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8" r:id="rId11"/>
    <p:sldId id="277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742113" cy="987266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D27F-6502-449C-85C1-38BFADF182DA}" type="datetimeFigureOut">
              <a:rPr lang="sv-SE" smtClean="0"/>
              <a:t>06.02.2020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EC952-F053-443B-AC1F-B9C6DCF53C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8695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D27F-6502-449C-85C1-38BFADF182DA}" type="datetimeFigureOut">
              <a:rPr lang="sv-SE" smtClean="0"/>
              <a:t>06.02.2020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EC952-F053-443B-AC1F-B9C6DCF53C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510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D27F-6502-449C-85C1-38BFADF182DA}" type="datetimeFigureOut">
              <a:rPr lang="sv-SE" smtClean="0"/>
              <a:t>06.02.2020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EC952-F053-443B-AC1F-B9C6DCF53C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528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D27F-6502-449C-85C1-38BFADF182DA}" type="datetimeFigureOut">
              <a:rPr lang="sv-SE" smtClean="0"/>
              <a:t>06.02.2020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EC952-F053-443B-AC1F-B9C6DCF53C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638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D27F-6502-449C-85C1-38BFADF182DA}" type="datetimeFigureOut">
              <a:rPr lang="sv-SE" smtClean="0"/>
              <a:t>06.02.2020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EC952-F053-443B-AC1F-B9C6DCF53C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8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D27F-6502-449C-85C1-38BFADF182DA}" type="datetimeFigureOut">
              <a:rPr lang="sv-SE" smtClean="0"/>
              <a:t>06.02.2020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EC952-F053-443B-AC1F-B9C6DCF53C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6189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D27F-6502-449C-85C1-38BFADF182DA}" type="datetimeFigureOut">
              <a:rPr lang="sv-SE" smtClean="0"/>
              <a:t>06.02.2020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EC952-F053-443B-AC1F-B9C6DCF53C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808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D27F-6502-449C-85C1-38BFADF182DA}" type="datetimeFigureOut">
              <a:rPr lang="sv-SE" smtClean="0"/>
              <a:t>06.02.2020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EC952-F053-443B-AC1F-B9C6DCF53C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056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D27F-6502-449C-85C1-38BFADF182DA}" type="datetimeFigureOut">
              <a:rPr lang="sv-SE" smtClean="0"/>
              <a:t>06.02.2020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EC952-F053-443B-AC1F-B9C6DCF53C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52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D27F-6502-449C-85C1-38BFADF182DA}" type="datetimeFigureOut">
              <a:rPr lang="sv-SE" smtClean="0"/>
              <a:t>06.02.2020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EC952-F053-443B-AC1F-B9C6DCF53C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335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D27F-6502-449C-85C1-38BFADF182DA}" type="datetimeFigureOut">
              <a:rPr lang="sv-SE" smtClean="0"/>
              <a:t>06.02.2020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EC952-F053-443B-AC1F-B9C6DCF53C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924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3D27F-6502-449C-85C1-38BFADF182DA}" type="datetimeFigureOut">
              <a:rPr lang="sv-SE" smtClean="0"/>
              <a:t>06.02.2020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EC952-F053-443B-AC1F-B9C6DCF53C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19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 smtClean="0"/>
              <a:t>Did</a:t>
            </a:r>
            <a:r>
              <a:rPr lang="sv-SE" b="1" dirty="0" smtClean="0"/>
              <a:t> </a:t>
            </a:r>
            <a:r>
              <a:rPr lang="sv-SE" b="1" dirty="0" err="1" smtClean="0"/>
              <a:t>we</a:t>
            </a:r>
            <a:r>
              <a:rPr lang="sv-SE" b="1" dirty="0" smtClean="0"/>
              <a:t> </a:t>
            </a:r>
            <a:r>
              <a:rPr lang="sv-SE" b="1" dirty="0" err="1" smtClean="0"/>
              <a:t>really</a:t>
            </a:r>
            <a:r>
              <a:rPr lang="sv-SE" b="1" dirty="0" smtClean="0"/>
              <a:t>? An </a:t>
            </a:r>
            <a:r>
              <a:rPr lang="sv-SE" b="1" dirty="0" err="1" smtClean="0"/>
              <a:t>Introduction</a:t>
            </a:r>
            <a:r>
              <a:rPr lang="sv-SE" b="1" dirty="0" smtClean="0"/>
              <a:t> to Basic VTS and </a:t>
            </a:r>
            <a:r>
              <a:rPr lang="sv-SE" b="1" dirty="0" err="1" smtClean="0"/>
              <a:t>Remote</a:t>
            </a:r>
            <a:r>
              <a:rPr lang="sv-SE" b="1" dirty="0" smtClean="0"/>
              <a:t> Towers</a:t>
            </a:r>
            <a:endParaRPr lang="sv-SE" b="1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19525"/>
            <a:ext cx="4223657" cy="4357438"/>
          </a:xfrm>
          <a:prstGeom prst="rect">
            <a:avLst/>
          </a:prstGeom>
        </p:spPr>
      </p:pic>
      <p:sp>
        <p:nvSpPr>
          <p:cNvPr id="7" name="Platshållare för innehåll 6"/>
          <p:cNvSpPr>
            <a:spLocks noGrp="1"/>
          </p:cNvSpPr>
          <p:nvPr>
            <p:ph sz="half" idx="2"/>
          </p:nvPr>
        </p:nvSpPr>
        <p:spPr>
          <a:xfrm>
            <a:off x="5614851" y="1862501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”In </a:t>
            </a:r>
            <a:r>
              <a:rPr lang="sv-SE" dirty="0" err="1" smtClean="0"/>
              <a:t>comparison</a:t>
            </a:r>
            <a:r>
              <a:rPr lang="sv-SE" dirty="0" smtClean="0"/>
              <a:t> lies </a:t>
            </a:r>
            <a:r>
              <a:rPr lang="sv-SE" dirty="0" err="1" smtClean="0"/>
              <a:t>our</a:t>
            </a:r>
            <a:r>
              <a:rPr lang="sv-SE" dirty="0" smtClean="0"/>
              <a:t> </a:t>
            </a:r>
            <a:r>
              <a:rPr lang="sv-SE" dirty="0" err="1" smtClean="0"/>
              <a:t>perhaps</a:t>
            </a:r>
            <a:r>
              <a:rPr lang="sv-SE" dirty="0" smtClean="0"/>
              <a:t> </a:t>
            </a:r>
            <a:r>
              <a:rPr lang="sv-SE" dirty="0" err="1" smtClean="0"/>
              <a:t>most</a:t>
            </a:r>
            <a:r>
              <a:rPr lang="sv-SE" dirty="0" smtClean="0"/>
              <a:t> </a:t>
            </a:r>
            <a:r>
              <a:rPr lang="sv-SE" dirty="0" err="1" smtClean="0"/>
              <a:t>powerful</a:t>
            </a:r>
            <a:r>
              <a:rPr lang="sv-SE" dirty="0" smtClean="0"/>
              <a:t> </a:t>
            </a:r>
            <a:r>
              <a:rPr lang="sv-SE" dirty="0" err="1" smtClean="0"/>
              <a:t>tool</a:t>
            </a:r>
            <a:r>
              <a:rPr lang="sv-SE" dirty="0" smtClean="0"/>
              <a:t>”</a:t>
            </a:r>
          </a:p>
          <a:p>
            <a:pPr marL="0" indent="0">
              <a:buNone/>
            </a:pPr>
            <a:r>
              <a:rPr lang="sv-SE" sz="1800" dirty="0" smtClean="0"/>
              <a:t>Christer Winberg, Professor </a:t>
            </a:r>
            <a:r>
              <a:rPr lang="sv-SE" sz="1800" dirty="0" err="1" smtClean="0"/>
              <a:t>of</a:t>
            </a:r>
            <a:r>
              <a:rPr lang="sv-SE" sz="1800" dirty="0" smtClean="0"/>
              <a:t> </a:t>
            </a:r>
            <a:r>
              <a:rPr lang="sv-SE" sz="1800" dirty="0" err="1" smtClean="0"/>
              <a:t>History</a:t>
            </a:r>
            <a:r>
              <a:rPr lang="sv-SE" sz="1800" dirty="0" smtClean="0"/>
              <a:t>, University </a:t>
            </a:r>
            <a:r>
              <a:rPr lang="sv-SE" sz="1800" dirty="0" err="1" smtClean="0"/>
              <a:t>of</a:t>
            </a:r>
            <a:r>
              <a:rPr lang="sv-SE" sz="1800" dirty="0" smtClean="0"/>
              <a:t> Gothenburg</a:t>
            </a:r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09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04863" cy="1472384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The VTS Operator </a:t>
            </a:r>
            <a:r>
              <a:rPr lang="sv-SE" b="1" dirty="0" err="1" smtClean="0"/>
              <a:t>Crash</a:t>
            </a:r>
            <a:r>
              <a:rPr lang="sv-SE" b="1" dirty="0" smtClean="0"/>
              <a:t> Course. 2012 Winter, dark, </a:t>
            </a:r>
            <a:r>
              <a:rPr lang="sv-SE" b="1" dirty="0" err="1" smtClean="0"/>
              <a:t>good</a:t>
            </a:r>
            <a:r>
              <a:rPr lang="sv-SE" b="1" dirty="0" smtClean="0"/>
              <a:t> </a:t>
            </a:r>
            <a:r>
              <a:rPr lang="sv-SE" b="1" dirty="0" err="1" smtClean="0"/>
              <a:t>visibility</a:t>
            </a:r>
            <a:r>
              <a:rPr lang="sv-SE" b="1" dirty="0" smtClean="0"/>
              <a:t>, VTS Gothenburg. 7 – 8 </a:t>
            </a:r>
            <a:r>
              <a:rPr lang="sv-SE" b="1" dirty="0" err="1" smtClean="0"/>
              <a:t>questions</a:t>
            </a:r>
            <a:r>
              <a:rPr lang="sv-SE" b="1" dirty="0" smtClean="0"/>
              <a:t> to be </a:t>
            </a:r>
            <a:r>
              <a:rPr lang="sv-SE" b="1" dirty="0" err="1" smtClean="0"/>
              <a:t>asked</a:t>
            </a:r>
            <a:r>
              <a:rPr lang="sv-SE" b="1" dirty="0" smtClean="0"/>
              <a:t>.</a:t>
            </a:r>
            <a:endParaRPr lang="sv-SE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2343" y="1860316"/>
            <a:ext cx="8620344" cy="46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0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smtClean="0"/>
              <a:t>Red Heat</a:t>
            </a:r>
            <a:endParaRPr lang="sv-SE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1283" y="1849219"/>
            <a:ext cx="7669433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5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 smtClean="0"/>
              <a:t>Environmental</a:t>
            </a:r>
            <a:r>
              <a:rPr lang="sv-SE" b="1" dirty="0" smtClean="0"/>
              <a:t> </a:t>
            </a:r>
            <a:r>
              <a:rPr lang="sv-SE" b="1" dirty="0" err="1" smtClean="0"/>
              <a:t>Protection</a:t>
            </a:r>
            <a:endParaRPr lang="sv-SE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300" y="1567076"/>
            <a:ext cx="4479849" cy="4821029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7" y="1548849"/>
            <a:ext cx="4561114" cy="4772999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9710058" y="4554584"/>
            <a:ext cx="134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(I set </a:t>
            </a:r>
            <a:r>
              <a:rPr lang="sv-SE" dirty="0" err="1" smtClean="0"/>
              <a:t>up</a:t>
            </a:r>
            <a:r>
              <a:rPr lang="sv-SE" dirty="0" smtClean="0"/>
              <a:t> </a:t>
            </a:r>
            <a:r>
              <a:rPr lang="sv-SE" dirty="0" err="1" smtClean="0"/>
              <a:t>this</a:t>
            </a:r>
            <a:r>
              <a:rPr lang="sv-SE" dirty="0" smtClean="0"/>
              <a:t> VTS </a:t>
            </a:r>
            <a:r>
              <a:rPr lang="sv-SE" dirty="0" err="1" smtClean="0"/>
              <a:t>here</a:t>
            </a:r>
            <a:r>
              <a:rPr lang="sv-SE" dirty="0" smtClean="0"/>
              <a:t>.)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7419702" y="3309257"/>
            <a:ext cx="20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Torrey</a:t>
            </a:r>
            <a:r>
              <a:rPr lang="sv-SE" dirty="0" smtClean="0"/>
              <a:t> Canyon 1967</a:t>
            </a:r>
            <a:endParaRPr lang="sv-SE" dirty="0"/>
          </a:p>
        </p:txBody>
      </p:sp>
      <p:cxnSp>
        <p:nvCxnSpPr>
          <p:cNvPr id="9" name="Rak pilkoppling 8"/>
          <p:cNvCxnSpPr/>
          <p:nvPr/>
        </p:nvCxnSpPr>
        <p:spPr>
          <a:xfrm flipH="1">
            <a:off x="7968344" y="3821602"/>
            <a:ext cx="844731" cy="124678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/>
          <p:cNvSpPr/>
          <p:nvPr/>
        </p:nvSpPr>
        <p:spPr>
          <a:xfrm>
            <a:off x="6792687" y="1548849"/>
            <a:ext cx="4595949" cy="4772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25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 smtClean="0"/>
              <a:t>Remote</a:t>
            </a:r>
            <a:r>
              <a:rPr lang="sv-SE" b="1" dirty="0" smtClean="0"/>
              <a:t> Towers</a:t>
            </a:r>
            <a:endParaRPr lang="sv-SE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7"/>
            <a:ext cx="4578531" cy="468111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289" y="1690687"/>
            <a:ext cx="1628353" cy="1219693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4"/>
          <a:srcRect l="13527" t="473" r="-8402" b="-473"/>
          <a:stretch/>
        </p:blipFill>
        <p:spPr>
          <a:xfrm>
            <a:off x="5834743" y="2910380"/>
            <a:ext cx="1842254" cy="1374308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5"/>
          <a:srcRect r="68845"/>
          <a:stretch/>
        </p:blipFill>
        <p:spPr>
          <a:xfrm>
            <a:off x="7483642" y="1690687"/>
            <a:ext cx="1554744" cy="184990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3642" y="3435789"/>
            <a:ext cx="1554744" cy="1839432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9325896" y="660023"/>
            <a:ext cx="23875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 smtClean="0"/>
              <a:t>Two</a:t>
            </a:r>
            <a:r>
              <a:rPr lang="sv-SE" sz="2400" b="1" dirty="0" smtClean="0"/>
              <a:t> tasks:</a:t>
            </a:r>
          </a:p>
          <a:p>
            <a:endParaRPr lang="sv-SE" dirty="0"/>
          </a:p>
          <a:p>
            <a:pPr marL="342900" indent="-342900">
              <a:buAutoNum type="arabicPeriod"/>
            </a:pPr>
            <a:r>
              <a:rPr lang="sv-SE" b="1" dirty="0" err="1" smtClean="0"/>
              <a:t>Administer</a:t>
            </a:r>
            <a:r>
              <a:rPr lang="sv-SE" b="1" dirty="0" smtClean="0"/>
              <a:t> Pilots.</a:t>
            </a:r>
          </a:p>
          <a:p>
            <a:pPr marL="342900" indent="-342900">
              <a:buAutoNum type="arabicPeriod"/>
            </a:pPr>
            <a:endParaRPr lang="sv-SE" dirty="0" smtClean="0"/>
          </a:p>
          <a:p>
            <a:pPr marL="342900" indent="-342900">
              <a:buAutoNum type="arabicPeriod"/>
            </a:pPr>
            <a:r>
              <a:rPr lang="sv-SE" b="1" dirty="0" err="1" smtClean="0"/>
              <a:t>Traffic</a:t>
            </a:r>
            <a:r>
              <a:rPr lang="sv-SE" b="1" dirty="0" smtClean="0"/>
              <a:t> Information to </a:t>
            </a:r>
            <a:r>
              <a:rPr lang="sv-SE" b="1" dirty="0" err="1" smtClean="0"/>
              <a:t>vessels</a:t>
            </a:r>
            <a:r>
              <a:rPr lang="sv-SE" b="1" dirty="0" smtClean="0"/>
              <a:t> in the fairway.</a:t>
            </a:r>
          </a:p>
          <a:p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5896" y="3221092"/>
            <a:ext cx="2387525" cy="1340939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9213670" y="4765716"/>
            <a:ext cx="2744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Also</a:t>
            </a:r>
            <a:r>
              <a:rPr lang="sv-SE" b="1" dirty="0" smtClean="0"/>
              <a:t>, the </a:t>
            </a:r>
            <a:r>
              <a:rPr lang="sv-SE" b="1" dirty="0" err="1" smtClean="0"/>
              <a:t>personnel</a:t>
            </a:r>
            <a:r>
              <a:rPr lang="sv-SE" b="1" dirty="0" smtClean="0"/>
              <a:t> </a:t>
            </a:r>
            <a:r>
              <a:rPr lang="sv-SE" b="1" dirty="0" err="1" smtClean="0"/>
              <a:t>manning</a:t>
            </a:r>
            <a:r>
              <a:rPr lang="sv-SE" b="1" dirty="0" smtClean="0"/>
              <a:t> the pilot look-</a:t>
            </a:r>
            <a:r>
              <a:rPr lang="sv-SE" b="1" dirty="0" err="1" smtClean="0"/>
              <a:t>outs</a:t>
            </a:r>
            <a:r>
              <a:rPr lang="sv-SE" b="1" dirty="0" smtClean="0"/>
              <a:t> </a:t>
            </a:r>
            <a:r>
              <a:rPr lang="sv-SE" b="1" dirty="0" err="1" smtClean="0"/>
              <a:t>drove</a:t>
            </a:r>
            <a:r>
              <a:rPr lang="sv-SE" b="1" dirty="0" smtClean="0"/>
              <a:t> the pilot </a:t>
            </a:r>
            <a:r>
              <a:rPr lang="sv-SE" b="1" dirty="0" err="1" smtClean="0"/>
              <a:t>boats</a:t>
            </a:r>
            <a:r>
              <a:rPr lang="sv-SE" b="1" dirty="0" smtClean="0"/>
              <a:t>. </a:t>
            </a:r>
            <a:r>
              <a:rPr lang="sv-SE" b="1" dirty="0" err="1" smtClean="0"/>
              <a:t>Boatmen</a:t>
            </a:r>
            <a:r>
              <a:rPr lang="sv-SE" b="1" dirty="0" smtClean="0"/>
              <a:t>. </a:t>
            </a:r>
            <a:endParaRPr lang="sv-SE" b="1" dirty="0"/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282" y="4262557"/>
            <a:ext cx="1651360" cy="1241823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3642" y="5166591"/>
            <a:ext cx="1554744" cy="116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/>
              <a:t>T</a:t>
            </a:r>
            <a:r>
              <a:rPr lang="sv-SE" b="1" dirty="0" err="1" smtClean="0"/>
              <a:t>hings</a:t>
            </a:r>
            <a:r>
              <a:rPr lang="sv-SE" b="1" dirty="0" smtClean="0"/>
              <a:t> to </a:t>
            </a:r>
            <a:r>
              <a:rPr lang="sv-SE" b="1" dirty="0" err="1" smtClean="0"/>
              <a:t>consider</a:t>
            </a:r>
            <a:r>
              <a:rPr lang="sv-SE" b="1" dirty="0" smtClean="0"/>
              <a:t> </a:t>
            </a:r>
            <a:r>
              <a:rPr lang="sv-SE" b="1" dirty="0" err="1" smtClean="0"/>
              <a:t>before</a:t>
            </a:r>
            <a:r>
              <a:rPr lang="sv-SE" b="1" dirty="0" smtClean="0"/>
              <a:t> </a:t>
            </a:r>
            <a:r>
              <a:rPr lang="sv-SE" b="1" dirty="0" err="1" smtClean="0"/>
              <a:t>discussing</a:t>
            </a:r>
            <a:r>
              <a:rPr lang="sv-SE" b="1" dirty="0" smtClean="0"/>
              <a:t> </a:t>
            </a:r>
            <a:r>
              <a:rPr lang="sv-SE" b="1" dirty="0" err="1"/>
              <a:t>M</a:t>
            </a:r>
            <a:r>
              <a:rPr lang="sv-SE" b="1" dirty="0" err="1" smtClean="0"/>
              <a:t>aritime</a:t>
            </a:r>
            <a:r>
              <a:rPr lang="sv-SE" b="1" dirty="0" smtClean="0"/>
              <a:t> </a:t>
            </a:r>
            <a:r>
              <a:rPr lang="sv-SE" b="1" dirty="0" err="1" smtClean="0"/>
              <a:t>Remote</a:t>
            </a:r>
            <a:r>
              <a:rPr lang="sv-SE" b="1" dirty="0" smtClean="0"/>
              <a:t> Towers</a:t>
            </a:r>
            <a:r>
              <a:rPr lang="sv-SE" dirty="0" smtClean="0"/>
              <a:t> 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18" r="26684"/>
          <a:stretch/>
        </p:blipFill>
        <p:spPr>
          <a:xfrm>
            <a:off x="949234" y="1690688"/>
            <a:ext cx="4162698" cy="4351338"/>
          </a:xfrm>
          <a:prstGeom prst="rect">
            <a:avLst/>
          </a:prstGeom>
        </p:spPr>
      </p:pic>
      <p:cxnSp>
        <p:nvCxnSpPr>
          <p:cNvPr id="13" name="Rak koppling 12"/>
          <p:cNvCxnSpPr/>
          <p:nvPr/>
        </p:nvCxnSpPr>
        <p:spPr>
          <a:xfrm flipV="1">
            <a:off x="2534194" y="5303520"/>
            <a:ext cx="1184366" cy="6183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koppling 15"/>
          <p:cNvCxnSpPr/>
          <p:nvPr/>
        </p:nvCxnSpPr>
        <p:spPr>
          <a:xfrm flipV="1">
            <a:off x="3701143" y="3587931"/>
            <a:ext cx="748937" cy="17155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8"/>
          <p:cNvCxnSpPr/>
          <p:nvPr/>
        </p:nvCxnSpPr>
        <p:spPr>
          <a:xfrm flipH="1" flipV="1">
            <a:off x="4323806" y="2386150"/>
            <a:ext cx="126274" cy="120178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koppling 21"/>
          <p:cNvCxnSpPr/>
          <p:nvPr/>
        </p:nvCxnSpPr>
        <p:spPr>
          <a:xfrm flipV="1">
            <a:off x="4345577" y="2182109"/>
            <a:ext cx="400594" cy="2127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ruta 24"/>
          <p:cNvSpPr txBox="1"/>
          <p:nvPr/>
        </p:nvSpPr>
        <p:spPr>
          <a:xfrm>
            <a:off x="4212772" y="4267163"/>
            <a:ext cx="89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40 M</a:t>
            </a:r>
          </a:p>
          <a:p>
            <a:r>
              <a:rPr lang="sv-SE" dirty="0" smtClean="0"/>
              <a:t>(80 km)</a:t>
            </a:r>
            <a:endParaRPr lang="sv-SE" dirty="0"/>
          </a:p>
        </p:txBody>
      </p:sp>
      <p:sp>
        <p:nvSpPr>
          <p:cNvPr id="26" name="textruta 25"/>
          <p:cNvSpPr txBox="1"/>
          <p:nvPr/>
        </p:nvSpPr>
        <p:spPr>
          <a:xfrm>
            <a:off x="6008914" y="1690688"/>
            <a:ext cx="402336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/>
              <a:t>The </a:t>
            </a:r>
            <a:r>
              <a:rPr lang="sv-SE" sz="2400" dirty="0" err="1" smtClean="0"/>
              <a:t>size</a:t>
            </a:r>
            <a:r>
              <a:rPr lang="sv-SE" sz="2400" dirty="0" smtClean="0"/>
              <a:t> </a:t>
            </a:r>
            <a:r>
              <a:rPr lang="sv-SE" sz="2400" dirty="0" err="1" smtClean="0"/>
              <a:t>of</a:t>
            </a:r>
            <a:r>
              <a:rPr lang="sv-SE" sz="2400" dirty="0" smtClean="0"/>
              <a:t> the </a:t>
            </a:r>
            <a:r>
              <a:rPr lang="sv-SE" sz="2400" dirty="0" err="1" smtClean="0"/>
              <a:t>surveilled</a:t>
            </a:r>
            <a:r>
              <a:rPr lang="sv-SE" sz="2400" dirty="0" smtClean="0"/>
              <a:t> area.</a:t>
            </a:r>
          </a:p>
          <a:p>
            <a:endParaRPr lang="sv-S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/>
              <a:t>The precision </a:t>
            </a:r>
            <a:r>
              <a:rPr lang="sv-SE" sz="2400" dirty="0" err="1" smtClean="0"/>
              <a:t>of</a:t>
            </a:r>
            <a:r>
              <a:rPr lang="sv-SE" sz="2400" dirty="0" smtClean="0"/>
              <a:t> the information given.</a:t>
            </a:r>
          </a:p>
          <a:p>
            <a:endParaRPr lang="sv-S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/>
              <a:t>The </a:t>
            </a:r>
            <a:r>
              <a:rPr lang="sv-SE" sz="2400" dirty="0" err="1" smtClean="0"/>
              <a:t>background</a:t>
            </a:r>
            <a:r>
              <a:rPr lang="sv-SE" sz="2400" dirty="0" smtClean="0"/>
              <a:t>, </a:t>
            </a:r>
            <a:r>
              <a:rPr lang="sv-SE" sz="2400" dirty="0" err="1" smtClean="0"/>
              <a:t>culture</a:t>
            </a:r>
            <a:r>
              <a:rPr lang="sv-SE" sz="2400" dirty="0" smtClean="0"/>
              <a:t> and </a:t>
            </a:r>
            <a:r>
              <a:rPr lang="sv-SE" sz="2400" dirty="0" err="1" smtClean="0"/>
              <a:t>training</a:t>
            </a:r>
            <a:r>
              <a:rPr lang="sv-SE" sz="2400" dirty="0"/>
              <a:t> </a:t>
            </a:r>
            <a:r>
              <a:rPr lang="sv-SE" sz="2400" dirty="0" err="1" smtClean="0"/>
              <a:t>when</a:t>
            </a:r>
            <a:r>
              <a:rPr lang="sv-SE" sz="2400" dirty="0" smtClean="0"/>
              <a:t> </a:t>
            </a:r>
            <a:r>
              <a:rPr lang="sv-SE" sz="2400" dirty="0" err="1" smtClean="0"/>
              <a:t>comparing</a:t>
            </a:r>
            <a:r>
              <a:rPr lang="sv-SE" sz="2400" dirty="0" smtClean="0"/>
              <a:t> Air </a:t>
            </a:r>
            <a:r>
              <a:rPr lang="sv-SE" sz="2400" dirty="0" err="1" smtClean="0"/>
              <a:t>Traffic</a:t>
            </a:r>
            <a:r>
              <a:rPr lang="sv-SE" sz="2400" dirty="0" smtClean="0"/>
              <a:t> Control </a:t>
            </a:r>
            <a:r>
              <a:rPr lang="sv-SE" sz="2400" dirty="0" err="1" smtClean="0"/>
              <a:t>with</a:t>
            </a:r>
            <a:r>
              <a:rPr lang="sv-SE" sz="2400" dirty="0" smtClean="0"/>
              <a:t> </a:t>
            </a:r>
            <a:r>
              <a:rPr lang="sv-SE" sz="2400" dirty="0" err="1" smtClean="0"/>
              <a:t>boatmen</a:t>
            </a:r>
            <a:r>
              <a:rPr lang="sv-SE" sz="2400" dirty="0" smtClean="0"/>
              <a:t>.</a:t>
            </a:r>
          </a:p>
          <a:p>
            <a:endParaRPr lang="sv-S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/>
              <a:t>The </a:t>
            </a:r>
            <a:r>
              <a:rPr lang="sv-SE" sz="2400" dirty="0" err="1" smtClean="0"/>
              <a:t>authority</a:t>
            </a:r>
            <a:r>
              <a:rPr lang="sv-SE" sz="2400" dirty="0" smtClean="0"/>
              <a:t> </a:t>
            </a:r>
            <a:r>
              <a:rPr lang="sv-SE" sz="2400" dirty="0" err="1" smtClean="0"/>
              <a:t>of</a:t>
            </a:r>
            <a:r>
              <a:rPr lang="sv-SE" sz="2400" dirty="0" smtClean="0"/>
              <a:t> VTS vs ATC.</a:t>
            </a:r>
          </a:p>
          <a:p>
            <a:endParaRPr lang="sv-S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/>
              <a:t>Speed?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27" name="Bildobjekt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594" y="5757127"/>
            <a:ext cx="486228" cy="284899"/>
          </a:xfrm>
          <a:prstGeom prst="rect">
            <a:avLst/>
          </a:prstGeom>
        </p:spPr>
      </p:pic>
      <p:cxnSp>
        <p:nvCxnSpPr>
          <p:cNvPr id="29" name="Rak pilkoppling 28"/>
          <p:cNvCxnSpPr/>
          <p:nvPr/>
        </p:nvCxnSpPr>
        <p:spPr>
          <a:xfrm flipH="1">
            <a:off x="3865516" y="5678978"/>
            <a:ext cx="614680" cy="1947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62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 smtClean="0"/>
              <a:t>1999 (</a:t>
            </a:r>
            <a:r>
              <a:rPr lang="sv-SE" b="1" dirty="0" err="1" smtClean="0"/>
              <a:t>earlier</a:t>
            </a:r>
            <a:r>
              <a:rPr lang="sv-SE" b="1" dirty="0" smtClean="0"/>
              <a:t> in </a:t>
            </a:r>
            <a:r>
              <a:rPr lang="sv-SE" b="1" dirty="0" err="1" smtClean="0"/>
              <a:t>several</a:t>
            </a:r>
            <a:r>
              <a:rPr lang="sv-SE" b="1" dirty="0" smtClean="0"/>
              <a:t> </a:t>
            </a:r>
            <a:r>
              <a:rPr lang="sv-SE" b="1" dirty="0" err="1" smtClean="0"/>
              <a:t>places</a:t>
            </a:r>
            <a:r>
              <a:rPr lang="sv-SE" b="1" dirty="0" smtClean="0"/>
              <a:t>, </a:t>
            </a:r>
            <a:r>
              <a:rPr lang="sv-SE" b="1" dirty="0" err="1" smtClean="0"/>
              <a:t>but</a:t>
            </a:r>
            <a:r>
              <a:rPr lang="sv-SE" b="1" dirty="0" smtClean="0"/>
              <a:t> </a:t>
            </a:r>
            <a:r>
              <a:rPr lang="sv-SE" b="1" dirty="0" err="1" smtClean="0"/>
              <a:t>now</a:t>
            </a:r>
            <a:r>
              <a:rPr lang="sv-SE" b="1" dirty="0" smtClean="0"/>
              <a:t> the </a:t>
            </a:r>
            <a:r>
              <a:rPr lang="sv-SE" b="1" dirty="0" err="1" smtClean="0"/>
              <a:t>roles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the operators </a:t>
            </a:r>
            <a:r>
              <a:rPr lang="sv-SE" b="1" dirty="0" err="1" smtClean="0"/>
              <a:t>are</a:t>
            </a:r>
            <a:r>
              <a:rPr lang="sv-SE" b="1" dirty="0" smtClean="0"/>
              <a:t> </a:t>
            </a:r>
            <a:r>
              <a:rPr lang="sv-SE" b="1" dirty="0" err="1" smtClean="0"/>
              <a:t>slightly</a:t>
            </a:r>
            <a:r>
              <a:rPr lang="sv-SE" b="1" dirty="0" smtClean="0"/>
              <a:t> </a:t>
            </a:r>
            <a:r>
              <a:rPr lang="sv-SE" b="1" dirty="0" err="1" smtClean="0"/>
              <a:t>changed</a:t>
            </a:r>
            <a:r>
              <a:rPr lang="sv-SE" b="1" dirty="0" smtClean="0"/>
              <a:t> </a:t>
            </a:r>
            <a:r>
              <a:rPr lang="sv-SE" b="1" dirty="0" err="1" smtClean="0"/>
              <a:t>too</a:t>
            </a:r>
            <a:r>
              <a:rPr lang="sv-SE" b="1" dirty="0" smtClean="0"/>
              <a:t>) </a:t>
            </a:r>
            <a:endParaRPr lang="sv-SE" b="1" dirty="0"/>
          </a:p>
        </p:txBody>
      </p:sp>
      <p:pic>
        <p:nvPicPr>
          <p:cNvPr id="8" name="Platshållare för innehåll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619" y="2360768"/>
            <a:ext cx="3024118" cy="1799159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3"/>
          <a:srcRect l="51485" r="8263"/>
          <a:stretch/>
        </p:blipFill>
        <p:spPr>
          <a:xfrm>
            <a:off x="1066619" y="4109202"/>
            <a:ext cx="3024118" cy="1412415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523" y="2360768"/>
            <a:ext cx="4196915" cy="3143635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9817769" y="2256172"/>
            <a:ext cx="19149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/>
              <a:t>Division </a:t>
            </a:r>
            <a:r>
              <a:rPr lang="sv-SE" sz="2000" b="1" dirty="0" err="1" smtClean="0"/>
              <a:t>of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labour</a:t>
            </a:r>
            <a:r>
              <a:rPr lang="sv-SE" sz="2000" b="1" dirty="0" smtClean="0"/>
              <a:t>:</a:t>
            </a:r>
          </a:p>
          <a:p>
            <a:endParaRPr lang="sv-SE" dirty="0"/>
          </a:p>
          <a:p>
            <a:pPr marL="342900" indent="-342900">
              <a:buAutoNum type="arabicPeriod"/>
            </a:pPr>
            <a:r>
              <a:rPr lang="sv-SE" dirty="0" err="1" smtClean="0"/>
              <a:t>One</a:t>
            </a:r>
            <a:r>
              <a:rPr lang="sv-SE" dirty="0" smtClean="0"/>
              <a:t> person </a:t>
            </a:r>
            <a:r>
              <a:rPr lang="sv-SE" dirty="0" err="1" smtClean="0"/>
              <a:t>administering</a:t>
            </a:r>
            <a:r>
              <a:rPr lang="sv-SE" dirty="0" smtClean="0"/>
              <a:t> pilots.</a:t>
            </a:r>
          </a:p>
          <a:p>
            <a:pPr marL="342900" indent="-342900">
              <a:buAutoNum type="arabicPeriod"/>
            </a:pPr>
            <a:r>
              <a:rPr lang="sv-SE" dirty="0" err="1" smtClean="0"/>
              <a:t>One</a:t>
            </a:r>
            <a:r>
              <a:rPr lang="sv-SE" dirty="0" smtClean="0"/>
              <a:t> person </a:t>
            </a:r>
            <a:r>
              <a:rPr lang="sv-SE" dirty="0" err="1" smtClean="0"/>
              <a:t>giving</a:t>
            </a:r>
            <a:r>
              <a:rPr lang="sv-SE" dirty="0" smtClean="0"/>
              <a:t> </a:t>
            </a:r>
            <a:r>
              <a:rPr lang="sv-SE" dirty="0" err="1" smtClean="0"/>
              <a:t>Traffic</a:t>
            </a:r>
            <a:r>
              <a:rPr lang="sv-SE" dirty="0" smtClean="0"/>
              <a:t> Information and still </a:t>
            </a:r>
            <a:r>
              <a:rPr lang="sv-SE" dirty="0" err="1" smtClean="0"/>
              <a:t>manning</a:t>
            </a:r>
            <a:r>
              <a:rPr lang="sv-SE" dirty="0" smtClean="0"/>
              <a:t> the pilot </a:t>
            </a:r>
            <a:r>
              <a:rPr lang="sv-SE" dirty="0" err="1" smtClean="0"/>
              <a:t>boat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12" name="Högerpil 11"/>
          <p:cNvSpPr/>
          <p:nvPr/>
        </p:nvSpPr>
        <p:spPr>
          <a:xfrm>
            <a:off x="4179926" y="38258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681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/>
              <a:t>2004 - 2010</a:t>
            </a:r>
            <a:endParaRPr lang="sv-SE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1910" y="1856911"/>
            <a:ext cx="2972974" cy="4203891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28" y="1856911"/>
            <a:ext cx="2954504" cy="418511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687" y="1856911"/>
            <a:ext cx="2306556" cy="99815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687" y="3021293"/>
            <a:ext cx="2306556" cy="1432493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10371221" y="1856911"/>
            <a:ext cx="166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VTS </a:t>
            </a:r>
            <a:r>
              <a:rPr lang="sv-SE" b="1" dirty="0" smtClean="0"/>
              <a:t>West</a:t>
            </a:r>
            <a:r>
              <a:rPr lang="sv-SE" dirty="0" smtClean="0"/>
              <a:t> Coast</a:t>
            </a:r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10287000" y="3021293"/>
            <a:ext cx="162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VTS </a:t>
            </a:r>
            <a:r>
              <a:rPr lang="sv-SE" b="1" dirty="0" err="1" smtClean="0"/>
              <a:t>East</a:t>
            </a:r>
            <a:r>
              <a:rPr lang="sv-SE" b="1" dirty="0" smtClean="0"/>
              <a:t> Coast</a:t>
            </a:r>
            <a:endParaRPr lang="sv-SE" b="1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1687" y="4453786"/>
            <a:ext cx="2306556" cy="1900309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10407316" y="4874856"/>
            <a:ext cx="1588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Sound VTS. </a:t>
            </a:r>
            <a:r>
              <a:rPr lang="sv-SE" dirty="0" smtClean="0"/>
              <a:t>(Co-operation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Denmark</a:t>
            </a:r>
            <a:r>
              <a:rPr lang="sv-SE" dirty="0" smtClean="0"/>
              <a:t>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773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 err="1" smtClean="0"/>
              <a:t>Nine</a:t>
            </a:r>
            <a:r>
              <a:rPr lang="sv-SE" b="1" dirty="0" smtClean="0"/>
              <a:t> VTS Areas (red </a:t>
            </a:r>
            <a:r>
              <a:rPr lang="sv-SE" b="1" dirty="0" err="1" smtClean="0"/>
              <a:t>arrows</a:t>
            </a:r>
            <a:r>
              <a:rPr lang="sv-SE" b="1" dirty="0" smtClean="0"/>
              <a:t>) </a:t>
            </a:r>
            <a:br>
              <a:rPr lang="sv-SE" b="1" dirty="0" smtClean="0"/>
            </a:br>
            <a:r>
              <a:rPr lang="sv-SE" b="1" dirty="0" smtClean="0"/>
              <a:t>and  </a:t>
            </a:r>
            <a:r>
              <a:rPr lang="sv-SE" b="1" dirty="0" err="1" smtClean="0"/>
              <a:t>four</a:t>
            </a:r>
            <a:r>
              <a:rPr lang="sv-SE" b="1" dirty="0" smtClean="0"/>
              <a:t> VTS Centrals (</a:t>
            </a:r>
            <a:r>
              <a:rPr lang="sv-SE" b="1" dirty="0" err="1" smtClean="0"/>
              <a:t>blue</a:t>
            </a:r>
            <a:r>
              <a:rPr lang="sv-SE" b="1" dirty="0" smtClean="0"/>
              <a:t> </a:t>
            </a:r>
            <a:r>
              <a:rPr lang="sv-SE" b="1" dirty="0" err="1" smtClean="0"/>
              <a:t>arrows</a:t>
            </a:r>
            <a:r>
              <a:rPr lang="sv-SE" b="1" dirty="0" smtClean="0"/>
              <a:t>)</a:t>
            </a:r>
            <a:endParaRPr lang="sv-SE" b="1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284" r="42046"/>
          <a:stretch/>
        </p:blipFill>
        <p:spPr>
          <a:xfrm>
            <a:off x="838200" y="1690688"/>
            <a:ext cx="3336758" cy="4536733"/>
          </a:xfrm>
          <a:prstGeom prst="rect">
            <a:avLst/>
          </a:prstGeom>
        </p:spPr>
      </p:pic>
      <p:cxnSp>
        <p:nvCxnSpPr>
          <p:cNvPr id="12" name="Rak pilkoppling 11"/>
          <p:cNvCxnSpPr/>
          <p:nvPr/>
        </p:nvCxnSpPr>
        <p:spPr>
          <a:xfrm>
            <a:off x="1696453" y="4620126"/>
            <a:ext cx="288758" cy="842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pilkoppling 14"/>
          <p:cNvCxnSpPr/>
          <p:nvPr/>
        </p:nvCxnSpPr>
        <p:spPr>
          <a:xfrm flipV="1">
            <a:off x="1612232" y="4800600"/>
            <a:ext cx="372979" cy="481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pilkoppling 17"/>
          <p:cNvCxnSpPr/>
          <p:nvPr/>
        </p:nvCxnSpPr>
        <p:spPr>
          <a:xfrm flipV="1">
            <a:off x="1828800" y="5077326"/>
            <a:ext cx="156411" cy="1323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pilkoppling 20"/>
          <p:cNvCxnSpPr/>
          <p:nvPr/>
        </p:nvCxnSpPr>
        <p:spPr>
          <a:xfrm>
            <a:off x="1907005" y="5576636"/>
            <a:ext cx="270711" cy="2417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pilkoppling 24"/>
          <p:cNvCxnSpPr/>
          <p:nvPr/>
        </p:nvCxnSpPr>
        <p:spPr>
          <a:xfrm flipH="1" flipV="1">
            <a:off x="2875548" y="4848726"/>
            <a:ext cx="288757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pilkoppling 31"/>
          <p:cNvCxnSpPr/>
          <p:nvPr/>
        </p:nvCxnSpPr>
        <p:spPr>
          <a:xfrm flipH="1" flipV="1">
            <a:off x="3068053" y="4704347"/>
            <a:ext cx="96252" cy="2586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k pilkoppling 34"/>
          <p:cNvCxnSpPr/>
          <p:nvPr/>
        </p:nvCxnSpPr>
        <p:spPr>
          <a:xfrm flipH="1">
            <a:off x="3260558" y="4620126"/>
            <a:ext cx="21656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pilkoppling 41"/>
          <p:cNvCxnSpPr/>
          <p:nvPr/>
        </p:nvCxnSpPr>
        <p:spPr>
          <a:xfrm flipH="1">
            <a:off x="3260558" y="3959054"/>
            <a:ext cx="216568" cy="3723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k pilkoppling 44"/>
          <p:cNvCxnSpPr/>
          <p:nvPr/>
        </p:nvCxnSpPr>
        <p:spPr>
          <a:xfrm flipH="1" flipV="1">
            <a:off x="3633537" y="2367671"/>
            <a:ext cx="192505" cy="2913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ak pilkoppling 47"/>
          <p:cNvCxnSpPr/>
          <p:nvPr/>
        </p:nvCxnSpPr>
        <p:spPr>
          <a:xfrm flipH="1">
            <a:off x="1914524" y="3948102"/>
            <a:ext cx="351924" cy="8415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ruta 49"/>
          <p:cNvSpPr txBox="1"/>
          <p:nvPr/>
        </p:nvSpPr>
        <p:spPr>
          <a:xfrm>
            <a:off x="1239253" y="3525253"/>
            <a:ext cx="115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Marstrand</a:t>
            </a:r>
            <a:endParaRPr lang="sv-SE" dirty="0"/>
          </a:p>
        </p:txBody>
      </p:sp>
      <p:cxnSp>
        <p:nvCxnSpPr>
          <p:cNvPr id="52" name="Rak pilkoppling 51"/>
          <p:cNvCxnSpPr/>
          <p:nvPr/>
        </p:nvCxnSpPr>
        <p:spPr>
          <a:xfrm flipH="1">
            <a:off x="1985211" y="4963026"/>
            <a:ext cx="40907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ruta 53"/>
          <p:cNvSpPr txBox="1"/>
          <p:nvPr/>
        </p:nvSpPr>
        <p:spPr>
          <a:xfrm>
            <a:off x="2177716" y="4998476"/>
            <a:ext cx="164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Gothenburg</a:t>
            </a:r>
            <a:endParaRPr lang="sv-SE" dirty="0"/>
          </a:p>
        </p:txBody>
      </p:sp>
      <p:sp>
        <p:nvSpPr>
          <p:cNvPr id="55" name="textruta 54"/>
          <p:cNvSpPr txBox="1"/>
          <p:nvPr/>
        </p:nvSpPr>
        <p:spPr>
          <a:xfrm>
            <a:off x="2218322" y="5818348"/>
            <a:ext cx="897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Malmö</a:t>
            </a:r>
            <a:endParaRPr lang="sv-SE" dirty="0"/>
          </a:p>
        </p:txBody>
      </p:sp>
      <p:cxnSp>
        <p:nvCxnSpPr>
          <p:cNvPr id="57" name="Rak pilkoppling 56"/>
          <p:cNvCxnSpPr/>
          <p:nvPr/>
        </p:nvCxnSpPr>
        <p:spPr>
          <a:xfrm flipH="1">
            <a:off x="2249905" y="5576636"/>
            <a:ext cx="417345" cy="2979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pilkoppling 59"/>
          <p:cNvCxnSpPr/>
          <p:nvPr/>
        </p:nvCxnSpPr>
        <p:spPr>
          <a:xfrm>
            <a:off x="2667250" y="4331368"/>
            <a:ext cx="400803" cy="3308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ruta 61"/>
          <p:cNvSpPr txBox="1"/>
          <p:nvPr/>
        </p:nvSpPr>
        <p:spPr>
          <a:xfrm>
            <a:off x="1985212" y="3959054"/>
            <a:ext cx="127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Södertälje</a:t>
            </a:r>
            <a:endParaRPr lang="sv-SE" dirty="0"/>
          </a:p>
        </p:txBody>
      </p:sp>
      <p:sp>
        <p:nvSpPr>
          <p:cNvPr id="64" name="textruta 63"/>
          <p:cNvSpPr txBox="1"/>
          <p:nvPr/>
        </p:nvSpPr>
        <p:spPr>
          <a:xfrm>
            <a:off x="5251282" y="2986644"/>
            <a:ext cx="65805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800" dirty="0" err="1" smtClean="0"/>
              <a:t>Did</a:t>
            </a:r>
            <a:r>
              <a:rPr lang="sv-SE" sz="8800" dirty="0" smtClean="0"/>
              <a:t> </a:t>
            </a:r>
            <a:r>
              <a:rPr lang="sv-SE" sz="8800" dirty="0" err="1" smtClean="0"/>
              <a:t>we</a:t>
            </a:r>
            <a:r>
              <a:rPr lang="sv-SE" sz="8800" dirty="0"/>
              <a:t> </a:t>
            </a:r>
            <a:r>
              <a:rPr lang="sv-SE" sz="8800" dirty="0" err="1" smtClean="0"/>
              <a:t>really</a:t>
            </a:r>
            <a:r>
              <a:rPr lang="sv-SE" sz="8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1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b="1" dirty="0" smtClean="0"/>
              <a:t>VTS </a:t>
            </a:r>
            <a:r>
              <a:rPr lang="sv-SE" b="1" dirty="0" err="1" smtClean="0"/>
              <a:t>High</a:t>
            </a:r>
            <a:r>
              <a:rPr lang="sv-SE" b="1" dirty="0" err="1"/>
              <a:t>-</a:t>
            </a:r>
            <a:r>
              <a:rPr lang="sv-SE" b="1" dirty="0" err="1" smtClean="0"/>
              <a:t>Tech</a:t>
            </a:r>
            <a:r>
              <a:rPr lang="sv-SE" b="1" dirty="0" smtClean="0"/>
              <a:t> </a:t>
            </a:r>
            <a:r>
              <a:rPr lang="sv-SE" b="1" dirty="0" err="1" smtClean="0"/>
              <a:t>today</a:t>
            </a:r>
            <a:r>
              <a:rPr lang="sv-SE" b="1" dirty="0" smtClean="0"/>
              <a:t> – STM.</a:t>
            </a:r>
            <a:br>
              <a:rPr lang="sv-SE" b="1" dirty="0" smtClean="0"/>
            </a:br>
            <a:r>
              <a:rPr lang="sv-SE" b="1" dirty="0" err="1" smtClean="0"/>
              <a:t>Sending</a:t>
            </a:r>
            <a:r>
              <a:rPr lang="sv-SE" b="1" dirty="0" smtClean="0"/>
              <a:t> </a:t>
            </a:r>
            <a:r>
              <a:rPr lang="sv-SE" b="1" dirty="0" err="1" smtClean="0"/>
              <a:t>Voyage</a:t>
            </a:r>
            <a:r>
              <a:rPr lang="sv-SE" b="1" dirty="0" smtClean="0"/>
              <a:t> Plans in an inter-</a:t>
            </a:r>
            <a:r>
              <a:rPr lang="sv-SE" b="1" dirty="0" err="1" smtClean="0"/>
              <a:t>operable</a:t>
            </a:r>
            <a:r>
              <a:rPr lang="sv-SE" b="1" dirty="0" smtClean="0"/>
              <a:t> format.</a:t>
            </a:r>
            <a:endParaRPr lang="sv-SE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3772152"/>
            <a:ext cx="10439400" cy="26670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l="1037"/>
          <a:stretch/>
        </p:blipFill>
        <p:spPr>
          <a:xfrm>
            <a:off x="968542" y="1722847"/>
            <a:ext cx="10331116" cy="20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/>
              <a:t>VTS </a:t>
            </a:r>
            <a:r>
              <a:rPr lang="sv-SE" b="1" dirty="0" err="1" smtClean="0"/>
              <a:t>High</a:t>
            </a:r>
            <a:r>
              <a:rPr lang="sv-SE" b="1" dirty="0" smtClean="0"/>
              <a:t> Tech </a:t>
            </a:r>
            <a:r>
              <a:rPr lang="sv-SE" b="1" dirty="0" err="1" smtClean="0"/>
              <a:t>soon</a:t>
            </a:r>
            <a:r>
              <a:rPr lang="sv-SE" b="1" dirty="0" smtClean="0"/>
              <a:t> - </a:t>
            </a:r>
            <a:r>
              <a:rPr lang="sv-SE" b="1" dirty="0" err="1" smtClean="0"/>
              <a:t>Artificial</a:t>
            </a:r>
            <a:r>
              <a:rPr lang="sv-SE" b="1" dirty="0" smtClean="0"/>
              <a:t> </a:t>
            </a:r>
            <a:r>
              <a:rPr lang="sv-SE" b="1" dirty="0" err="1" smtClean="0"/>
              <a:t>Intelligence</a:t>
            </a:r>
            <a:endParaRPr lang="sv-SE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4"/>
            <a:ext cx="10158663" cy="4906101"/>
          </a:xfrm>
        </p:spPr>
        <p:txBody>
          <a:bodyPr>
            <a:normAutofit lnSpcReduction="10000"/>
          </a:bodyPr>
          <a:lstStyle/>
          <a:p>
            <a:r>
              <a:rPr lang="sv-SE" b="1" dirty="0" smtClean="0"/>
              <a:t>RESKILL</a:t>
            </a:r>
            <a:r>
              <a:rPr lang="sv-SE" dirty="0" smtClean="0"/>
              <a:t> (Transparent and Self-</a:t>
            </a:r>
            <a:r>
              <a:rPr lang="sv-SE" dirty="0" err="1" smtClean="0"/>
              <a:t>Explaining</a:t>
            </a:r>
            <a:r>
              <a:rPr lang="sv-SE" dirty="0" smtClean="0"/>
              <a:t>)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b="1" dirty="0" smtClean="0"/>
              <a:t>F-Auto</a:t>
            </a:r>
            <a:r>
              <a:rPr lang="sv-SE" dirty="0" smtClean="0"/>
              <a:t> (Decision Support </a:t>
            </a:r>
            <a:r>
              <a:rPr lang="sv-SE" dirty="0" err="1" smtClean="0"/>
              <a:t>based</a:t>
            </a:r>
            <a:r>
              <a:rPr lang="sv-SE" dirty="0" smtClean="0"/>
              <a:t> on </a:t>
            </a:r>
            <a:r>
              <a:rPr lang="sv-SE" dirty="0" err="1" smtClean="0"/>
              <a:t>technical</a:t>
            </a:r>
            <a:r>
              <a:rPr lang="sv-SE" dirty="0" smtClean="0"/>
              <a:t> sensors and on the status </a:t>
            </a:r>
            <a:r>
              <a:rPr lang="sv-SE" dirty="0" err="1" smtClean="0"/>
              <a:t>of</a:t>
            </a:r>
            <a:r>
              <a:rPr lang="sv-SE" dirty="0" smtClean="0"/>
              <a:t> the VTS Operator)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r>
              <a:rPr lang="sv-SE" b="1" dirty="0" smtClean="0"/>
              <a:t>Auto Mon </a:t>
            </a:r>
            <a:r>
              <a:rPr lang="sv-SE" dirty="0" smtClean="0"/>
              <a:t>(</a:t>
            </a:r>
            <a:r>
              <a:rPr lang="sv-SE" dirty="0" err="1" smtClean="0"/>
              <a:t>Surveilling</a:t>
            </a:r>
            <a:r>
              <a:rPr lang="sv-SE" dirty="0" smtClean="0"/>
              <a:t> </a:t>
            </a:r>
            <a:r>
              <a:rPr lang="sv-SE" dirty="0" err="1" smtClean="0"/>
              <a:t>large</a:t>
            </a:r>
            <a:r>
              <a:rPr lang="sv-SE" dirty="0" smtClean="0"/>
              <a:t> VTS areas – all Swedish Waters)</a:t>
            </a:r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r>
              <a:rPr lang="sv-SE" b="1" dirty="0" smtClean="0"/>
              <a:t>AIM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301" y="3555682"/>
            <a:ext cx="1534528" cy="76726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378" y="3450208"/>
            <a:ext cx="1011404" cy="101140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331" y="3348552"/>
            <a:ext cx="2062162" cy="1077646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608" y="4921275"/>
            <a:ext cx="1340693" cy="889344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6"/>
          <a:srcRect r="41702" b="65328"/>
          <a:stretch/>
        </p:blipFill>
        <p:spPr>
          <a:xfrm>
            <a:off x="3520513" y="4921275"/>
            <a:ext cx="4550163" cy="958933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4888" y="4930916"/>
            <a:ext cx="1404793" cy="1381051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0342" y="1715118"/>
            <a:ext cx="1480667" cy="960576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9"/>
          <a:srcRect l="13787" t="34454" r="15508" b="24185"/>
          <a:stretch/>
        </p:blipFill>
        <p:spPr>
          <a:xfrm>
            <a:off x="8807123" y="1715118"/>
            <a:ext cx="2932289" cy="9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7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/>
              <a:t>Presentation Table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 smtClean="0"/>
              <a:t>Contents</a:t>
            </a:r>
            <a:endParaRPr lang="sv-SE" b="1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VTS. </a:t>
            </a:r>
            <a:r>
              <a:rPr lang="sv-SE" dirty="0" err="1"/>
              <a:t>H</a:t>
            </a:r>
            <a:r>
              <a:rPr lang="sv-SE" dirty="0" err="1" smtClean="0"/>
              <a:t>istory</a:t>
            </a:r>
            <a:r>
              <a:rPr lang="sv-SE" dirty="0" smtClean="0"/>
              <a:t> and </a:t>
            </a:r>
            <a:r>
              <a:rPr lang="sv-SE" dirty="0" err="1" smtClean="0"/>
              <a:t>purpose</a:t>
            </a:r>
            <a:r>
              <a:rPr lang="sv-SE" dirty="0" smtClean="0"/>
              <a:t>.</a:t>
            </a:r>
          </a:p>
          <a:p>
            <a:r>
              <a:rPr lang="sv-SE" dirty="0" smtClean="0"/>
              <a:t>VTS Operator </a:t>
            </a:r>
            <a:r>
              <a:rPr lang="sv-SE" dirty="0" err="1" smtClean="0"/>
              <a:t>Crash</a:t>
            </a:r>
            <a:r>
              <a:rPr lang="sv-SE" dirty="0" smtClean="0"/>
              <a:t> Course (Video Recording and 7 – 8 </a:t>
            </a:r>
            <a:r>
              <a:rPr lang="sv-SE" dirty="0" err="1" smtClean="0"/>
              <a:t>questions</a:t>
            </a:r>
            <a:r>
              <a:rPr lang="sv-SE" dirty="0" smtClean="0"/>
              <a:t>).</a:t>
            </a:r>
          </a:p>
          <a:p>
            <a:r>
              <a:rPr lang="sv-SE" dirty="0" err="1" smtClean="0"/>
              <a:t>History</a:t>
            </a:r>
            <a:r>
              <a:rPr lang="sv-SE" dirty="0"/>
              <a:t>.</a:t>
            </a:r>
            <a:r>
              <a:rPr lang="sv-SE" dirty="0" smtClean="0"/>
              <a:t> </a:t>
            </a:r>
            <a:r>
              <a:rPr lang="sv-SE" dirty="0" err="1" smtClean="0"/>
              <a:t>Pilotage</a:t>
            </a:r>
            <a:r>
              <a:rPr lang="sv-SE" dirty="0" smtClean="0"/>
              <a:t>/VTS in Sweden 1963 – 2010, special </a:t>
            </a:r>
            <a:r>
              <a:rPr lang="sv-SE" dirty="0" err="1" smtClean="0"/>
              <a:t>emphasis</a:t>
            </a:r>
            <a:r>
              <a:rPr lang="sv-SE" dirty="0" smtClean="0"/>
              <a:t> on 1999, 2004 and 2010 (</a:t>
            </a:r>
            <a:r>
              <a:rPr lang="sv-SE" dirty="0" err="1" smtClean="0"/>
              <a:t>this</a:t>
            </a:r>
            <a:r>
              <a:rPr lang="sv-SE" dirty="0" smtClean="0"/>
              <a:t> is the </a:t>
            </a:r>
            <a:r>
              <a:rPr lang="sv-SE" dirty="0" err="1"/>
              <a:t>R</a:t>
            </a:r>
            <a:r>
              <a:rPr lang="sv-SE" dirty="0" err="1" smtClean="0"/>
              <a:t>emote</a:t>
            </a:r>
            <a:r>
              <a:rPr lang="sv-SE" dirty="0" smtClean="0"/>
              <a:t> </a:t>
            </a:r>
            <a:r>
              <a:rPr lang="sv-SE" dirty="0"/>
              <a:t>T</a:t>
            </a:r>
            <a:r>
              <a:rPr lang="sv-SE" dirty="0" smtClean="0"/>
              <a:t>owers part).</a:t>
            </a:r>
          </a:p>
          <a:p>
            <a:r>
              <a:rPr lang="sv-SE" dirty="0" err="1" smtClean="0"/>
              <a:t>Did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really</a:t>
            </a:r>
            <a:r>
              <a:rPr lang="sv-SE" dirty="0" smtClean="0"/>
              <a:t>?</a:t>
            </a:r>
          </a:p>
          <a:p>
            <a:r>
              <a:rPr lang="sv-SE" dirty="0" smtClean="0"/>
              <a:t> VTS in 2010 – 2020 STM (Sea </a:t>
            </a:r>
            <a:r>
              <a:rPr lang="sv-SE" dirty="0" err="1" smtClean="0"/>
              <a:t>Traffic</a:t>
            </a:r>
            <a:r>
              <a:rPr lang="sv-SE" dirty="0" smtClean="0"/>
              <a:t> Management) </a:t>
            </a:r>
            <a:r>
              <a:rPr lang="sv-SE" dirty="0" err="1" smtClean="0"/>
              <a:t>our</a:t>
            </a:r>
            <a:r>
              <a:rPr lang="sv-SE" dirty="0" smtClean="0"/>
              <a:t> </a:t>
            </a:r>
            <a:r>
              <a:rPr lang="sv-SE" dirty="0" err="1" smtClean="0"/>
              <a:t>great</a:t>
            </a:r>
            <a:r>
              <a:rPr lang="sv-SE" dirty="0" smtClean="0"/>
              <a:t> Game </a:t>
            </a:r>
            <a:r>
              <a:rPr lang="sv-SE" dirty="0" err="1" smtClean="0"/>
              <a:t>Changer</a:t>
            </a:r>
            <a:r>
              <a:rPr lang="sv-SE" dirty="0" smtClean="0"/>
              <a:t>.</a:t>
            </a:r>
          </a:p>
          <a:p>
            <a:r>
              <a:rPr lang="sv-SE" dirty="0" smtClean="0"/>
              <a:t>2020 - ? </a:t>
            </a:r>
            <a:r>
              <a:rPr lang="sv-SE" dirty="0" err="1" smtClean="0"/>
              <a:t>Artificial</a:t>
            </a:r>
            <a:r>
              <a:rPr lang="sv-SE" dirty="0" smtClean="0"/>
              <a:t> </a:t>
            </a:r>
            <a:r>
              <a:rPr lang="sv-SE" dirty="0" err="1" smtClean="0"/>
              <a:t>Intelligence</a:t>
            </a:r>
            <a:r>
              <a:rPr lang="sv-SE" dirty="0" smtClean="0"/>
              <a:t>. RESKILL F-Auto, Auto MON (AIM).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909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/>
              <a:t>- Is </a:t>
            </a:r>
            <a:r>
              <a:rPr lang="sv-SE" b="1" dirty="0" err="1" smtClean="0"/>
              <a:t>that</a:t>
            </a:r>
            <a:r>
              <a:rPr lang="sv-SE" b="1" dirty="0" smtClean="0"/>
              <a:t> all </a:t>
            </a:r>
            <a:r>
              <a:rPr lang="sv-SE" b="1" dirty="0" err="1" smtClean="0"/>
              <a:t>you</a:t>
            </a:r>
            <a:r>
              <a:rPr lang="sv-SE" b="1" dirty="0" smtClean="0"/>
              <a:t> got, George!?</a:t>
            </a:r>
            <a:br>
              <a:rPr lang="sv-SE" b="1" dirty="0" smtClean="0"/>
            </a:br>
            <a:r>
              <a:rPr lang="sv-SE" b="1" dirty="0" smtClean="0"/>
              <a:t>- </a:t>
            </a:r>
            <a:r>
              <a:rPr lang="sv-SE" b="1" dirty="0" err="1" smtClean="0"/>
              <a:t>Yeah</a:t>
            </a:r>
            <a:r>
              <a:rPr lang="sv-SE" b="1" dirty="0" smtClean="0"/>
              <a:t>, </a:t>
            </a:r>
            <a:r>
              <a:rPr lang="sv-SE" b="1" dirty="0" err="1" smtClean="0"/>
              <a:t>that´s</a:t>
            </a:r>
            <a:r>
              <a:rPr lang="sv-SE" b="1" dirty="0" smtClean="0"/>
              <a:t> </a:t>
            </a:r>
            <a:r>
              <a:rPr lang="sv-SE" b="1" dirty="0" err="1" smtClean="0"/>
              <a:t>pretty</a:t>
            </a:r>
            <a:r>
              <a:rPr lang="sv-SE" b="1" dirty="0" smtClean="0"/>
              <a:t> </a:t>
            </a:r>
            <a:r>
              <a:rPr lang="sv-SE" b="1" dirty="0" err="1" smtClean="0"/>
              <a:t>much</a:t>
            </a:r>
            <a:r>
              <a:rPr lang="sv-SE" b="1" dirty="0" smtClean="0"/>
              <a:t> it …</a:t>
            </a:r>
            <a:endParaRPr lang="sv-SE" b="1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5783"/>
            <a:ext cx="4357307" cy="4351338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5859379" y="1973179"/>
            <a:ext cx="61601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 smtClean="0"/>
              <a:t>Ladies and </a:t>
            </a:r>
            <a:r>
              <a:rPr lang="sv-SE" sz="4000" dirty="0" err="1" smtClean="0"/>
              <a:t>gentlemen</a:t>
            </a:r>
            <a:r>
              <a:rPr lang="sv-SE" sz="4000" dirty="0" smtClean="0"/>
              <a:t>, </a:t>
            </a:r>
            <a:r>
              <a:rPr lang="sv-SE" sz="4000" dirty="0" err="1" smtClean="0"/>
              <a:t>thanks</a:t>
            </a:r>
            <a:r>
              <a:rPr lang="sv-SE" sz="4000" dirty="0" smtClean="0"/>
              <a:t> a </a:t>
            </a:r>
            <a:r>
              <a:rPr lang="sv-SE" sz="4000" dirty="0" err="1" smtClean="0"/>
              <a:t>lot</a:t>
            </a:r>
            <a:r>
              <a:rPr lang="sv-SE" sz="4000" dirty="0" smtClean="0"/>
              <a:t> for </a:t>
            </a:r>
            <a:r>
              <a:rPr lang="sv-SE" sz="4000" dirty="0" err="1" smtClean="0"/>
              <a:t>your</a:t>
            </a:r>
            <a:r>
              <a:rPr lang="sv-SE" sz="4000" dirty="0" smtClean="0"/>
              <a:t> </a:t>
            </a:r>
            <a:r>
              <a:rPr lang="sv-SE" sz="4000" dirty="0" err="1" smtClean="0"/>
              <a:t>time</a:t>
            </a:r>
            <a:r>
              <a:rPr lang="sv-SE" sz="4000" dirty="0" smtClean="0"/>
              <a:t>!</a:t>
            </a:r>
          </a:p>
          <a:p>
            <a:endParaRPr lang="sv-SE" sz="4000" dirty="0" smtClean="0"/>
          </a:p>
          <a:p>
            <a:endParaRPr lang="sv-SE" sz="4000" dirty="0" smtClean="0"/>
          </a:p>
          <a:p>
            <a:endParaRPr lang="sv-SE" sz="4000" dirty="0"/>
          </a:p>
          <a:p>
            <a:r>
              <a:rPr lang="sv-SE" sz="4000" dirty="0" err="1" smtClean="0"/>
              <a:t>Any</a:t>
            </a:r>
            <a:r>
              <a:rPr lang="sv-SE" sz="4000" dirty="0" smtClean="0"/>
              <a:t> </a:t>
            </a:r>
            <a:r>
              <a:rPr lang="sv-SE" sz="4000" dirty="0" err="1" smtClean="0"/>
              <a:t>questions</a:t>
            </a:r>
            <a:r>
              <a:rPr lang="sv-SE" sz="4000" dirty="0" smtClean="0"/>
              <a:t>?</a:t>
            </a:r>
            <a:endParaRPr lang="sv-SE" sz="4000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662" y="318991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/>
              <a:t>VTS (</a:t>
            </a:r>
            <a:r>
              <a:rPr lang="sv-SE" b="1" dirty="0" err="1" smtClean="0"/>
              <a:t>Vessel</a:t>
            </a:r>
            <a:r>
              <a:rPr lang="sv-SE" b="1" dirty="0" smtClean="0"/>
              <a:t> </a:t>
            </a:r>
            <a:r>
              <a:rPr lang="sv-SE" b="1" dirty="0" err="1" smtClean="0"/>
              <a:t>Traffic</a:t>
            </a:r>
            <a:r>
              <a:rPr lang="sv-SE" b="1" dirty="0" smtClean="0"/>
              <a:t> Services)</a:t>
            </a:r>
            <a:endParaRPr lang="sv-SE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 smtClean="0"/>
              <a:t>Three </a:t>
            </a:r>
            <a:r>
              <a:rPr lang="sv-SE" b="1" dirty="0" err="1" smtClean="0"/>
              <a:t>catch</a:t>
            </a:r>
            <a:r>
              <a:rPr lang="sv-SE" b="1" dirty="0" smtClean="0"/>
              <a:t> </a:t>
            </a:r>
            <a:r>
              <a:rPr lang="sv-SE" b="1" dirty="0" err="1" smtClean="0"/>
              <a:t>words</a:t>
            </a:r>
            <a:r>
              <a:rPr lang="sv-SE" b="1" dirty="0" smtClean="0"/>
              <a:t>: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b="1" dirty="0" err="1" smtClean="0"/>
              <a:t>Efficiency</a:t>
            </a:r>
            <a:endParaRPr lang="sv-SE" b="1" dirty="0" smtClean="0"/>
          </a:p>
          <a:p>
            <a:r>
              <a:rPr lang="sv-SE" b="1" dirty="0" err="1" smtClean="0"/>
              <a:t>Safety</a:t>
            </a:r>
            <a:endParaRPr lang="sv-SE" b="1" dirty="0" smtClean="0"/>
          </a:p>
          <a:p>
            <a:r>
              <a:rPr lang="sv-SE" b="1" dirty="0" err="1" smtClean="0"/>
              <a:t>Environmental</a:t>
            </a:r>
            <a:r>
              <a:rPr lang="sv-SE" b="1" dirty="0" smtClean="0"/>
              <a:t> </a:t>
            </a:r>
            <a:r>
              <a:rPr lang="sv-SE" b="1" dirty="0" err="1" smtClean="0"/>
              <a:t>Protection</a:t>
            </a:r>
            <a:r>
              <a:rPr lang="sv-SE" b="1" dirty="0" smtClean="0"/>
              <a:t> </a:t>
            </a:r>
            <a:endParaRPr lang="sv-SE" b="1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170" y="1690688"/>
            <a:ext cx="6502652" cy="421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0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 smtClean="0"/>
              <a:t>Maritime</a:t>
            </a:r>
            <a:r>
              <a:rPr lang="sv-SE" b="1" dirty="0" smtClean="0"/>
              <a:t> Shipping – A </a:t>
            </a:r>
            <a:r>
              <a:rPr lang="sv-SE" b="1" dirty="0" err="1" smtClean="0"/>
              <a:t>conveying</a:t>
            </a:r>
            <a:r>
              <a:rPr lang="sv-SE" b="1" dirty="0" smtClean="0"/>
              <a:t> </a:t>
            </a:r>
            <a:r>
              <a:rPr lang="sv-SE" b="1" dirty="0" err="1"/>
              <a:t>b</a:t>
            </a:r>
            <a:r>
              <a:rPr lang="sv-SE" b="1" dirty="0" err="1" smtClean="0"/>
              <a:t>ranch</a:t>
            </a:r>
            <a:r>
              <a:rPr lang="sv-SE" b="1" dirty="0" smtClean="0"/>
              <a:t> </a:t>
            </a:r>
            <a:r>
              <a:rPr lang="sv-SE" b="1" dirty="0" err="1" smtClean="0"/>
              <a:t>since</a:t>
            </a:r>
            <a:r>
              <a:rPr lang="sv-SE" b="1" dirty="0" smtClean="0"/>
              <a:t> </a:t>
            </a:r>
            <a:r>
              <a:rPr lang="sv-SE" b="1" dirty="0" err="1" smtClean="0"/>
              <a:t>ancient</a:t>
            </a:r>
            <a:r>
              <a:rPr lang="sv-SE" b="1" dirty="0" smtClean="0"/>
              <a:t> </a:t>
            </a:r>
            <a:r>
              <a:rPr lang="sv-SE" b="1" dirty="0" err="1" smtClean="0"/>
              <a:t>times</a:t>
            </a:r>
            <a:endParaRPr lang="sv-SE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1690688"/>
            <a:ext cx="6019800" cy="50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6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/>
              <a:t>ATON (</a:t>
            </a:r>
            <a:r>
              <a:rPr lang="sv-SE" b="1" dirty="0" err="1"/>
              <a:t>A</a:t>
            </a:r>
            <a:r>
              <a:rPr lang="sv-SE" b="1" dirty="0" err="1" smtClean="0"/>
              <a:t>id</a:t>
            </a:r>
            <a:r>
              <a:rPr lang="sv-SE" b="1" dirty="0" smtClean="0"/>
              <a:t> to Navigation)</a:t>
            </a:r>
            <a:endParaRPr lang="sv-SE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277" y="1825625"/>
            <a:ext cx="8241446" cy="4351338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2124075" y="1952625"/>
            <a:ext cx="521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Lighthouses</a:t>
            </a:r>
            <a:endParaRPr lang="sv-SE" dirty="0" smtClean="0"/>
          </a:p>
          <a:p>
            <a:r>
              <a:rPr lang="sv-SE" dirty="0" err="1" smtClean="0"/>
              <a:t>Buoys</a:t>
            </a:r>
            <a:endParaRPr lang="sv-SE" dirty="0" smtClean="0"/>
          </a:p>
          <a:p>
            <a:r>
              <a:rPr lang="sv-SE" dirty="0" err="1" smtClean="0"/>
              <a:t>Beacons</a:t>
            </a:r>
            <a:r>
              <a:rPr lang="sv-SE" dirty="0" smtClean="0"/>
              <a:t> etc.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74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/>
              <a:t>A new era </a:t>
            </a:r>
            <a:r>
              <a:rPr lang="sv-SE" b="1" dirty="0" err="1" smtClean="0"/>
              <a:t>after</a:t>
            </a:r>
            <a:r>
              <a:rPr lang="sv-SE" b="1" dirty="0" smtClean="0"/>
              <a:t> the Second </a:t>
            </a:r>
            <a:r>
              <a:rPr lang="sv-SE" b="1" dirty="0"/>
              <a:t>W</a:t>
            </a:r>
            <a:r>
              <a:rPr lang="sv-SE" b="1" dirty="0" smtClean="0"/>
              <a:t>orld </a:t>
            </a:r>
            <a:r>
              <a:rPr lang="sv-SE" b="1" dirty="0" err="1"/>
              <a:t>W</a:t>
            </a:r>
            <a:r>
              <a:rPr lang="sv-SE" b="1" dirty="0" err="1" smtClean="0"/>
              <a:t>ar</a:t>
            </a:r>
            <a:endParaRPr lang="sv-SE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925"/>
          <a:stretch/>
        </p:blipFill>
        <p:spPr>
          <a:xfrm>
            <a:off x="952271" y="1690688"/>
            <a:ext cx="3677107" cy="4137025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657850" y="1690688"/>
            <a:ext cx="596265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b="1" dirty="0" err="1" smtClean="0"/>
              <a:t>Europe</a:t>
            </a:r>
            <a:r>
              <a:rPr lang="sv-SE" sz="2800" b="1" dirty="0" smtClean="0"/>
              <a:t> must be </a:t>
            </a:r>
            <a:r>
              <a:rPr lang="sv-SE" sz="2800" b="1" dirty="0" err="1" smtClean="0"/>
              <a:t>rebuilt</a:t>
            </a:r>
            <a:r>
              <a:rPr lang="sv-SE" sz="2800" b="1" dirty="0" smtClean="0"/>
              <a:t> to a </a:t>
            </a:r>
            <a:r>
              <a:rPr lang="sv-SE" sz="2800" b="1" dirty="0" err="1" smtClean="0"/>
              <a:t>safe</a:t>
            </a:r>
            <a:r>
              <a:rPr lang="sv-SE" sz="2800" b="1" dirty="0" smtClean="0"/>
              <a:t> and </a:t>
            </a:r>
            <a:r>
              <a:rPr lang="sv-SE" sz="2800" b="1" dirty="0" err="1" smtClean="0"/>
              <a:t>stable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place</a:t>
            </a:r>
            <a:r>
              <a:rPr lang="sv-SE" sz="2800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b="1" dirty="0" smtClean="0"/>
              <a:t>Industry is at full speed </a:t>
            </a:r>
            <a:r>
              <a:rPr lang="sv-SE" sz="2800" b="1" dirty="0" err="1" smtClean="0"/>
              <a:t>ahead</a:t>
            </a:r>
            <a:r>
              <a:rPr lang="sv-SE" sz="2800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b="1" dirty="0" smtClean="0"/>
              <a:t>Trading and shipping is </a:t>
            </a:r>
            <a:r>
              <a:rPr lang="sv-SE" sz="2800" b="1" dirty="0" err="1" smtClean="0"/>
              <a:t>booming</a:t>
            </a:r>
            <a:r>
              <a:rPr lang="sv-SE" sz="2800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b="1" dirty="0" smtClean="0"/>
              <a:t>Wheels </a:t>
            </a:r>
            <a:r>
              <a:rPr lang="sv-SE" sz="2800" b="1" dirty="0" err="1" smtClean="0"/>
              <a:t>are</a:t>
            </a:r>
            <a:r>
              <a:rPr lang="sv-SE" sz="2800" b="1" dirty="0" smtClean="0"/>
              <a:t> turning faster </a:t>
            </a:r>
            <a:r>
              <a:rPr lang="sv-SE" sz="2800" b="1" dirty="0" err="1" smtClean="0"/>
              <a:t>than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ever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before</a:t>
            </a:r>
            <a:r>
              <a:rPr lang="sv-SE" sz="2800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b="1" dirty="0" smtClean="0"/>
              <a:t>”</a:t>
            </a:r>
            <a:r>
              <a:rPr lang="sv-SE" sz="2800" b="1" dirty="0" err="1" smtClean="0"/>
              <a:t>Time</a:t>
            </a:r>
            <a:r>
              <a:rPr lang="sv-SE" sz="2800" b="1" dirty="0" smtClean="0"/>
              <a:t> is </a:t>
            </a:r>
            <a:r>
              <a:rPr lang="sv-SE" sz="2800" b="1" dirty="0" err="1" smtClean="0"/>
              <a:t>money</a:t>
            </a:r>
            <a:r>
              <a:rPr lang="sv-SE" sz="2800" b="1" dirty="0" smtClean="0"/>
              <a:t>!”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42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 b="1" dirty="0" smtClean="0"/>
              <a:t>Fog - An </a:t>
            </a:r>
            <a:r>
              <a:rPr lang="sv-SE" b="1" dirty="0" err="1" smtClean="0"/>
              <a:t>obstacle</a:t>
            </a:r>
            <a:r>
              <a:rPr lang="sv-SE" b="1" dirty="0" smtClean="0"/>
              <a:t> </a:t>
            </a:r>
            <a:r>
              <a:rPr lang="sv-SE" b="1" dirty="0" err="1" smtClean="0"/>
              <a:t>that</a:t>
            </a:r>
            <a:r>
              <a:rPr lang="sv-SE" b="1" dirty="0" smtClean="0"/>
              <a:t> </a:t>
            </a:r>
            <a:r>
              <a:rPr lang="sv-SE" b="1" dirty="0" err="1" smtClean="0"/>
              <a:t>grew</a:t>
            </a:r>
            <a:r>
              <a:rPr lang="sv-SE" b="1" dirty="0" smtClean="0"/>
              <a:t> </a:t>
            </a:r>
            <a:r>
              <a:rPr lang="sv-SE" b="1" dirty="0" err="1" smtClean="0"/>
              <a:t>larger</a:t>
            </a:r>
            <a:r>
              <a:rPr lang="sv-SE" b="1" dirty="0" smtClean="0"/>
              <a:t> in the new era …</a:t>
            </a:r>
            <a:endParaRPr lang="sv-SE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265229" cy="494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9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4409"/>
          </a:xfrm>
        </p:spPr>
        <p:txBody>
          <a:bodyPr/>
          <a:lstStyle/>
          <a:p>
            <a:r>
              <a:rPr lang="sv-SE" b="1" dirty="0" err="1" smtClean="0"/>
              <a:t>Efficiency</a:t>
            </a:r>
            <a:endParaRPr lang="sv-SE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31" b="1460"/>
          <a:stretch/>
        </p:blipFill>
        <p:spPr>
          <a:xfrm>
            <a:off x="970366" y="1529534"/>
            <a:ext cx="6440628" cy="4764518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7731674" y="1529534"/>
            <a:ext cx="362212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The </a:t>
            </a:r>
            <a:r>
              <a:rPr lang="sv-SE" sz="2400" dirty="0" err="1" smtClean="0"/>
              <a:t>contemporary</a:t>
            </a:r>
            <a:r>
              <a:rPr lang="sv-SE" sz="2400" dirty="0" smtClean="0"/>
              <a:t> </a:t>
            </a:r>
            <a:r>
              <a:rPr lang="sv-SE" sz="2400" dirty="0" err="1" smtClean="0"/>
              <a:t>maritime</a:t>
            </a:r>
            <a:r>
              <a:rPr lang="sv-SE" sz="2400" dirty="0" smtClean="0"/>
              <a:t> </a:t>
            </a:r>
            <a:r>
              <a:rPr lang="sv-SE" sz="2400" dirty="0" err="1" smtClean="0"/>
              <a:t>expertise</a:t>
            </a:r>
            <a:r>
              <a:rPr lang="sv-SE" sz="2400" dirty="0" smtClean="0"/>
              <a:t> </a:t>
            </a:r>
            <a:r>
              <a:rPr lang="sv-SE" sz="2400" dirty="0" err="1" smtClean="0"/>
              <a:t>believed</a:t>
            </a:r>
            <a:r>
              <a:rPr lang="sv-SE" sz="2400" dirty="0" smtClean="0"/>
              <a:t> in </a:t>
            </a:r>
            <a:r>
              <a:rPr lang="sv-SE" sz="2400" dirty="0" err="1" smtClean="0"/>
              <a:t>this</a:t>
            </a:r>
            <a:r>
              <a:rPr lang="sv-SE" sz="2400" dirty="0" smtClean="0"/>
              <a:t>: </a:t>
            </a:r>
            <a:r>
              <a:rPr lang="sv-SE" sz="2400" dirty="0" err="1" smtClean="0"/>
              <a:t>Shore</a:t>
            </a:r>
            <a:r>
              <a:rPr lang="sv-SE" sz="2400" dirty="0" smtClean="0"/>
              <a:t> </a:t>
            </a:r>
            <a:r>
              <a:rPr lang="sv-SE" sz="2400" dirty="0" err="1" smtClean="0"/>
              <a:t>based</a:t>
            </a:r>
            <a:r>
              <a:rPr lang="sv-SE" sz="2400" dirty="0" smtClean="0"/>
              <a:t> radar</a:t>
            </a:r>
            <a:r>
              <a:rPr lang="sv-SE" dirty="0" smtClean="0"/>
              <a:t>.</a:t>
            </a:r>
          </a:p>
          <a:p>
            <a:endParaRPr lang="sv-SE" dirty="0"/>
          </a:p>
          <a:p>
            <a:r>
              <a:rPr lang="sv-SE" sz="2400" dirty="0" smtClean="0"/>
              <a:t>In 1948, a </a:t>
            </a:r>
            <a:r>
              <a:rPr lang="sv-SE" sz="2400" dirty="0" err="1" smtClean="0"/>
              <a:t>shore</a:t>
            </a:r>
            <a:r>
              <a:rPr lang="sv-SE" sz="2400" dirty="0" smtClean="0"/>
              <a:t> </a:t>
            </a:r>
            <a:r>
              <a:rPr lang="sv-SE" sz="2400" dirty="0" err="1" smtClean="0"/>
              <a:t>based</a:t>
            </a:r>
            <a:r>
              <a:rPr lang="sv-SE" sz="2400" dirty="0" smtClean="0"/>
              <a:t> radar station </a:t>
            </a:r>
            <a:r>
              <a:rPr lang="sv-SE" sz="2400" dirty="0" err="1" smtClean="0"/>
              <a:t>was</a:t>
            </a:r>
            <a:r>
              <a:rPr lang="sv-SE" sz="2400" dirty="0" smtClean="0"/>
              <a:t> </a:t>
            </a:r>
            <a:r>
              <a:rPr lang="sv-SE" sz="2400" dirty="0" err="1" smtClean="0"/>
              <a:t>opened</a:t>
            </a:r>
            <a:r>
              <a:rPr lang="sv-SE" sz="2400" dirty="0" smtClean="0"/>
              <a:t> on the Isle </a:t>
            </a:r>
            <a:r>
              <a:rPr lang="sv-SE" sz="2400" dirty="0" err="1" smtClean="0"/>
              <a:t>of</a:t>
            </a:r>
            <a:r>
              <a:rPr lang="sv-SE" sz="2400" dirty="0" smtClean="0"/>
              <a:t> Man and </a:t>
            </a:r>
            <a:r>
              <a:rPr lang="sv-SE" sz="2400" dirty="0" err="1" smtClean="0"/>
              <a:t>one</a:t>
            </a:r>
            <a:r>
              <a:rPr lang="sv-SE" sz="2400" dirty="0" smtClean="0"/>
              <a:t> in Liverpool. The </a:t>
            </a:r>
            <a:r>
              <a:rPr lang="sv-SE" sz="2400" dirty="0" err="1" smtClean="0"/>
              <a:t>picture</a:t>
            </a:r>
            <a:r>
              <a:rPr lang="sv-SE" sz="2400" dirty="0" smtClean="0"/>
              <a:t> shows a test station in Rotterdam the same </a:t>
            </a:r>
            <a:r>
              <a:rPr lang="sv-SE" sz="2400" dirty="0" err="1" smtClean="0"/>
              <a:t>year</a:t>
            </a:r>
            <a:r>
              <a:rPr lang="sv-SE" sz="2400" dirty="0" smtClean="0"/>
              <a:t>.</a:t>
            </a:r>
          </a:p>
          <a:p>
            <a:endParaRPr lang="sv-SE" dirty="0"/>
          </a:p>
          <a:p>
            <a:r>
              <a:rPr lang="sv-SE" sz="2400" dirty="0" smtClean="0"/>
              <a:t>The over-all </a:t>
            </a:r>
            <a:r>
              <a:rPr lang="sv-SE" sz="2400" dirty="0" err="1" smtClean="0"/>
              <a:t>goal</a:t>
            </a:r>
            <a:r>
              <a:rPr lang="sv-SE" sz="2400" dirty="0" smtClean="0"/>
              <a:t> </a:t>
            </a:r>
            <a:r>
              <a:rPr lang="sv-SE" sz="2400" dirty="0" err="1" smtClean="0"/>
              <a:t>was</a:t>
            </a:r>
            <a:r>
              <a:rPr lang="sv-SE" sz="2400" dirty="0" smtClean="0"/>
              <a:t> to </a:t>
            </a:r>
            <a:r>
              <a:rPr lang="sv-SE" sz="2400" dirty="0" err="1" smtClean="0"/>
              <a:t>keep</a:t>
            </a:r>
            <a:r>
              <a:rPr lang="sv-SE" sz="2400" dirty="0" smtClean="0"/>
              <a:t> </a:t>
            </a:r>
            <a:r>
              <a:rPr lang="sv-SE" sz="2400" dirty="0" err="1" smtClean="0"/>
              <a:t>maritime</a:t>
            </a:r>
            <a:r>
              <a:rPr lang="sv-SE" sz="2400" dirty="0" smtClean="0"/>
              <a:t> </a:t>
            </a:r>
            <a:r>
              <a:rPr lang="sv-SE" sz="2400" dirty="0" err="1" smtClean="0"/>
              <a:t>traffic</a:t>
            </a:r>
            <a:r>
              <a:rPr lang="sv-SE" sz="2400" dirty="0" smtClean="0"/>
              <a:t> going </a:t>
            </a:r>
            <a:r>
              <a:rPr lang="sv-SE" sz="2400" dirty="0" err="1" smtClean="0"/>
              <a:t>even</a:t>
            </a:r>
            <a:r>
              <a:rPr lang="sv-SE" sz="2400" dirty="0" smtClean="0"/>
              <a:t> </a:t>
            </a:r>
            <a:r>
              <a:rPr lang="sv-SE" sz="2400" dirty="0" err="1" smtClean="0"/>
              <a:t>if</a:t>
            </a:r>
            <a:r>
              <a:rPr lang="sv-SE" sz="2400" dirty="0" smtClean="0"/>
              <a:t> it </a:t>
            </a:r>
            <a:r>
              <a:rPr lang="sv-SE" sz="2400" dirty="0" err="1" smtClean="0"/>
              <a:t>was</a:t>
            </a:r>
            <a:r>
              <a:rPr lang="sv-SE" sz="2400" dirty="0" smtClean="0"/>
              <a:t> </a:t>
            </a:r>
            <a:r>
              <a:rPr lang="sv-SE" sz="2400" dirty="0" err="1" smtClean="0"/>
              <a:t>foggy</a:t>
            </a:r>
            <a:r>
              <a:rPr lang="sv-SE" sz="2400" dirty="0" smtClean="0"/>
              <a:t>.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42591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 smtClean="0"/>
              <a:t>Safety</a:t>
            </a:r>
            <a:r>
              <a:rPr lang="sv-SE" b="1" smtClean="0"/>
              <a:t>?</a:t>
            </a:r>
            <a:endParaRPr lang="sv-SE" b="1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506" y="1853666"/>
            <a:ext cx="1889924" cy="217036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06" y="4187008"/>
            <a:ext cx="1871634" cy="2188654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916" y="1858134"/>
            <a:ext cx="7413379" cy="4657748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3189626" y="1853666"/>
            <a:ext cx="7365163" cy="4521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6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561</Words>
  <Application>Microsoft Office PowerPoint</Application>
  <PresentationFormat>Bredbild</PresentationFormat>
  <Paragraphs>98</Paragraphs>
  <Slides>20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Office-tema</vt:lpstr>
      <vt:lpstr>Did we really? An Introduction to Basic VTS and Remote Towers</vt:lpstr>
      <vt:lpstr>Presentation Table of Contents</vt:lpstr>
      <vt:lpstr>VTS (Vessel Traffic Services)</vt:lpstr>
      <vt:lpstr>Maritime Shipping – A conveying branch since ancient times</vt:lpstr>
      <vt:lpstr>ATON (Aid to Navigation)</vt:lpstr>
      <vt:lpstr>A new era after the Second World War</vt:lpstr>
      <vt:lpstr>Fog - An obstacle that grew larger in the new era …</vt:lpstr>
      <vt:lpstr>Efficiency</vt:lpstr>
      <vt:lpstr>Safety?</vt:lpstr>
      <vt:lpstr>The VTS Operator Crash Course. 2012 Winter, dark, good visibility, VTS Gothenburg. 7 – 8 questions to be asked.</vt:lpstr>
      <vt:lpstr>Red Heat</vt:lpstr>
      <vt:lpstr>Environmental Protection</vt:lpstr>
      <vt:lpstr>Remote Towers</vt:lpstr>
      <vt:lpstr>Things to consider before discussing Maritime Remote Towers </vt:lpstr>
      <vt:lpstr>1999 (earlier in several places, but now the roles of the operators are slightly changed too) </vt:lpstr>
      <vt:lpstr>2004 - 2010</vt:lpstr>
      <vt:lpstr>Nine VTS Areas (red arrows)  and  four VTS Centrals (blue arrows)</vt:lpstr>
      <vt:lpstr>VTS High-Tech today – STM. Sending Voyage Plans in an inter-operable format.</vt:lpstr>
      <vt:lpstr>VTS High Tech soon - Artificial Intelligence</vt:lpstr>
      <vt:lpstr>- Is that all you got, George!? - Yeah, that´s pretty much it …</vt:lpstr>
    </vt:vector>
  </TitlesOfParts>
  <Company>Sjöfartsverket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Did we really? – An Introduction to Basic VTS and Remote Towers</dc:title>
  <dc:creator>Johannesson, Anders</dc:creator>
  <cp:lastModifiedBy>Johannesson, Anders</cp:lastModifiedBy>
  <cp:revision>71</cp:revision>
  <cp:lastPrinted>2020-02-05T14:55:08Z</cp:lastPrinted>
  <dcterms:created xsi:type="dcterms:W3CDTF">2020-02-04T10:30:32Z</dcterms:created>
  <dcterms:modified xsi:type="dcterms:W3CDTF">2020-02-06T07:46:20Z</dcterms:modified>
</cp:coreProperties>
</file>