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50"/>
  </p:notesMasterIdLst>
  <p:sldIdLst>
    <p:sldId id="256" r:id="rId5"/>
    <p:sldId id="257" r:id="rId6"/>
    <p:sldId id="260" r:id="rId7"/>
    <p:sldId id="299" r:id="rId8"/>
    <p:sldId id="300" r:id="rId9"/>
    <p:sldId id="272" r:id="rId10"/>
    <p:sldId id="301" r:id="rId11"/>
    <p:sldId id="276" r:id="rId12"/>
    <p:sldId id="288" r:id="rId13"/>
    <p:sldId id="281" r:id="rId14"/>
    <p:sldId id="309" r:id="rId15"/>
    <p:sldId id="302" r:id="rId16"/>
    <p:sldId id="303" r:id="rId17"/>
    <p:sldId id="286" r:id="rId18"/>
    <p:sldId id="304" r:id="rId19"/>
    <p:sldId id="283" r:id="rId20"/>
    <p:sldId id="305" r:id="rId21"/>
    <p:sldId id="271" r:id="rId22"/>
    <p:sldId id="270" r:id="rId23"/>
    <p:sldId id="290" r:id="rId24"/>
    <p:sldId id="287" r:id="rId25"/>
    <p:sldId id="268" r:id="rId26"/>
    <p:sldId id="297" r:id="rId27"/>
    <p:sldId id="308" r:id="rId28"/>
    <p:sldId id="258" r:id="rId29"/>
    <p:sldId id="259" r:id="rId30"/>
    <p:sldId id="312" r:id="rId31"/>
    <p:sldId id="320" r:id="rId32"/>
    <p:sldId id="273" r:id="rId33"/>
    <p:sldId id="261" r:id="rId34"/>
    <p:sldId id="262" r:id="rId35"/>
    <p:sldId id="274" r:id="rId36"/>
    <p:sldId id="313" r:id="rId37"/>
    <p:sldId id="315" r:id="rId38"/>
    <p:sldId id="316" r:id="rId39"/>
    <p:sldId id="317" r:id="rId40"/>
    <p:sldId id="310" r:id="rId41"/>
    <p:sldId id="264" r:id="rId42"/>
    <p:sldId id="318" r:id="rId43"/>
    <p:sldId id="307" r:id="rId44"/>
    <p:sldId id="265" r:id="rId45"/>
    <p:sldId id="319" r:id="rId46"/>
    <p:sldId id="267" r:id="rId47"/>
    <p:sldId id="266" r:id="rId48"/>
    <p:sldId id="311"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k Nathan" initials="VN" lastIdx="1" clrIdx="0">
    <p:extLst>
      <p:ext uri="{19B8F6BF-5375-455C-9EA6-DF929625EA0E}">
        <p15:presenceInfo xmlns:p15="http://schemas.microsoft.com/office/powerpoint/2012/main" userId="S::Nathan.Vink@austrocontrol.at::922ca080-7ed8-4139-ad5c-2190698d3e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4" d="100"/>
          <a:sy n="104" d="100"/>
        </p:scale>
        <p:origin x="12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DATL102V\User4$\803401\DIAMOND%20Profile\Desktop\PJ10-02b\Workshop%202\Automation%20Estim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GB" sz="1800"/>
              <a:t>Current Automation Levels by Operation</a:t>
            </a:r>
          </a:p>
        </c:rich>
      </c:tx>
      <c:overlay val="0"/>
    </c:title>
    <c:autoTitleDeleted val="0"/>
    <c:plotArea>
      <c:layout>
        <c:manualLayout>
          <c:layoutTarget val="inner"/>
          <c:xMode val="edge"/>
          <c:yMode val="edge"/>
          <c:x val="0.2199708305480558"/>
          <c:y val="0.19889020199866497"/>
          <c:w val="0.50228858658378839"/>
          <c:h val="0.7542644834958544"/>
        </c:manualLayout>
      </c:layout>
      <c:radarChart>
        <c:radarStyle val="marker"/>
        <c:varyColors val="0"/>
        <c:ser>
          <c:idx val="0"/>
          <c:order val="0"/>
          <c:tx>
            <c:strRef>
              <c:f>Sheet1!$A$13</c:f>
              <c:strCache>
                <c:ptCount val="1"/>
                <c:pt idx="0">
                  <c:v>TMA</c:v>
                </c:pt>
              </c:strCache>
            </c:strRef>
          </c:tx>
          <c:spPr>
            <a:ln w="38100"/>
          </c:spPr>
          <c:marker>
            <c:symbol val="none"/>
          </c:marker>
          <c:cat>
            <c:strRef>
              <c:f>Sheet1!$B$12:$E$12</c:f>
              <c:strCache>
                <c:ptCount val="4"/>
                <c:pt idx="0">
                  <c:v>Action Implementation</c:v>
                </c:pt>
                <c:pt idx="1">
                  <c:v>Decision and Action Selection</c:v>
                </c:pt>
                <c:pt idx="2">
                  <c:v>Information Analysis</c:v>
                </c:pt>
                <c:pt idx="3">
                  <c:v>Information Acquistion</c:v>
                </c:pt>
              </c:strCache>
            </c:strRef>
          </c:cat>
          <c:val>
            <c:numRef>
              <c:f>Sheet1!$B$13:$E$13</c:f>
              <c:numCache>
                <c:formatCode>General</c:formatCode>
                <c:ptCount val="4"/>
                <c:pt idx="0">
                  <c:v>1</c:v>
                </c:pt>
                <c:pt idx="1">
                  <c:v>1</c:v>
                </c:pt>
                <c:pt idx="2">
                  <c:v>1</c:v>
                </c:pt>
                <c:pt idx="3">
                  <c:v>2</c:v>
                </c:pt>
              </c:numCache>
            </c:numRef>
          </c:val>
          <c:extLst>
            <c:ext xmlns:c16="http://schemas.microsoft.com/office/drawing/2014/chart" uri="{C3380CC4-5D6E-409C-BE32-E72D297353CC}">
              <c16:uniqueId val="{00000000-EE40-4FAA-B5A2-E07D416ECF14}"/>
            </c:ext>
          </c:extLst>
        </c:ser>
        <c:ser>
          <c:idx val="1"/>
          <c:order val="1"/>
          <c:tx>
            <c:strRef>
              <c:f>Sheet1!$A$14</c:f>
              <c:strCache>
                <c:ptCount val="1"/>
                <c:pt idx="0">
                  <c:v>En-Route</c:v>
                </c:pt>
              </c:strCache>
            </c:strRef>
          </c:tx>
          <c:spPr>
            <a:ln w="38100"/>
          </c:spPr>
          <c:marker>
            <c:symbol val="none"/>
          </c:marker>
          <c:cat>
            <c:strRef>
              <c:f>Sheet1!$B$12:$E$12</c:f>
              <c:strCache>
                <c:ptCount val="4"/>
                <c:pt idx="0">
                  <c:v>Action Implementation</c:v>
                </c:pt>
                <c:pt idx="1">
                  <c:v>Decision and Action Selection</c:v>
                </c:pt>
                <c:pt idx="2">
                  <c:v>Information Analysis</c:v>
                </c:pt>
                <c:pt idx="3">
                  <c:v>Information Acquistion</c:v>
                </c:pt>
              </c:strCache>
            </c:strRef>
          </c:cat>
          <c:val>
            <c:numRef>
              <c:f>Sheet1!$B$14:$E$14</c:f>
              <c:numCache>
                <c:formatCode>General</c:formatCode>
                <c:ptCount val="4"/>
                <c:pt idx="0">
                  <c:v>1</c:v>
                </c:pt>
                <c:pt idx="1">
                  <c:v>2</c:v>
                </c:pt>
                <c:pt idx="2">
                  <c:v>5</c:v>
                </c:pt>
                <c:pt idx="3">
                  <c:v>4.5</c:v>
                </c:pt>
              </c:numCache>
            </c:numRef>
          </c:val>
          <c:extLst>
            <c:ext xmlns:c16="http://schemas.microsoft.com/office/drawing/2014/chart" uri="{C3380CC4-5D6E-409C-BE32-E72D297353CC}">
              <c16:uniqueId val="{00000001-EE40-4FAA-B5A2-E07D416ECF14}"/>
            </c:ext>
          </c:extLst>
        </c:ser>
        <c:ser>
          <c:idx val="2"/>
          <c:order val="2"/>
          <c:tx>
            <c:strRef>
              <c:f>Sheet1!$A$15</c:f>
              <c:strCache>
                <c:ptCount val="1"/>
                <c:pt idx="0">
                  <c:v>Airports</c:v>
                </c:pt>
              </c:strCache>
            </c:strRef>
          </c:tx>
          <c:spPr>
            <a:ln>
              <a:solidFill>
                <a:schemeClr val="accent1"/>
              </a:solidFill>
            </a:ln>
          </c:spPr>
          <c:marker>
            <c:symbol val="none"/>
          </c:marker>
          <c:dPt>
            <c:idx val="0"/>
            <c:bubble3D val="0"/>
            <c:spPr>
              <a:ln w="38100">
                <a:solidFill>
                  <a:schemeClr val="accent6">
                    <a:lumMod val="60000"/>
                    <a:lumOff val="40000"/>
                  </a:schemeClr>
                </a:solidFill>
              </a:ln>
            </c:spPr>
            <c:extLst>
              <c:ext xmlns:c16="http://schemas.microsoft.com/office/drawing/2014/chart" uri="{C3380CC4-5D6E-409C-BE32-E72D297353CC}">
                <c16:uniqueId val="{00000003-EE40-4FAA-B5A2-E07D416ECF14}"/>
              </c:ext>
            </c:extLst>
          </c:dPt>
          <c:dPt>
            <c:idx val="1"/>
            <c:bubble3D val="0"/>
            <c:spPr>
              <a:ln w="38100">
                <a:solidFill>
                  <a:schemeClr val="accent6">
                    <a:lumMod val="60000"/>
                    <a:lumOff val="40000"/>
                  </a:schemeClr>
                </a:solidFill>
              </a:ln>
            </c:spPr>
            <c:extLst>
              <c:ext xmlns:c16="http://schemas.microsoft.com/office/drawing/2014/chart" uri="{C3380CC4-5D6E-409C-BE32-E72D297353CC}">
                <c16:uniqueId val="{00000005-EE40-4FAA-B5A2-E07D416ECF14}"/>
              </c:ext>
            </c:extLst>
          </c:dPt>
          <c:dPt>
            <c:idx val="2"/>
            <c:bubble3D val="0"/>
            <c:spPr>
              <a:ln w="38100">
                <a:solidFill>
                  <a:schemeClr val="accent6">
                    <a:lumMod val="60000"/>
                    <a:lumOff val="40000"/>
                  </a:schemeClr>
                </a:solidFill>
              </a:ln>
            </c:spPr>
            <c:extLst>
              <c:ext xmlns:c16="http://schemas.microsoft.com/office/drawing/2014/chart" uri="{C3380CC4-5D6E-409C-BE32-E72D297353CC}">
                <c16:uniqueId val="{00000007-EE40-4FAA-B5A2-E07D416ECF14}"/>
              </c:ext>
            </c:extLst>
          </c:dPt>
          <c:dPt>
            <c:idx val="3"/>
            <c:bubble3D val="0"/>
            <c:spPr>
              <a:ln w="38100">
                <a:solidFill>
                  <a:schemeClr val="accent6">
                    <a:lumMod val="60000"/>
                    <a:lumOff val="40000"/>
                  </a:schemeClr>
                </a:solidFill>
              </a:ln>
            </c:spPr>
            <c:extLst>
              <c:ext xmlns:c16="http://schemas.microsoft.com/office/drawing/2014/chart" uri="{C3380CC4-5D6E-409C-BE32-E72D297353CC}">
                <c16:uniqueId val="{00000009-EE40-4FAA-B5A2-E07D416ECF14}"/>
              </c:ext>
            </c:extLst>
          </c:dPt>
          <c:cat>
            <c:strRef>
              <c:f>Sheet1!$B$12:$E$12</c:f>
              <c:strCache>
                <c:ptCount val="4"/>
                <c:pt idx="0">
                  <c:v>Action Implementation</c:v>
                </c:pt>
                <c:pt idx="1">
                  <c:v>Decision and Action Selection</c:v>
                </c:pt>
                <c:pt idx="2">
                  <c:v>Information Analysis</c:v>
                </c:pt>
                <c:pt idx="3">
                  <c:v>Information Acquistion</c:v>
                </c:pt>
              </c:strCache>
            </c:strRef>
          </c:cat>
          <c:val>
            <c:numRef>
              <c:f>Sheet1!$B$15:$E$15</c:f>
              <c:numCache>
                <c:formatCode>General</c:formatCode>
                <c:ptCount val="4"/>
                <c:pt idx="0">
                  <c:v>1</c:v>
                </c:pt>
                <c:pt idx="1">
                  <c:v>1</c:v>
                </c:pt>
                <c:pt idx="2">
                  <c:v>2</c:v>
                </c:pt>
                <c:pt idx="3">
                  <c:v>1.5</c:v>
                </c:pt>
              </c:numCache>
            </c:numRef>
          </c:val>
          <c:extLst>
            <c:ext xmlns:c16="http://schemas.microsoft.com/office/drawing/2014/chart" uri="{C3380CC4-5D6E-409C-BE32-E72D297353CC}">
              <c16:uniqueId val="{0000000A-EE40-4FAA-B5A2-E07D416ECF14}"/>
            </c:ext>
          </c:extLst>
        </c:ser>
        <c:dLbls>
          <c:showLegendKey val="0"/>
          <c:showVal val="0"/>
          <c:showCatName val="0"/>
          <c:showSerName val="0"/>
          <c:showPercent val="0"/>
          <c:showBubbleSize val="0"/>
        </c:dLbls>
        <c:axId val="76452608"/>
        <c:axId val="76454144"/>
      </c:radarChart>
      <c:catAx>
        <c:axId val="76452608"/>
        <c:scaling>
          <c:orientation val="minMax"/>
        </c:scaling>
        <c:delete val="0"/>
        <c:axPos val="b"/>
        <c:majorGridlines/>
        <c:numFmt formatCode="General" sourceLinked="0"/>
        <c:majorTickMark val="none"/>
        <c:minorTickMark val="none"/>
        <c:tickLblPos val="nextTo"/>
        <c:spPr>
          <a:ln w="9525">
            <a:noFill/>
          </a:ln>
        </c:spPr>
        <c:txPr>
          <a:bodyPr/>
          <a:lstStyle/>
          <a:p>
            <a:pPr>
              <a:defRPr sz="1000"/>
            </a:pPr>
            <a:endParaRPr lang="en-US"/>
          </a:p>
        </c:txPr>
        <c:crossAx val="76454144"/>
        <c:crosses val="autoZero"/>
        <c:auto val="1"/>
        <c:lblAlgn val="ctr"/>
        <c:lblOffset val="100"/>
        <c:noMultiLvlLbl val="0"/>
      </c:catAx>
      <c:valAx>
        <c:axId val="76454144"/>
        <c:scaling>
          <c:orientation val="maxMin"/>
          <c:max val="7"/>
        </c:scaling>
        <c:delete val="0"/>
        <c:axPos val="l"/>
        <c:majorGridlines/>
        <c:numFmt formatCode="General" sourceLinked="1"/>
        <c:majorTickMark val="none"/>
        <c:minorTickMark val="none"/>
        <c:tickLblPos val="nextTo"/>
        <c:crossAx val="76452608"/>
        <c:crosses val="autoZero"/>
        <c:crossBetween val="between"/>
      </c:valAx>
    </c:plotArea>
    <c:legend>
      <c:legendPos val="r"/>
      <c:layout>
        <c:manualLayout>
          <c:xMode val="edge"/>
          <c:yMode val="edge"/>
          <c:x val="0.81811685079328478"/>
          <c:y val="0.19622638679213947"/>
          <c:w val="0.14880755088997666"/>
          <c:h val="0.14762343199693678"/>
        </c:manualLayout>
      </c:layout>
      <c:overlay val="0"/>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0-02-04T11:28:02.786" idx="1">
    <p:pos x="10" y="10"/>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5C4307-83C2-4846-9BF8-EA410EE8EB89}" type="datetimeFigureOut">
              <a:rPr lang="de-AT" smtClean="0"/>
              <a:t>10.02.2020</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4110C-D98C-445B-AF4C-149F869687C2}" type="slidenum">
              <a:rPr lang="de-AT" smtClean="0"/>
              <a:t>‹Nr.›</a:t>
            </a:fld>
            <a:endParaRPr lang="de-AT"/>
          </a:p>
        </p:txBody>
      </p:sp>
    </p:spTree>
    <p:extLst>
      <p:ext uri="{BB962C8B-B14F-4D97-AF65-F5344CB8AC3E}">
        <p14:creationId xmlns:p14="http://schemas.microsoft.com/office/powerpoint/2010/main" val="360249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a:lnSpc>
                <a:spcPct val="80000"/>
              </a:lnSpc>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MN / ML</a:t>
            </a:r>
          </a:p>
          <a:p>
            <a:endParaRPr/>
          </a:p>
          <a:p>
            <a:r>
              <a:t>Go through the answers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9F45A5-C485-8349-9510-08310609CFF8}" type="slidenum">
              <a:rPr lang="en-GB" smtClean="0"/>
              <a:t>16</a:t>
            </a:fld>
            <a:endParaRPr lang="en-GB"/>
          </a:p>
        </p:txBody>
      </p:sp>
    </p:spTree>
    <p:extLst>
      <p:ext uri="{BB962C8B-B14F-4D97-AF65-F5344CB8AC3E}">
        <p14:creationId xmlns:p14="http://schemas.microsoft.com/office/powerpoint/2010/main" val="267693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64110C-D98C-445B-AF4C-149F869687C2}" type="slidenum">
              <a:rPr lang="de-AT" smtClean="0"/>
              <a:t>36</a:t>
            </a:fld>
            <a:endParaRPr lang="de-AT"/>
          </a:p>
        </p:txBody>
      </p:sp>
    </p:spTree>
    <p:extLst>
      <p:ext uri="{BB962C8B-B14F-4D97-AF65-F5344CB8AC3E}">
        <p14:creationId xmlns:p14="http://schemas.microsoft.com/office/powerpoint/2010/main" val="1906348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64110C-D98C-445B-AF4C-149F869687C2}" type="slidenum">
              <a:rPr lang="de-AT" smtClean="0"/>
              <a:t>39</a:t>
            </a:fld>
            <a:endParaRPr lang="de-AT"/>
          </a:p>
        </p:txBody>
      </p:sp>
    </p:spTree>
    <p:extLst>
      <p:ext uri="{BB962C8B-B14F-4D97-AF65-F5344CB8AC3E}">
        <p14:creationId xmlns:p14="http://schemas.microsoft.com/office/powerpoint/2010/main" val="63875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a:t>
            </a:r>
            <a:r>
              <a:rPr lang="en-GB" baseline="0" dirty="0"/>
              <a:t> objective data indicates where the most common non-conformances are occurring and thus would set the priorities for what information needs to be more automated in a systemised airspace environment</a:t>
            </a:r>
            <a:endParaRPr lang="en-GB" dirty="0"/>
          </a:p>
        </p:txBody>
      </p:sp>
      <p:sp>
        <p:nvSpPr>
          <p:cNvPr id="4" name="Slide Number Placeholder 3"/>
          <p:cNvSpPr>
            <a:spLocks noGrp="1"/>
          </p:cNvSpPr>
          <p:nvPr>
            <p:ph type="sldNum" sz="quarter" idx="10"/>
          </p:nvPr>
        </p:nvSpPr>
        <p:spPr/>
        <p:txBody>
          <a:bodyPr/>
          <a:lstStyle/>
          <a:p>
            <a:fld id="{1B9F45A5-C485-8349-9510-08310609CFF8}" type="slidenum">
              <a:rPr lang="en-GB" smtClean="0"/>
              <a:t>40</a:t>
            </a:fld>
            <a:endParaRPr lang="en-GB"/>
          </a:p>
        </p:txBody>
      </p:sp>
    </p:spTree>
    <p:extLst>
      <p:ext uri="{BB962C8B-B14F-4D97-AF65-F5344CB8AC3E}">
        <p14:creationId xmlns:p14="http://schemas.microsoft.com/office/powerpoint/2010/main" val="449202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404020"/>
            <a:ext cx="5229970" cy="563314"/>
          </a:xfrm>
        </p:spPr>
        <p:txBody>
          <a:bodyPr anchor="b">
            <a:normAutofit/>
          </a:bodyPr>
          <a:lstStyle>
            <a:lvl1pPr algn="l">
              <a:defRPr sz="2800">
                <a:solidFill>
                  <a:srgbClr val="002060"/>
                </a:solidFill>
              </a:defRPr>
            </a:lvl1pPr>
          </a:lstStyle>
          <a:p>
            <a:r>
              <a:rPr lang="de-DE" dirty="0"/>
              <a:t>Mastertitelformat bearbeiten</a:t>
            </a:r>
            <a:endParaRPr lang="en-US" dirty="0"/>
          </a:p>
        </p:txBody>
      </p:sp>
      <p:sp>
        <p:nvSpPr>
          <p:cNvPr id="3" name="Subtitle 2"/>
          <p:cNvSpPr>
            <a:spLocks noGrp="1"/>
          </p:cNvSpPr>
          <p:nvPr>
            <p:ph type="subTitle" idx="1"/>
          </p:nvPr>
        </p:nvSpPr>
        <p:spPr>
          <a:xfrm>
            <a:off x="628650" y="1991883"/>
            <a:ext cx="4657476" cy="429273"/>
          </a:xfrm>
          <a:prstGeom prst="rect">
            <a:avLst/>
          </a:prstGeom>
        </p:spPr>
        <p:txBody>
          <a:bodyPr>
            <a:noAutofit/>
          </a:bodyPr>
          <a:lstStyle>
            <a:lvl1pPr marL="0" indent="0" algn="l">
              <a:buNone/>
              <a:defRPr sz="20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6" name="Textplatzhalter 5">
            <a:extLst>
              <a:ext uri="{FF2B5EF4-FFF2-40B4-BE49-F238E27FC236}">
                <a16:creationId xmlns:a16="http://schemas.microsoft.com/office/drawing/2014/main" id="{D4A2AC03-04AC-4DD1-A6C6-5D522715E099}"/>
              </a:ext>
            </a:extLst>
          </p:cNvPr>
          <p:cNvSpPr>
            <a:spLocks noGrp="1"/>
          </p:cNvSpPr>
          <p:nvPr>
            <p:ph type="body" sz="quarter" idx="10" hasCustomPrompt="1"/>
          </p:nvPr>
        </p:nvSpPr>
        <p:spPr>
          <a:xfrm>
            <a:off x="628650" y="2445705"/>
            <a:ext cx="2719388" cy="357187"/>
          </a:xfrm>
        </p:spPr>
        <p:txBody>
          <a:bodyPr>
            <a:normAutofit/>
          </a:bodyPr>
          <a:lstStyle>
            <a:lvl1pPr>
              <a:defRPr sz="1600" i="1"/>
            </a:lvl1pPr>
          </a:lstStyle>
          <a:p>
            <a:pPr lvl="0"/>
            <a:r>
              <a:rPr lang="de-DE" dirty="0"/>
              <a:t>Datum</a:t>
            </a:r>
            <a:endParaRPr lang="de-AT" dirty="0"/>
          </a:p>
        </p:txBody>
      </p:sp>
    </p:spTree>
    <p:extLst>
      <p:ext uri="{BB962C8B-B14F-4D97-AF65-F5344CB8AC3E}">
        <p14:creationId xmlns:p14="http://schemas.microsoft.com/office/powerpoint/2010/main" val="189723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ED324EB-6970-4882-A946-89ED2A524766}" type="datetimeFigureOut">
              <a:rPr lang="de-AT" smtClean="0"/>
              <a:t>10.02.2020</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94143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28650" y="1645920"/>
            <a:ext cx="7886700" cy="4531043"/>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ED324EB-6970-4882-A946-89ED2A524766}" type="datetimeFigureOut">
              <a:rPr lang="de-AT" smtClean="0"/>
              <a:t>10.02.2020</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260351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ED324EB-6970-4882-A946-89ED2A524766}" type="datetimeFigureOut">
              <a:rPr lang="de-AT" smtClean="0"/>
              <a:t>10.02.2020</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277555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55650" y="1125538"/>
            <a:ext cx="7632700" cy="935310"/>
          </a:xfrm>
        </p:spPr>
        <p:txBody>
          <a:bodyPr/>
          <a:lstStyle>
            <a:lvl1pPr>
              <a:defRPr>
                <a:solidFill>
                  <a:schemeClr val="tx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755650" y="1998712"/>
            <a:ext cx="7632700" cy="1752600"/>
          </a:xfrm>
        </p:spPr>
        <p:txBody>
          <a:bodyPr>
            <a:no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endParaRPr lang="de-DE" dirty="0"/>
          </a:p>
        </p:txBody>
      </p:sp>
      <p:sp>
        <p:nvSpPr>
          <p:cNvPr id="5" name="Fußzeilenplatzhalter 4"/>
          <p:cNvSpPr>
            <a:spLocks noGrp="1"/>
          </p:cNvSpPr>
          <p:nvPr>
            <p:ph type="ftr" sz="quarter" idx="11"/>
          </p:nvPr>
        </p:nvSpPr>
        <p:spPr/>
        <p:txBody>
          <a:bodyPr/>
          <a:lstStyle/>
          <a:p>
            <a:r>
              <a:rPr lang="de-AT" dirty="0"/>
              <a:t>Katharina-Maria Kalina, </a:t>
            </a:r>
            <a:r>
              <a:rPr lang="de-AT" dirty="0" err="1"/>
              <a:t>BSc</a:t>
            </a:r>
            <a:r>
              <a:rPr lang="de-AT" dirty="0"/>
              <a:t>, </a:t>
            </a:r>
            <a:r>
              <a:rPr lang="de-AT" dirty="0" err="1"/>
              <a:t>MSc</a:t>
            </a:r>
            <a:endParaRPr lang="de-AT" dirty="0"/>
          </a:p>
          <a:p>
            <a:r>
              <a:rPr lang="de-AT" dirty="0" err="1"/>
              <a:t>Safety</a:t>
            </a:r>
            <a:r>
              <a:rPr lang="de-AT" dirty="0"/>
              <a:t>, Security and Quality Management</a:t>
            </a:r>
          </a:p>
        </p:txBody>
      </p:sp>
      <p:sp>
        <p:nvSpPr>
          <p:cNvPr id="6" name="Foliennummernplatzhalter 5"/>
          <p:cNvSpPr>
            <a:spLocks noGrp="1"/>
          </p:cNvSpPr>
          <p:nvPr>
            <p:ph type="sldNum" sz="quarter" idx="12"/>
          </p:nvPr>
        </p:nvSpPr>
        <p:spPr/>
        <p:txBody>
          <a:bodyPr/>
          <a:lstStyle/>
          <a:p>
            <a:fld id="{C05EE493-AD2E-4872-B2F6-8F12A747F0A5}" type="slidenum">
              <a:rPr lang="de-DE" smtClean="0"/>
              <a:pPr/>
              <a:t>‹Nr.›</a:t>
            </a:fld>
            <a:endParaRPr lang="de-DE"/>
          </a:p>
        </p:txBody>
      </p:sp>
    </p:spTree>
    <p:extLst>
      <p:ext uri="{BB962C8B-B14F-4D97-AF65-F5344CB8AC3E}">
        <p14:creationId xmlns:p14="http://schemas.microsoft.com/office/powerpoint/2010/main" val="2737180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7375007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a:xfrm>
            <a:off x="628650" y="1645920"/>
            <a:ext cx="7886700" cy="4531043"/>
          </a:xfrm>
          <a:prstGeom prst="rect">
            <a:avLst/>
          </a:prstGeom>
        </p:spPr>
        <p:txBody>
          <a:bodyPr/>
          <a:lstStyle>
            <a:lvl1pPr>
              <a:defRPr sz="2200"/>
            </a:lvl1pPr>
            <a:lvl2pPr>
              <a:defRPr sz="2000"/>
            </a:lvl2pPr>
            <a:lvl3pPr>
              <a:defRPr sz="2000"/>
            </a:lvl3pPr>
          </a:lstStyle>
          <a:p>
            <a:pPr lvl="0"/>
            <a:r>
              <a:rPr lang="de-DE" dirty="0"/>
              <a:t>Mastertextformat bearbeiten</a:t>
            </a:r>
          </a:p>
          <a:p>
            <a:pPr lvl="1"/>
            <a:r>
              <a:rPr lang="de-DE" dirty="0"/>
              <a:t>Zweite Ebene</a:t>
            </a:r>
          </a:p>
          <a:p>
            <a:pPr lvl="2"/>
            <a:r>
              <a:rPr lang="de-DE" dirty="0"/>
              <a:t>Dritte Ebene</a:t>
            </a:r>
          </a:p>
        </p:txBody>
      </p:sp>
      <p:sp>
        <p:nvSpPr>
          <p:cNvPr id="4" name="Date Placeholder 3"/>
          <p:cNvSpPr>
            <a:spLocks noGrp="1"/>
          </p:cNvSpPr>
          <p:nvPr>
            <p:ph type="dt" sz="half" idx="10"/>
          </p:nvPr>
        </p:nvSpPr>
        <p:spPr/>
        <p:txBody>
          <a:bodyPr/>
          <a:lstStyle>
            <a:lvl1pPr>
              <a:defRPr i="1"/>
            </a:lvl1pPr>
          </a:lstStyle>
          <a:p>
            <a:fld id="{9ED324EB-6970-4882-A946-89ED2A524766}" type="datetimeFigureOut">
              <a:rPr lang="de-AT" smtClean="0"/>
              <a:pPr/>
              <a:t>10.02.2020</a:t>
            </a:fld>
            <a:endParaRPr lang="de-AT" dirty="0"/>
          </a:p>
        </p:txBody>
      </p:sp>
      <p:sp>
        <p:nvSpPr>
          <p:cNvPr id="5" name="Footer Placeholder 4"/>
          <p:cNvSpPr>
            <a:spLocks noGrp="1"/>
          </p:cNvSpPr>
          <p:nvPr>
            <p:ph type="ftr" sz="quarter" idx="11"/>
          </p:nvPr>
        </p:nvSpPr>
        <p:spPr/>
        <p:txBody>
          <a:bodyPr/>
          <a:lstStyle/>
          <a:p>
            <a:r>
              <a:rPr lang="de-AT" dirty="0"/>
              <a:t>Abteilung</a:t>
            </a:r>
          </a:p>
        </p:txBody>
      </p:sp>
      <p:sp>
        <p:nvSpPr>
          <p:cNvPr id="6" name="Slide Number Placeholder 5"/>
          <p:cNvSpPr>
            <a:spLocks noGrp="1"/>
          </p:cNvSpPr>
          <p:nvPr>
            <p:ph type="sldNum" sz="quarter" idx="12"/>
          </p:nvPr>
        </p:nvSpPr>
        <p:spPr/>
        <p:txBody>
          <a:bodyPr/>
          <a:lstStyle>
            <a:lvl1pPr>
              <a:defRPr i="1"/>
            </a:lvl1pPr>
          </a:lstStyle>
          <a:p>
            <a:fld id="{6C355A94-C6CF-4F0B-ABC4-57D82916AA5F}" type="slidenum">
              <a:rPr lang="de-AT" smtClean="0"/>
              <a:pPr/>
              <a:t>‹Nr.›</a:t>
            </a:fld>
            <a:endParaRPr lang="de-AT" dirty="0"/>
          </a:p>
        </p:txBody>
      </p:sp>
    </p:spTree>
    <p:extLst>
      <p:ext uri="{BB962C8B-B14F-4D97-AF65-F5344CB8AC3E}">
        <p14:creationId xmlns:p14="http://schemas.microsoft.com/office/powerpoint/2010/main" val="215776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a:xfrm>
            <a:off x="628650" y="1645920"/>
            <a:ext cx="7886700" cy="4531043"/>
          </a:xfrm>
          <a:prstGeom prst="rect">
            <a:avLst/>
          </a:prstGeom>
        </p:spPr>
        <p:txBody>
          <a:bodyPr>
            <a:normAutofit/>
          </a:bodyPr>
          <a:lstStyle>
            <a:lvl1pPr>
              <a:defRPr sz="2200"/>
            </a:lvl1pPr>
            <a:lvl2pPr>
              <a:defRPr sz="2000"/>
            </a:lvl2pPr>
            <a:lvl3pPr>
              <a:defRPr sz="2000"/>
            </a:lvl3pPr>
          </a:lstStyle>
          <a:p>
            <a:pPr lvl="0"/>
            <a:r>
              <a:rPr lang="de-DE" dirty="0"/>
              <a:t>Mastertextformat bearbeiten</a:t>
            </a:r>
          </a:p>
          <a:p>
            <a:pPr lvl="1"/>
            <a:r>
              <a:rPr lang="de-DE" dirty="0"/>
              <a:t>Zweite Ebene</a:t>
            </a:r>
          </a:p>
          <a:p>
            <a:pPr lvl="2"/>
            <a:r>
              <a:rPr lang="de-DE" dirty="0"/>
              <a:t>Dritte Ebene</a:t>
            </a:r>
          </a:p>
        </p:txBody>
      </p:sp>
      <p:sp>
        <p:nvSpPr>
          <p:cNvPr id="4" name="Date Placeholder 3"/>
          <p:cNvSpPr>
            <a:spLocks noGrp="1"/>
          </p:cNvSpPr>
          <p:nvPr>
            <p:ph type="dt" sz="half" idx="10"/>
          </p:nvPr>
        </p:nvSpPr>
        <p:spPr/>
        <p:txBody>
          <a:bodyPr/>
          <a:lstStyle/>
          <a:p>
            <a:fld id="{9ED324EB-6970-4882-A946-89ED2A524766}" type="datetimeFigureOut">
              <a:rPr lang="de-AT" smtClean="0"/>
              <a:t>10.02.2020</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111961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ED324EB-6970-4882-A946-89ED2A524766}" type="datetimeFigureOut">
              <a:rPr lang="de-AT" smtClean="0"/>
              <a:t>10.02.2020</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254815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ED324EB-6970-4882-A946-89ED2A524766}" type="datetimeFigureOut">
              <a:rPr lang="de-AT" smtClean="0"/>
              <a:t>10.02.2020</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409718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ED324EB-6970-4882-A946-89ED2A524766}" type="datetimeFigureOut">
              <a:rPr lang="de-AT" smtClean="0"/>
              <a:t>10.02.2020</a:t>
            </a:fld>
            <a:endParaRPr lang="de-AT"/>
          </a:p>
        </p:txBody>
      </p:sp>
      <p:sp>
        <p:nvSpPr>
          <p:cNvPr id="8" name="Footer Placeholder 7"/>
          <p:cNvSpPr>
            <a:spLocks noGrp="1"/>
          </p:cNvSpPr>
          <p:nvPr>
            <p:ph type="ftr" sz="quarter" idx="11"/>
          </p:nvPr>
        </p:nvSpPr>
        <p:spPr/>
        <p:txBody>
          <a:bodyPr/>
          <a:lstStyle/>
          <a:p>
            <a:endParaRPr lang="de-AT"/>
          </a:p>
        </p:txBody>
      </p:sp>
      <p:sp>
        <p:nvSpPr>
          <p:cNvPr id="9" name="Slide Number Placeholder 8"/>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32386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ED324EB-6970-4882-A946-89ED2A524766}" type="datetimeFigureOut">
              <a:rPr lang="de-AT" smtClean="0"/>
              <a:t>10.02.2020</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304027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324EB-6970-4882-A946-89ED2A524766}" type="datetimeFigureOut">
              <a:rPr lang="de-AT" smtClean="0"/>
              <a:t>10.02.2020</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266082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ED324EB-6970-4882-A946-89ED2A524766}" type="datetimeFigureOut">
              <a:rPr lang="de-AT" smtClean="0"/>
              <a:t>10.02.2020</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6C355A94-C6CF-4F0B-ABC4-57D82916AA5F}" type="slidenum">
              <a:rPr lang="de-AT" smtClean="0"/>
              <a:t>‹Nr.›</a:t>
            </a:fld>
            <a:endParaRPr lang="de-AT"/>
          </a:p>
        </p:txBody>
      </p:sp>
    </p:spTree>
    <p:extLst>
      <p:ext uri="{BB962C8B-B14F-4D97-AF65-F5344CB8AC3E}">
        <p14:creationId xmlns:p14="http://schemas.microsoft.com/office/powerpoint/2010/main" val="194446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69127"/>
            <a:ext cx="7886700" cy="545701"/>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rgbClr val="002060"/>
                </a:solidFill>
              </a:defRPr>
            </a:lvl1pPr>
          </a:lstStyle>
          <a:p>
            <a:fld id="{9ED324EB-6970-4882-A946-89ED2A524766}" type="datetimeFigureOut">
              <a:rPr lang="de-AT" smtClean="0"/>
              <a:pPr/>
              <a:t>10.02.2020</a:t>
            </a:fld>
            <a:endParaRPr lang="de-AT"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rgbClr val="002060"/>
                </a:solidFill>
              </a:defRPr>
            </a:lvl1pPr>
          </a:lstStyle>
          <a:p>
            <a:endParaRPr lang="de-A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rgbClr val="002060"/>
                </a:solidFill>
              </a:defRPr>
            </a:lvl1pPr>
          </a:lstStyle>
          <a:p>
            <a:fld id="{6C355A94-C6CF-4F0B-ABC4-57D82916AA5F}" type="slidenum">
              <a:rPr lang="de-AT" smtClean="0"/>
              <a:pPr/>
              <a:t>‹Nr.›</a:t>
            </a:fld>
            <a:endParaRPr lang="de-AT"/>
          </a:p>
        </p:txBody>
      </p:sp>
      <p:sp>
        <p:nvSpPr>
          <p:cNvPr id="7" name="Textplatzhalter 6">
            <a:extLst>
              <a:ext uri="{FF2B5EF4-FFF2-40B4-BE49-F238E27FC236}">
                <a16:creationId xmlns:a16="http://schemas.microsoft.com/office/drawing/2014/main" id="{4462DD9C-9959-43F3-89F6-023DC219ED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841220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kern="1200">
          <a:solidFill>
            <a:srgbClr val="002060"/>
          </a:solidFill>
          <a:latin typeface="+mn-lt"/>
          <a:ea typeface="+mj-ea"/>
          <a:cs typeface="+mj-cs"/>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4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gif"/></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mailto:Nathan.vink@austrocontrol.a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B425F-A120-402A-9987-066671702DFC}"/>
              </a:ext>
            </a:extLst>
          </p:cNvPr>
          <p:cNvSpPr>
            <a:spLocks noGrp="1"/>
          </p:cNvSpPr>
          <p:nvPr>
            <p:ph type="ctrTitle"/>
          </p:nvPr>
        </p:nvSpPr>
        <p:spPr/>
        <p:txBody>
          <a:bodyPr>
            <a:normAutofit/>
          </a:bodyPr>
          <a:lstStyle/>
          <a:p>
            <a:r>
              <a:rPr lang="en-GB" dirty="0"/>
              <a:t>W</a:t>
            </a:r>
            <a:r>
              <a:rPr lang="en-AT" dirty="0"/>
              <a:t>h</a:t>
            </a:r>
            <a:r>
              <a:rPr lang="en-GB" dirty="0"/>
              <a:t>e</a:t>
            </a:r>
            <a:r>
              <a:rPr lang="en-AT" dirty="0"/>
              <a:t>n </a:t>
            </a:r>
            <a:r>
              <a:rPr lang="en-GB" dirty="0"/>
              <a:t>s</a:t>
            </a:r>
            <a:r>
              <a:rPr lang="en-AT" dirty="0"/>
              <a:t>u</a:t>
            </a:r>
            <a:r>
              <a:rPr lang="en-GB" dirty="0"/>
              <a:t>b</a:t>
            </a:r>
            <a:r>
              <a:rPr lang="en-AT" dirty="0"/>
              <a:t>j</a:t>
            </a:r>
            <a:r>
              <a:rPr lang="en-GB" dirty="0"/>
              <a:t>e</a:t>
            </a:r>
            <a:r>
              <a:rPr lang="en-AT" dirty="0"/>
              <a:t>c</a:t>
            </a:r>
            <a:r>
              <a:rPr lang="en-GB" dirty="0"/>
              <a:t>t</a:t>
            </a:r>
            <a:r>
              <a:rPr lang="en-AT" dirty="0" err="1"/>
              <a:t>i</a:t>
            </a:r>
            <a:r>
              <a:rPr lang="en-GB" dirty="0"/>
              <a:t>v</a:t>
            </a:r>
            <a:r>
              <a:rPr lang="en-AT" dirty="0"/>
              <a:t>e </a:t>
            </a:r>
            <a:r>
              <a:rPr lang="en-GB" dirty="0" err="1"/>
              <a:t>i</a:t>
            </a:r>
            <a:r>
              <a:rPr lang="en-AT" dirty="0"/>
              <a:t>s </a:t>
            </a:r>
            <a:r>
              <a:rPr lang="en-GB" dirty="0"/>
              <a:t>n</a:t>
            </a:r>
            <a:r>
              <a:rPr lang="en-AT" dirty="0"/>
              <a:t>o</a:t>
            </a:r>
            <a:r>
              <a:rPr lang="en-GB" dirty="0"/>
              <a:t>t</a:t>
            </a:r>
            <a:r>
              <a:rPr lang="en-AT" dirty="0"/>
              <a:t> </a:t>
            </a:r>
            <a:r>
              <a:rPr lang="en-GB" dirty="0"/>
              <a:t>e</a:t>
            </a:r>
            <a:r>
              <a:rPr lang="en-AT" dirty="0"/>
              <a:t>n</a:t>
            </a:r>
            <a:r>
              <a:rPr lang="en-GB" dirty="0"/>
              <a:t>o</a:t>
            </a:r>
            <a:r>
              <a:rPr lang="en-AT" dirty="0"/>
              <a:t>u</a:t>
            </a:r>
            <a:r>
              <a:rPr lang="en-GB" dirty="0"/>
              <a:t>g</a:t>
            </a:r>
            <a:r>
              <a:rPr lang="en-AT" dirty="0"/>
              <a:t>h</a:t>
            </a:r>
            <a:endParaRPr lang="de-AT" dirty="0"/>
          </a:p>
        </p:txBody>
      </p:sp>
      <p:sp>
        <p:nvSpPr>
          <p:cNvPr id="3" name="Untertitel 2">
            <a:extLst>
              <a:ext uri="{FF2B5EF4-FFF2-40B4-BE49-F238E27FC236}">
                <a16:creationId xmlns:a16="http://schemas.microsoft.com/office/drawing/2014/main" id="{1FBB748A-957D-45E2-A9D4-5B1B5FD4FD4E}"/>
              </a:ext>
            </a:extLst>
          </p:cNvPr>
          <p:cNvSpPr>
            <a:spLocks noGrp="1"/>
          </p:cNvSpPr>
          <p:nvPr>
            <p:ph type="subTitle" idx="1"/>
          </p:nvPr>
        </p:nvSpPr>
        <p:spPr/>
        <p:txBody>
          <a:bodyPr/>
          <a:lstStyle/>
          <a:p>
            <a:r>
              <a:rPr lang="en-GB" dirty="0"/>
              <a:t>T</a:t>
            </a:r>
            <a:r>
              <a:rPr lang="en-AT" dirty="0"/>
              <a:t>a</a:t>
            </a:r>
            <a:r>
              <a:rPr lang="en-GB" dirty="0"/>
              <a:t>l</a:t>
            </a:r>
            <a:r>
              <a:rPr lang="en-AT" dirty="0"/>
              <a:t>e</a:t>
            </a:r>
            <a:r>
              <a:rPr lang="en-GB" dirty="0"/>
              <a:t>s</a:t>
            </a:r>
            <a:r>
              <a:rPr lang="en-AT" dirty="0"/>
              <a:t> </a:t>
            </a:r>
            <a:r>
              <a:rPr lang="en-GB" dirty="0"/>
              <a:t>o</a:t>
            </a:r>
            <a:r>
              <a:rPr lang="en-AT" dirty="0"/>
              <a:t>f </a:t>
            </a:r>
            <a:r>
              <a:rPr lang="en-GB" dirty="0"/>
              <a:t>A</a:t>
            </a:r>
            <a:r>
              <a:rPr lang="en-AT" dirty="0"/>
              <a:t>u</a:t>
            </a:r>
            <a:r>
              <a:rPr lang="en-GB" dirty="0"/>
              <a:t>t</a:t>
            </a:r>
            <a:r>
              <a:rPr lang="en-AT" dirty="0"/>
              <a:t>o</a:t>
            </a:r>
            <a:r>
              <a:rPr lang="en-GB" dirty="0"/>
              <a:t>m</a:t>
            </a:r>
            <a:r>
              <a:rPr lang="en-AT" dirty="0"/>
              <a:t>a</a:t>
            </a:r>
            <a:r>
              <a:rPr lang="en-GB" dirty="0"/>
              <a:t>t</a:t>
            </a:r>
            <a:r>
              <a:rPr lang="en-AT" dirty="0" err="1"/>
              <a:t>i</a:t>
            </a:r>
            <a:r>
              <a:rPr lang="en-GB" dirty="0"/>
              <a:t>o</a:t>
            </a:r>
            <a:r>
              <a:rPr lang="en-AT" dirty="0"/>
              <a:t>n </a:t>
            </a:r>
            <a:r>
              <a:rPr lang="en-GB" dirty="0"/>
              <a:t>a</a:t>
            </a:r>
            <a:r>
              <a:rPr lang="en-AT" dirty="0"/>
              <a:t>n</a:t>
            </a:r>
            <a:r>
              <a:rPr lang="en-GB" dirty="0"/>
              <a:t>d</a:t>
            </a:r>
            <a:r>
              <a:rPr lang="en-AT" dirty="0"/>
              <a:t> </a:t>
            </a:r>
            <a:r>
              <a:rPr lang="en-GB" dirty="0"/>
              <a:t>s</a:t>
            </a:r>
            <a:r>
              <a:rPr lang="en-AT" dirty="0"/>
              <a:t>e</a:t>
            </a:r>
            <a:r>
              <a:rPr lang="en-GB" dirty="0"/>
              <a:t>a</a:t>
            </a:r>
            <a:r>
              <a:rPr lang="en-AT" dirty="0"/>
              <a:t>r</a:t>
            </a:r>
            <a:r>
              <a:rPr lang="en-GB" dirty="0"/>
              <a:t>c</a:t>
            </a:r>
            <a:r>
              <a:rPr lang="en-AT" dirty="0"/>
              <a:t>h</a:t>
            </a:r>
            <a:r>
              <a:rPr lang="en-GB" dirty="0" err="1"/>
              <a:t>i</a:t>
            </a:r>
            <a:r>
              <a:rPr lang="en-AT" dirty="0"/>
              <a:t>n</a:t>
            </a:r>
            <a:r>
              <a:rPr lang="en-GB" dirty="0"/>
              <a:t>g</a:t>
            </a:r>
            <a:r>
              <a:rPr lang="en-AT" dirty="0"/>
              <a:t> </a:t>
            </a:r>
            <a:r>
              <a:rPr lang="en-GB" dirty="0"/>
              <a:t>f</a:t>
            </a:r>
            <a:r>
              <a:rPr lang="en-AT" dirty="0"/>
              <a:t>o</a:t>
            </a:r>
            <a:r>
              <a:rPr lang="en-GB" dirty="0"/>
              <a:t>r</a:t>
            </a:r>
            <a:r>
              <a:rPr lang="en-AT" dirty="0"/>
              <a:t> </a:t>
            </a:r>
            <a:r>
              <a:rPr lang="en-GB" i="1" dirty="0"/>
              <a:t>t</a:t>
            </a:r>
            <a:r>
              <a:rPr lang="en-AT" i="1" dirty="0"/>
              <a:t>h</a:t>
            </a:r>
            <a:r>
              <a:rPr lang="en-GB" i="1" dirty="0"/>
              <a:t>e</a:t>
            </a:r>
            <a:r>
              <a:rPr lang="en-AT" i="1" dirty="0"/>
              <a:t> </a:t>
            </a:r>
            <a:r>
              <a:rPr lang="en-GB" dirty="0"/>
              <a:t>o</a:t>
            </a:r>
            <a:r>
              <a:rPr lang="en-AT" dirty="0"/>
              <a:t>b</a:t>
            </a:r>
            <a:r>
              <a:rPr lang="en-GB" dirty="0"/>
              <a:t>j</a:t>
            </a:r>
            <a:r>
              <a:rPr lang="en-AT" dirty="0"/>
              <a:t>e</a:t>
            </a:r>
            <a:r>
              <a:rPr lang="en-GB" dirty="0"/>
              <a:t>c</a:t>
            </a:r>
            <a:r>
              <a:rPr lang="en-AT" dirty="0"/>
              <a:t>t</a:t>
            </a:r>
            <a:r>
              <a:rPr lang="en-GB" dirty="0" err="1"/>
              <a:t>i</a:t>
            </a:r>
            <a:r>
              <a:rPr lang="en-AT" dirty="0"/>
              <a:t>v</a:t>
            </a:r>
            <a:r>
              <a:rPr lang="en-GB" dirty="0"/>
              <a:t>e</a:t>
            </a:r>
            <a:r>
              <a:rPr lang="en-AT" dirty="0"/>
              <a:t> </a:t>
            </a:r>
            <a:r>
              <a:rPr lang="en-GB" dirty="0"/>
              <a:t>H</a:t>
            </a:r>
            <a:r>
              <a:rPr lang="en-AT" dirty="0"/>
              <a:t>P </a:t>
            </a:r>
            <a:r>
              <a:rPr lang="en-GB" dirty="0"/>
              <a:t>m</a:t>
            </a:r>
            <a:r>
              <a:rPr lang="en-AT" dirty="0"/>
              <a:t>e</a:t>
            </a:r>
            <a:r>
              <a:rPr lang="en-GB" dirty="0"/>
              <a:t>a</a:t>
            </a:r>
            <a:r>
              <a:rPr lang="en-AT" dirty="0"/>
              <a:t>s</a:t>
            </a:r>
            <a:r>
              <a:rPr lang="en-GB" dirty="0"/>
              <a:t>u</a:t>
            </a:r>
            <a:r>
              <a:rPr lang="en-AT" dirty="0"/>
              <a:t>r</a:t>
            </a:r>
            <a:r>
              <a:rPr lang="en-GB" dirty="0"/>
              <a:t>e</a:t>
            </a:r>
            <a:endParaRPr lang="de-AT" dirty="0"/>
          </a:p>
        </p:txBody>
      </p:sp>
      <p:sp>
        <p:nvSpPr>
          <p:cNvPr id="4" name="Textplatzhalter 3">
            <a:extLst>
              <a:ext uri="{FF2B5EF4-FFF2-40B4-BE49-F238E27FC236}">
                <a16:creationId xmlns:a16="http://schemas.microsoft.com/office/drawing/2014/main" id="{F5122B2F-307D-4ECB-BD37-B2860E56A185}"/>
              </a:ext>
            </a:extLst>
          </p:cNvPr>
          <p:cNvSpPr>
            <a:spLocks noGrp="1"/>
          </p:cNvSpPr>
          <p:nvPr>
            <p:ph type="body" sz="quarter" idx="10"/>
          </p:nvPr>
        </p:nvSpPr>
        <p:spPr>
          <a:xfrm>
            <a:off x="628650" y="2663420"/>
            <a:ext cx="3943350" cy="241706"/>
          </a:xfrm>
        </p:spPr>
        <p:txBody>
          <a:bodyPr>
            <a:normAutofit fontScale="77500" lnSpcReduction="20000"/>
          </a:bodyPr>
          <a:lstStyle/>
          <a:p>
            <a:r>
              <a:rPr lang="en-AT" dirty="0"/>
              <a:t>07 </a:t>
            </a:r>
            <a:r>
              <a:rPr lang="en-GB" dirty="0"/>
              <a:t>F</a:t>
            </a:r>
            <a:r>
              <a:rPr lang="en-AT" dirty="0"/>
              <a:t>e</a:t>
            </a:r>
            <a:r>
              <a:rPr lang="en-GB" dirty="0"/>
              <a:t>b</a:t>
            </a:r>
            <a:r>
              <a:rPr lang="en-AT" dirty="0"/>
              <a:t>u</a:t>
            </a:r>
            <a:r>
              <a:rPr lang="en-GB" dirty="0"/>
              <a:t>r</a:t>
            </a:r>
            <a:r>
              <a:rPr lang="en-AT" dirty="0"/>
              <a:t>a</a:t>
            </a:r>
            <a:r>
              <a:rPr lang="en-GB" dirty="0"/>
              <a:t>r</a:t>
            </a:r>
            <a:r>
              <a:rPr lang="en-AT" dirty="0"/>
              <a:t>y 2019 – </a:t>
            </a:r>
            <a:r>
              <a:rPr lang="en-GB" dirty="0"/>
              <a:t>N</a:t>
            </a:r>
            <a:r>
              <a:rPr lang="en-AT" dirty="0"/>
              <a:t>o</a:t>
            </a:r>
            <a:r>
              <a:rPr lang="en-GB" dirty="0"/>
              <a:t>r</a:t>
            </a:r>
            <a:r>
              <a:rPr lang="en-AT" dirty="0" err="1"/>
              <a:t>rköping</a:t>
            </a:r>
            <a:r>
              <a:rPr lang="en-AT" dirty="0"/>
              <a:t>, </a:t>
            </a:r>
            <a:r>
              <a:rPr lang="en-GB" dirty="0"/>
              <a:t>S</a:t>
            </a:r>
            <a:r>
              <a:rPr lang="en-AT" dirty="0"/>
              <a:t>w</a:t>
            </a:r>
            <a:r>
              <a:rPr lang="en-GB" dirty="0"/>
              <a:t>e</a:t>
            </a:r>
            <a:r>
              <a:rPr lang="en-AT" dirty="0"/>
              <a:t>d</a:t>
            </a:r>
            <a:r>
              <a:rPr lang="en-GB" dirty="0"/>
              <a:t>e</a:t>
            </a:r>
            <a:r>
              <a:rPr lang="en-AT" dirty="0"/>
              <a:t>n</a:t>
            </a:r>
          </a:p>
        </p:txBody>
      </p:sp>
      <p:sp>
        <p:nvSpPr>
          <p:cNvPr id="5" name="Textplatzhalter 3">
            <a:extLst>
              <a:ext uri="{FF2B5EF4-FFF2-40B4-BE49-F238E27FC236}">
                <a16:creationId xmlns:a16="http://schemas.microsoft.com/office/drawing/2014/main" id="{63A93C89-661A-4B41-A55F-D2C9C6DC64E7}"/>
              </a:ext>
            </a:extLst>
          </p:cNvPr>
          <p:cNvSpPr txBox="1">
            <a:spLocks/>
          </p:cNvSpPr>
          <p:nvPr/>
        </p:nvSpPr>
        <p:spPr>
          <a:xfrm>
            <a:off x="628650" y="3026537"/>
            <a:ext cx="3943350" cy="241706"/>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Wingdings" panose="05000000000000000000" pitchFamily="2" charset="2"/>
              <a:buNone/>
              <a:defRPr sz="1600" i="1"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4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T" dirty="0"/>
              <a:t>Dr. Nathan Vink – Hum</a:t>
            </a:r>
            <a:r>
              <a:rPr lang="en-GB" dirty="0"/>
              <a:t>a</a:t>
            </a:r>
            <a:r>
              <a:rPr lang="en-AT" dirty="0"/>
              <a:t>n </a:t>
            </a:r>
            <a:r>
              <a:rPr lang="en-GB" dirty="0"/>
              <a:t>P</a:t>
            </a:r>
            <a:r>
              <a:rPr lang="en-AT" dirty="0"/>
              <a:t>e</a:t>
            </a:r>
            <a:r>
              <a:rPr lang="en-GB" dirty="0"/>
              <a:t>r</a:t>
            </a:r>
            <a:r>
              <a:rPr lang="en-AT" dirty="0"/>
              <a:t>f</a:t>
            </a:r>
            <a:r>
              <a:rPr lang="en-GB" dirty="0"/>
              <a:t>o</a:t>
            </a:r>
            <a:r>
              <a:rPr lang="en-AT" dirty="0"/>
              <a:t>r</a:t>
            </a:r>
            <a:r>
              <a:rPr lang="en-GB" dirty="0"/>
              <a:t>m</a:t>
            </a:r>
            <a:r>
              <a:rPr lang="en-AT" dirty="0" err="1"/>
              <a:t>ance</a:t>
            </a:r>
            <a:r>
              <a:rPr lang="en-AT" dirty="0"/>
              <a:t> L</a:t>
            </a:r>
            <a:r>
              <a:rPr lang="en-GB" dirty="0"/>
              <a:t>e</a:t>
            </a:r>
            <a:r>
              <a:rPr lang="en-AT" dirty="0"/>
              <a:t>a</a:t>
            </a:r>
            <a:r>
              <a:rPr lang="en-GB" dirty="0"/>
              <a:t>d</a:t>
            </a:r>
            <a:r>
              <a:rPr lang="en-AT" dirty="0"/>
              <a:t>, </a:t>
            </a:r>
            <a:r>
              <a:rPr lang="en-GB" dirty="0"/>
              <a:t>A</a:t>
            </a:r>
            <a:r>
              <a:rPr lang="en-AT" dirty="0"/>
              <a:t>u</a:t>
            </a:r>
            <a:r>
              <a:rPr lang="en-GB" dirty="0"/>
              <a:t>s</a:t>
            </a:r>
            <a:r>
              <a:rPr lang="en-AT" dirty="0"/>
              <a:t>t</a:t>
            </a:r>
            <a:r>
              <a:rPr lang="en-GB" dirty="0"/>
              <a:t>r</a:t>
            </a:r>
            <a:r>
              <a:rPr lang="en-AT" dirty="0"/>
              <a:t>o </a:t>
            </a:r>
            <a:r>
              <a:rPr lang="en-GB" dirty="0"/>
              <a:t>C</a:t>
            </a:r>
            <a:r>
              <a:rPr lang="en-AT" dirty="0"/>
              <a:t>o</a:t>
            </a:r>
            <a:r>
              <a:rPr lang="en-GB" dirty="0"/>
              <a:t>n</a:t>
            </a:r>
            <a:r>
              <a:rPr lang="en-AT" dirty="0"/>
              <a:t>t</a:t>
            </a:r>
            <a:r>
              <a:rPr lang="en-GB" dirty="0"/>
              <a:t>r</a:t>
            </a:r>
            <a:r>
              <a:rPr lang="en-AT" dirty="0"/>
              <a:t>o</a:t>
            </a:r>
            <a:r>
              <a:rPr lang="en-GB" dirty="0"/>
              <a:t>l</a:t>
            </a:r>
            <a:endParaRPr lang="en-AT" dirty="0"/>
          </a:p>
        </p:txBody>
      </p:sp>
    </p:spTree>
    <p:extLst>
      <p:ext uri="{BB962C8B-B14F-4D97-AF65-F5344CB8AC3E}">
        <p14:creationId xmlns:p14="http://schemas.microsoft.com/office/powerpoint/2010/main" val="243720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LoAT</a:t>
            </a:r>
            <a:r>
              <a:rPr lang="en-GB" dirty="0"/>
              <a:t> Model</a:t>
            </a:r>
            <a:r>
              <a:rPr lang="en-AT" dirty="0"/>
              <a:t> – </a:t>
            </a:r>
            <a:r>
              <a:rPr lang="en-GB" dirty="0"/>
              <a:t>A</a:t>
            </a:r>
            <a:r>
              <a:rPr lang="en-AT" dirty="0" err="1"/>
              <a:t>utomation</a:t>
            </a:r>
            <a:r>
              <a:rPr lang="en-AT" dirty="0"/>
              <a:t> Framework</a:t>
            </a:r>
            <a:endParaRPr lang="en-GB" dirty="0"/>
          </a:p>
        </p:txBody>
      </p:sp>
      <p:sp>
        <p:nvSpPr>
          <p:cNvPr id="3" name="Content Placeholder 2"/>
          <p:cNvSpPr>
            <a:spLocks noGrp="1"/>
          </p:cNvSpPr>
          <p:nvPr>
            <p:ph idx="1"/>
          </p:nvPr>
        </p:nvSpPr>
        <p:spPr>
          <a:xfrm>
            <a:off x="325099" y="1720215"/>
            <a:ext cx="8488181" cy="4804410"/>
          </a:xfrm>
        </p:spPr>
        <p:txBody>
          <a:bodyPr>
            <a:normAutofit fontScale="92500" lnSpcReduction="10000"/>
          </a:bodyPr>
          <a:lstStyle/>
          <a:p>
            <a:pPr marL="342900" indent="-342900">
              <a:buFontTx/>
              <a:buChar char="-"/>
            </a:pPr>
            <a:r>
              <a:rPr lang="en-GB" sz="1800" dirty="0"/>
              <a:t>The Levels of Automation Taxonomy is a four tier structure looking at:</a:t>
            </a:r>
            <a:endParaRPr lang="en-AT" sz="1800" dirty="0"/>
          </a:p>
          <a:p>
            <a:pPr marL="342900" indent="-342900">
              <a:buFontTx/>
              <a:buChar char="-"/>
            </a:pPr>
            <a:endParaRPr lang="en-GB" sz="1800" dirty="0"/>
          </a:p>
          <a:p>
            <a:pPr marL="544116" lvl="2" indent="-342900">
              <a:buFontTx/>
              <a:buChar char="-"/>
            </a:pPr>
            <a:r>
              <a:rPr lang="en-GB" dirty="0"/>
              <a:t>Information Acquisition</a:t>
            </a:r>
          </a:p>
          <a:p>
            <a:pPr marL="544116" lvl="2" indent="-342900">
              <a:buFontTx/>
              <a:buChar char="-"/>
            </a:pPr>
            <a:r>
              <a:rPr lang="en-GB" dirty="0"/>
              <a:t>Information Analysis</a:t>
            </a:r>
          </a:p>
          <a:p>
            <a:pPr marL="544116" lvl="2" indent="-342900">
              <a:buFontTx/>
              <a:buChar char="-"/>
            </a:pPr>
            <a:r>
              <a:rPr lang="en-GB" dirty="0"/>
              <a:t>Decision Making</a:t>
            </a:r>
          </a:p>
          <a:p>
            <a:pPr marL="544116" lvl="2" indent="-342900">
              <a:buFontTx/>
              <a:buChar char="-"/>
            </a:pPr>
            <a:r>
              <a:rPr lang="en-GB" dirty="0"/>
              <a:t>Action Implementation</a:t>
            </a:r>
            <a:endParaRPr lang="en-AT" dirty="0"/>
          </a:p>
          <a:p>
            <a:pPr marL="544116" lvl="2" indent="-342900">
              <a:buFontTx/>
              <a:buChar char="-"/>
            </a:pPr>
            <a:endParaRPr lang="en-GB" dirty="0"/>
          </a:p>
          <a:p>
            <a:pPr marL="342900" indent="-342900">
              <a:buFontTx/>
              <a:buChar char="-"/>
            </a:pPr>
            <a:r>
              <a:rPr lang="en-GB" sz="1900" dirty="0"/>
              <a:t>It has been used successfully in a number of current SESAR projects as well as </a:t>
            </a:r>
            <a:r>
              <a:rPr lang="en-AT" sz="1900" dirty="0"/>
              <a:t>other areas of internal research</a:t>
            </a:r>
          </a:p>
          <a:p>
            <a:pPr marL="342900" indent="-342900">
              <a:buFontTx/>
              <a:buChar char="-"/>
            </a:pPr>
            <a:r>
              <a:rPr lang="en-GB" sz="1900" dirty="0"/>
              <a:t>The model has demonstrated usefulness not only for framing discussions and identifying issues, but because quantifiable results can be captured from data in systems. </a:t>
            </a:r>
          </a:p>
          <a:p>
            <a:pPr marL="342900" indent="-342900">
              <a:buFontTx/>
              <a:buChar char="-"/>
            </a:pPr>
            <a:r>
              <a:rPr lang="en-GB" sz="1900" dirty="0"/>
              <a:t>It has highlighted the Human Cognition elements as well </a:t>
            </a:r>
          </a:p>
          <a:p>
            <a:pPr marL="342900" indent="-342900">
              <a:buFontTx/>
              <a:buChar char="-"/>
            </a:pPr>
            <a:r>
              <a:rPr lang="en-GB" sz="1900" dirty="0"/>
              <a:t>It can be used to look at ‘high-level’ operations in general but also is versatile to be used for individual technology and airspace projects</a:t>
            </a:r>
          </a:p>
        </p:txBody>
      </p:sp>
      <p:sp>
        <p:nvSpPr>
          <p:cNvPr id="5" name="Slide Number Placeholder 4"/>
          <p:cNvSpPr>
            <a:spLocks noGrp="1"/>
          </p:cNvSpPr>
          <p:nvPr>
            <p:ph type="sldNum" sz="quarter" idx="12"/>
          </p:nvPr>
        </p:nvSpPr>
        <p:spPr>
          <a:xfrm>
            <a:off x="9007840" y="6266409"/>
            <a:ext cx="2743200" cy="184666"/>
          </a:xfrm>
          <a:prstGeom prst="rect">
            <a:avLst/>
          </a:prstGeom>
        </p:spPr>
        <p:txBody>
          <a:bodyPr vert="horz" lIns="0" tIns="0" rIns="0" bIns="0" rtlCol="0" anchor="t" anchorCtr="0">
            <a:spAutoFit/>
          </a:bodyPr>
          <a:lstStyle>
            <a:defPPr>
              <a:defRPr lang="en-US"/>
            </a:defPPr>
            <a:lvl1pPr marL="0" algn="r" defTabSz="914400" rtl="0" eaLnBrk="1" latinLnBrk="0" hangingPunct="1">
              <a:defRPr sz="1200" b="0" i="0" kern="1200">
                <a:solidFill>
                  <a:srgbClr val="145569"/>
                </a:solidFill>
                <a:latin typeface="Roboto Light" charset="0"/>
                <a:ea typeface="Roboto Light" charset="0"/>
                <a:cs typeface="Roboto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B7283F-C0A8-1B4F-875E-A7C13B1B9406}" type="slidenum">
              <a:rPr lang="en-GB" smtClean="0"/>
              <a:pPr/>
              <a:t>10</a:t>
            </a:fld>
            <a:endParaRPr lang="en-GB" dirty="0"/>
          </a:p>
        </p:txBody>
      </p:sp>
    </p:spTree>
    <p:extLst>
      <p:ext uri="{BB962C8B-B14F-4D97-AF65-F5344CB8AC3E}">
        <p14:creationId xmlns:p14="http://schemas.microsoft.com/office/powerpoint/2010/main" val="1631394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 name="Group 45"/>
          <p:cNvGrpSpPr/>
          <p:nvPr/>
        </p:nvGrpSpPr>
        <p:grpSpPr>
          <a:xfrm>
            <a:off x="2098885" y="1503307"/>
            <a:ext cx="6319988" cy="3821703"/>
            <a:chOff x="0" y="-2"/>
            <a:chExt cx="8426650" cy="5095602"/>
          </a:xfrm>
        </p:grpSpPr>
        <p:sp>
          <p:nvSpPr>
            <p:cNvPr id="397" name="Rectangle 24"/>
            <p:cNvSpPr/>
            <p:nvPr/>
          </p:nvSpPr>
          <p:spPr>
            <a:xfrm>
              <a:off x="6792114" y="823064"/>
              <a:ext cx="1634536" cy="101172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t">
              <a:noAutofit/>
            </a:bodyPr>
            <a:lstStyle/>
            <a:p>
              <a:pPr algn="ctr" defTabSz="914400">
                <a:defRPr sz="2600">
                  <a:solidFill>
                    <a:srgbClr val="333333"/>
                  </a:solidFill>
                  <a:latin typeface="Arial"/>
                  <a:ea typeface="Arial"/>
                  <a:cs typeface="Arial"/>
                  <a:sym typeface="Arial"/>
                </a:defRPr>
              </a:pPr>
              <a:endParaRPr sz="1950"/>
            </a:p>
          </p:txBody>
        </p:sp>
        <p:grpSp>
          <p:nvGrpSpPr>
            <p:cNvPr id="429" name="Group 43"/>
            <p:cNvGrpSpPr/>
            <p:nvPr/>
          </p:nvGrpSpPr>
          <p:grpSpPr>
            <a:xfrm>
              <a:off x="0" y="-2"/>
              <a:ext cx="8377671" cy="5095602"/>
              <a:chOff x="0" y="-1"/>
              <a:chExt cx="8377670" cy="5095600"/>
            </a:xfrm>
          </p:grpSpPr>
          <p:sp>
            <p:nvSpPr>
              <p:cNvPr id="398" name="Freeform 3"/>
              <p:cNvSpPr/>
              <p:nvPr/>
            </p:nvSpPr>
            <p:spPr>
              <a:xfrm>
                <a:off x="0" y="-1"/>
                <a:ext cx="8343354" cy="7527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566" y="19418"/>
                    </a:lnTo>
                    <a:lnTo>
                      <a:pt x="21441" y="17345"/>
                    </a:lnTo>
                    <a:lnTo>
                      <a:pt x="21252" y="15273"/>
                    </a:lnTo>
                    <a:lnTo>
                      <a:pt x="20994" y="13255"/>
                    </a:lnTo>
                    <a:lnTo>
                      <a:pt x="20672" y="11400"/>
                    </a:lnTo>
                    <a:lnTo>
                      <a:pt x="20286" y="9655"/>
                    </a:lnTo>
                    <a:lnTo>
                      <a:pt x="19843" y="8018"/>
                    </a:lnTo>
                    <a:lnTo>
                      <a:pt x="19341" y="6491"/>
                    </a:lnTo>
                    <a:lnTo>
                      <a:pt x="18203" y="3818"/>
                    </a:lnTo>
                    <a:lnTo>
                      <a:pt x="16897" y="1855"/>
                    </a:lnTo>
                    <a:lnTo>
                      <a:pt x="15445" y="545"/>
                    </a:lnTo>
                    <a:lnTo>
                      <a:pt x="13890" y="109"/>
                    </a:lnTo>
                    <a:lnTo>
                      <a:pt x="9484" y="0"/>
                    </a:lnTo>
                    <a:lnTo>
                      <a:pt x="8272" y="218"/>
                    </a:lnTo>
                    <a:lnTo>
                      <a:pt x="7113" y="982"/>
                    </a:lnTo>
                    <a:lnTo>
                      <a:pt x="6026" y="2073"/>
                    </a:lnTo>
                    <a:lnTo>
                      <a:pt x="5021" y="3709"/>
                    </a:lnTo>
                    <a:lnTo>
                      <a:pt x="4123" y="5836"/>
                    </a:lnTo>
                    <a:lnTo>
                      <a:pt x="3337" y="8236"/>
                    </a:lnTo>
                    <a:lnTo>
                      <a:pt x="2697" y="10855"/>
                    </a:lnTo>
                    <a:lnTo>
                      <a:pt x="2203" y="13964"/>
                    </a:lnTo>
                    <a:lnTo>
                      <a:pt x="0" y="13964"/>
                    </a:lnTo>
                    <a:lnTo>
                      <a:pt x="3969" y="21164"/>
                    </a:lnTo>
                    <a:lnTo>
                      <a:pt x="8818" y="14182"/>
                    </a:lnTo>
                    <a:lnTo>
                      <a:pt x="6614" y="14182"/>
                    </a:lnTo>
                    <a:lnTo>
                      <a:pt x="6967" y="11836"/>
                    </a:lnTo>
                    <a:lnTo>
                      <a:pt x="7418" y="9655"/>
                    </a:lnTo>
                    <a:lnTo>
                      <a:pt x="7955" y="7691"/>
                    </a:lnTo>
                    <a:lnTo>
                      <a:pt x="8564" y="5836"/>
                    </a:lnTo>
                    <a:lnTo>
                      <a:pt x="9256" y="4255"/>
                    </a:lnTo>
                    <a:lnTo>
                      <a:pt x="10008" y="2836"/>
                    </a:lnTo>
                    <a:lnTo>
                      <a:pt x="10824" y="1745"/>
                    </a:lnTo>
                    <a:lnTo>
                      <a:pt x="11687" y="873"/>
                    </a:lnTo>
                    <a:lnTo>
                      <a:pt x="12859" y="2182"/>
                    </a:lnTo>
                    <a:lnTo>
                      <a:pt x="13925" y="3927"/>
                    </a:lnTo>
                    <a:lnTo>
                      <a:pt x="14865" y="6164"/>
                    </a:lnTo>
                    <a:lnTo>
                      <a:pt x="15660" y="8782"/>
                    </a:lnTo>
                    <a:lnTo>
                      <a:pt x="16308" y="11618"/>
                    </a:lnTo>
                    <a:lnTo>
                      <a:pt x="16794" y="14727"/>
                    </a:lnTo>
                    <a:lnTo>
                      <a:pt x="17086" y="18000"/>
                    </a:lnTo>
                    <a:lnTo>
                      <a:pt x="17163" y="19745"/>
                    </a:lnTo>
                    <a:lnTo>
                      <a:pt x="17189" y="21491"/>
                    </a:lnTo>
                  </a:path>
                </a:pathLst>
              </a:custGeom>
              <a:solidFill>
                <a:srgbClr val="3399FF"/>
              </a:solidFill>
              <a:ln w="12700" cap="flat">
                <a:noFill/>
                <a:miter lim="400000"/>
              </a:ln>
              <a:effectLst/>
            </p:spPr>
            <p:txBody>
              <a:bodyPr wrap="square" lIns="45719" tIns="45719" rIns="45719" bIns="45719" numCol="1" anchor="t">
                <a:noAutofit/>
              </a:bodyPr>
              <a:lstStyle/>
              <a:p>
                <a:pPr defTabSz="914400">
                  <a:defRPr sz="2400">
                    <a:solidFill>
                      <a:srgbClr val="333333"/>
                    </a:solidFill>
                    <a:latin typeface="Verdana"/>
                    <a:ea typeface="Verdana"/>
                    <a:cs typeface="Verdana"/>
                    <a:sym typeface="Verdana"/>
                  </a:defRPr>
                </a:pPr>
                <a:endParaRPr/>
              </a:p>
            </p:txBody>
          </p:sp>
          <p:sp>
            <p:nvSpPr>
              <p:cNvPr id="399" name="Line 7"/>
              <p:cNvSpPr/>
              <p:nvPr/>
            </p:nvSpPr>
            <p:spPr>
              <a:xfrm>
                <a:off x="2220499" y="1259565"/>
                <a:ext cx="362826" cy="1"/>
              </a:xfrm>
              <a:prstGeom prst="line">
                <a:avLst/>
              </a:prstGeom>
              <a:noFill/>
              <a:ln w="101600" cap="flat">
                <a:solidFill>
                  <a:srgbClr val="3399FF"/>
                </a:solidFill>
                <a:prstDash val="solid"/>
                <a:round/>
                <a:tailEnd type="stealth" w="med" len="med"/>
              </a:ln>
              <a:effectLst/>
            </p:spPr>
            <p:txBody>
              <a:bodyPr wrap="square" lIns="45719" tIns="45719" rIns="45719" bIns="45719" numCol="1" anchor="t">
                <a:noAutofit/>
              </a:bodyPr>
              <a:lstStyle/>
              <a:p>
                <a:pPr defTabSz="914400">
                  <a:defRPr sz="2400">
                    <a:solidFill>
                      <a:srgbClr val="333333"/>
                    </a:solidFill>
                    <a:latin typeface="Verdana"/>
                    <a:ea typeface="Verdana"/>
                    <a:cs typeface="Verdana"/>
                    <a:sym typeface="Verdana"/>
                  </a:defRPr>
                </a:pPr>
                <a:endParaRPr/>
              </a:p>
            </p:txBody>
          </p:sp>
          <p:sp>
            <p:nvSpPr>
              <p:cNvPr id="400" name="Rectangle 8"/>
              <p:cNvSpPr/>
              <p:nvPr/>
            </p:nvSpPr>
            <p:spPr>
              <a:xfrm>
                <a:off x="585965" y="823064"/>
                <a:ext cx="1634534" cy="101172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t">
                <a:noAutofit/>
              </a:bodyPr>
              <a:lstStyle/>
              <a:p>
                <a:pPr algn="ctr" defTabSz="914400">
                  <a:defRPr sz="2600">
                    <a:solidFill>
                      <a:srgbClr val="333333"/>
                    </a:solidFill>
                    <a:latin typeface="Arial"/>
                    <a:ea typeface="Arial"/>
                    <a:cs typeface="Arial"/>
                    <a:sym typeface="Arial"/>
                  </a:defRPr>
                </a:pPr>
                <a:endParaRPr sz="1950"/>
              </a:p>
            </p:txBody>
          </p:sp>
          <p:sp>
            <p:nvSpPr>
              <p:cNvPr id="401" name="Line 12"/>
              <p:cNvSpPr/>
              <p:nvPr/>
            </p:nvSpPr>
            <p:spPr>
              <a:xfrm flipV="1">
                <a:off x="4509815" y="1936512"/>
                <a:ext cx="1" cy="754631"/>
              </a:xfrm>
              <a:prstGeom prst="line">
                <a:avLst/>
              </a:prstGeom>
              <a:noFill/>
              <a:ln w="101600" cap="flat">
                <a:solidFill>
                  <a:srgbClr val="3399FF"/>
                </a:solidFill>
                <a:prstDash val="solid"/>
                <a:round/>
                <a:tailEnd type="stealth" w="med" len="med"/>
              </a:ln>
              <a:effectLst/>
            </p:spPr>
            <p:txBody>
              <a:bodyPr wrap="square" lIns="45719" tIns="45719" rIns="45719" bIns="45719" numCol="1" anchor="t">
                <a:noAutofit/>
              </a:bodyPr>
              <a:lstStyle/>
              <a:p>
                <a:pPr defTabSz="914400">
                  <a:defRPr sz="2400">
                    <a:solidFill>
                      <a:srgbClr val="333333"/>
                    </a:solidFill>
                    <a:latin typeface="Verdana"/>
                    <a:ea typeface="Verdana"/>
                    <a:cs typeface="Verdana"/>
                    <a:sym typeface="Verdana"/>
                  </a:defRPr>
                </a:pPr>
                <a:endParaRPr/>
              </a:p>
            </p:txBody>
          </p:sp>
          <p:sp>
            <p:nvSpPr>
              <p:cNvPr id="402" name="Line 13"/>
              <p:cNvSpPr/>
              <p:nvPr/>
            </p:nvSpPr>
            <p:spPr>
              <a:xfrm flipH="1" flipV="1">
                <a:off x="1768781" y="1936512"/>
                <a:ext cx="814545" cy="754631"/>
              </a:xfrm>
              <a:prstGeom prst="line">
                <a:avLst/>
              </a:prstGeom>
              <a:noFill/>
              <a:ln w="101600" cap="flat">
                <a:solidFill>
                  <a:srgbClr val="3399FF"/>
                </a:solidFill>
                <a:prstDash val="solid"/>
                <a:round/>
                <a:tailEnd type="stealth" w="med" len="med"/>
              </a:ln>
              <a:effectLst/>
            </p:spPr>
            <p:txBody>
              <a:bodyPr wrap="square" lIns="45719" tIns="45719" rIns="45719" bIns="45719" numCol="1" anchor="t">
                <a:noAutofit/>
              </a:bodyPr>
              <a:lstStyle/>
              <a:p>
                <a:pPr defTabSz="914400">
                  <a:defRPr sz="2400">
                    <a:solidFill>
                      <a:srgbClr val="333333"/>
                    </a:solidFill>
                    <a:latin typeface="Verdana"/>
                    <a:ea typeface="Verdana"/>
                    <a:cs typeface="Verdana"/>
                    <a:sym typeface="Verdana"/>
                  </a:defRPr>
                </a:pPr>
                <a:endParaRPr/>
              </a:p>
            </p:txBody>
          </p:sp>
          <p:sp>
            <p:nvSpPr>
              <p:cNvPr id="403" name="Rectangle 15"/>
              <p:cNvSpPr/>
              <p:nvPr/>
            </p:nvSpPr>
            <p:spPr>
              <a:xfrm>
                <a:off x="2626865" y="2313827"/>
                <a:ext cx="3724417" cy="101172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t">
                <a:noAutofit/>
              </a:bodyPr>
              <a:lstStyle/>
              <a:p>
                <a:pPr algn="ctr" defTabSz="914400">
                  <a:defRPr sz="2600">
                    <a:solidFill>
                      <a:srgbClr val="333333"/>
                    </a:solidFill>
                    <a:latin typeface="Arial"/>
                    <a:ea typeface="Arial"/>
                    <a:cs typeface="Arial"/>
                    <a:sym typeface="Arial"/>
                  </a:defRPr>
                </a:pPr>
                <a:endParaRPr sz="1950"/>
              </a:p>
            </p:txBody>
          </p:sp>
          <p:sp>
            <p:nvSpPr>
              <p:cNvPr id="404" name="Line 17"/>
              <p:cNvSpPr/>
              <p:nvPr/>
            </p:nvSpPr>
            <p:spPr>
              <a:xfrm flipV="1">
                <a:off x="4526263" y="3364391"/>
                <a:ext cx="1" cy="584468"/>
              </a:xfrm>
              <a:prstGeom prst="line">
                <a:avLst/>
              </a:prstGeom>
              <a:noFill/>
              <a:ln w="101600" cap="flat">
                <a:solidFill>
                  <a:srgbClr val="3399FF"/>
                </a:solidFill>
                <a:prstDash val="solid"/>
                <a:round/>
                <a:tailEnd type="stealth" w="med" len="med"/>
              </a:ln>
              <a:effectLst/>
            </p:spPr>
            <p:txBody>
              <a:bodyPr wrap="square" lIns="45719" tIns="45719" rIns="45719" bIns="45719" numCol="1" anchor="t">
                <a:noAutofit/>
              </a:bodyPr>
              <a:lstStyle/>
              <a:p>
                <a:pPr defTabSz="914400">
                  <a:defRPr sz="2400">
                    <a:solidFill>
                      <a:srgbClr val="333333"/>
                    </a:solidFill>
                    <a:latin typeface="Verdana"/>
                    <a:ea typeface="Verdana"/>
                    <a:cs typeface="Verdana"/>
                    <a:sym typeface="Verdana"/>
                  </a:defRPr>
                </a:pPr>
                <a:endParaRPr/>
              </a:p>
            </p:txBody>
          </p:sp>
          <p:sp>
            <p:nvSpPr>
              <p:cNvPr id="405" name="Line 19"/>
              <p:cNvSpPr/>
              <p:nvPr/>
            </p:nvSpPr>
            <p:spPr>
              <a:xfrm>
                <a:off x="4290425" y="1259565"/>
                <a:ext cx="362827" cy="1"/>
              </a:xfrm>
              <a:prstGeom prst="line">
                <a:avLst/>
              </a:prstGeom>
              <a:noFill/>
              <a:ln w="101600" cap="flat">
                <a:solidFill>
                  <a:srgbClr val="3399FF"/>
                </a:solidFill>
                <a:prstDash val="solid"/>
                <a:round/>
                <a:tailEnd type="stealth" w="med" len="med"/>
              </a:ln>
              <a:effectLst/>
            </p:spPr>
            <p:txBody>
              <a:bodyPr wrap="square" lIns="45719" tIns="45719" rIns="45719" bIns="45719" numCol="1" anchor="t">
                <a:noAutofit/>
              </a:bodyPr>
              <a:lstStyle/>
              <a:p>
                <a:pPr defTabSz="914400">
                  <a:defRPr sz="2400">
                    <a:solidFill>
                      <a:srgbClr val="333333"/>
                    </a:solidFill>
                    <a:latin typeface="Verdana"/>
                    <a:ea typeface="Verdana"/>
                    <a:cs typeface="Verdana"/>
                    <a:sym typeface="Verdana"/>
                  </a:defRPr>
                </a:pPr>
                <a:endParaRPr/>
              </a:p>
            </p:txBody>
          </p:sp>
          <p:sp>
            <p:nvSpPr>
              <p:cNvPr id="406" name="Rectangle 20"/>
              <p:cNvSpPr/>
              <p:nvPr/>
            </p:nvSpPr>
            <p:spPr>
              <a:xfrm>
                <a:off x="2626865" y="823064"/>
                <a:ext cx="1634535" cy="101172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t">
                <a:noAutofit/>
              </a:bodyPr>
              <a:lstStyle/>
              <a:p>
                <a:pPr algn="ctr" defTabSz="914400">
                  <a:defRPr sz="2600">
                    <a:solidFill>
                      <a:srgbClr val="333333"/>
                    </a:solidFill>
                    <a:latin typeface="Arial"/>
                    <a:ea typeface="Arial"/>
                    <a:cs typeface="Arial"/>
                    <a:sym typeface="Arial"/>
                  </a:defRPr>
                </a:pPr>
                <a:endParaRPr sz="1950"/>
              </a:p>
            </p:txBody>
          </p:sp>
          <p:sp>
            <p:nvSpPr>
              <p:cNvPr id="407" name="Line 21"/>
              <p:cNvSpPr/>
              <p:nvPr/>
            </p:nvSpPr>
            <p:spPr>
              <a:xfrm>
                <a:off x="6380307" y="1259565"/>
                <a:ext cx="362826" cy="1"/>
              </a:xfrm>
              <a:prstGeom prst="line">
                <a:avLst/>
              </a:prstGeom>
              <a:noFill/>
              <a:ln w="101600" cap="flat">
                <a:solidFill>
                  <a:srgbClr val="3399FF"/>
                </a:solidFill>
                <a:prstDash val="solid"/>
                <a:round/>
                <a:tailEnd type="stealth" w="med" len="med"/>
              </a:ln>
              <a:effectLst/>
            </p:spPr>
            <p:txBody>
              <a:bodyPr wrap="square" lIns="45719" tIns="45719" rIns="45719" bIns="45719" numCol="1" anchor="t">
                <a:noAutofit/>
              </a:bodyPr>
              <a:lstStyle/>
              <a:p>
                <a:pPr defTabSz="914400">
                  <a:defRPr sz="2400">
                    <a:solidFill>
                      <a:srgbClr val="333333"/>
                    </a:solidFill>
                    <a:latin typeface="Verdana"/>
                    <a:ea typeface="Verdana"/>
                    <a:cs typeface="Verdana"/>
                    <a:sym typeface="Verdana"/>
                  </a:defRPr>
                </a:pPr>
                <a:endParaRPr/>
              </a:p>
            </p:txBody>
          </p:sp>
          <p:sp>
            <p:nvSpPr>
              <p:cNvPr id="408" name="Rectangle 22"/>
              <p:cNvSpPr/>
              <p:nvPr/>
            </p:nvSpPr>
            <p:spPr>
              <a:xfrm>
                <a:off x="4716746" y="823064"/>
                <a:ext cx="1634535" cy="101172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t">
                <a:noAutofit/>
              </a:bodyPr>
              <a:lstStyle/>
              <a:p>
                <a:pPr algn="ctr" defTabSz="914400">
                  <a:defRPr sz="2600">
                    <a:solidFill>
                      <a:srgbClr val="333333"/>
                    </a:solidFill>
                    <a:latin typeface="Arial"/>
                    <a:ea typeface="Arial"/>
                    <a:cs typeface="Arial"/>
                    <a:sym typeface="Arial"/>
                  </a:defRPr>
                </a:pPr>
                <a:endParaRPr sz="1950"/>
              </a:p>
            </p:txBody>
          </p:sp>
          <p:sp>
            <p:nvSpPr>
              <p:cNvPr id="409" name="Line 25"/>
              <p:cNvSpPr/>
              <p:nvPr/>
            </p:nvSpPr>
            <p:spPr>
              <a:xfrm flipV="1">
                <a:off x="6452872" y="1936513"/>
                <a:ext cx="629504" cy="871153"/>
              </a:xfrm>
              <a:prstGeom prst="line">
                <a:avLst/>
              </a:prstGeom>
              <a:noFill/>
              <a:ln w="101600" cap="flat">
                <a:solidFill>
                  <a:srgbClr val="3399FF"/>
                </a:solidFill>
                <a:prstDash val="solid"/>
                <a:round/>
                <a:tailEnd type="stealth" w="med" len="med"/>
              </a:ln>
              <a:effectLst/>
            </p:spPr>
            <p:txBody>
              <a:bodyPr wrap="square" lIns="45719" tIns="45719" rIns="45719" bIns="45719" numCol="1" anchor="t">
                <a:noAutofit/>
              </a:bodyPr>
              <a:lstStyle/>
              <a:p>
                <a:pPr defTabSz="914400">
                  <a:defRPr sz="2400">
                    <a:solidFill>
                      <a:srgbClr val="333333"/>
                    </a:solidFill>
                    <a:latin typeface="Verdana"/>
                    <a:ea typeface="Verdana"/>
                    <a:cs typeface="Verdana"/>
                    <a:sym typeface="Verdana"/>
                  </a:defRPr>
                </a:pPr>
                <a:endParaRPr/>
              </a:p>
            </p:txBody>
          </p:sp>
          <p:grpSp>
            <p:nvGrpSpPr>
              <p:cNvPr id="412" name="Rectangle 27"/>
              <p:cNvGrpSpPr/>
              <p:nvPr/>
            </p:nvGrpSpPr>
            <p:grpSpPr>
              <a:xfrm>
                <a:off x="4782053" y="901588"/>
                <a:ext cx="1569230" cy="862631"/>
                <a:chOff x="0" y="0"/>
                <a:chExt cx="1569229" cy="862629"/>
              </a:xfrm>
            </p:grpSpPr>
            <p:sp>
              <p:nvSpPr>
                <p:cNvPr id="410" name="Rectangle"/>
                <p:cNvSpPr/>
                <p:nvPr/>
              </p:nvSpPr>
              <p:spPr>
                <a:xfrm>
                  <a:off x="0" y="0"/>
                  <a:ext cx="1569229" cy="569671"/>
                </a:xfrm>
                <a:prstGeom prst="rect">
                  <a:avLst/>
                </a:prstGeom>
                <a:solidFill>
                  <a:srgbClr val="FFFFFF"/>
                </a:solidFill>
                <a:ln w="12700" cap="flat">
                  <a:noFill/>
                  <a:miter lim="400000"/>
                </a:ln>
                <a:effectLst/>
              </p:spPr>
              <p:txBody>
                <a:bodyPr wrap="square" lIns="45719" tIns="45719" rIns="45719" bIns="45719" numCol="1" anchor="t">
                  <a:noAutofit/>
                </a:bodyPr>
                <a:lstStyle/>
                <a:p>
                  <a:pPr algn="ctr" defTabSz="914400">
                    <a:defRPr sz="2400">
                      <a:solidFill>
                        <a:srgbClr val="333333"/>
                      </a:solidFill>
                      <a:latin typeface="Verdana"/>
                      <a:ea typeface="Verdana"/>
                      <a:cs typeface="Verdana"/>
                      <a:sym typeface="Verdana"/>
                    </a:defRPr>
                  </a:pPr>
                  <a:endParaRPr/>
                </a:p>
              </p:txBody>
            </p:sp>
            <p:sp>
              <p:nvSpPr>
                <p:cNvPr id="411" name="Decision Making and Planning"/>
                <p:cNvSpPr txBox="1"/>
                <p:nvPr/>
              </p:nvSpPr>
              <p:spPr>
                <a:xfrm>
                  <a:off x="0" y="0"/>
                  <a:ext cx="1569229" cy="8626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8" tIns="46038" rIns="46038" bIns="46038" numCol="1" anchor="t">
                  <a:spAutoFit/>
                </a:bodyPr>
                <a:lstStyle>
                  <a:lvl1pPr algn="ctr" defTabSz="1219200">
                    <a:defRPr sz="1600">
                      <a:solidFill>
                        <a:srgbClr val="333333"/>
                      </a:solidFill>
                      <a:latin typeface="Verdana"/>
                      <a:ea typeface="Verdana"/>
                      <a:cs typeface="Verdana"/>
                      <a:sym typeface="Verdana"/>
                    </a:defRPr>
                  </a:lvl1pPr>
                </a:lstStyle>
                <a:p>
                  <a:r>
                    <a:rPr sz="1200"/>
                    <a:t>Decision Making and Planning</a:t>
                  </a:r>
                </a:p>
              </p:txBody>
            </p:sp>
          </p:grpSp>
          <p:grpSp>
            <p:nvGrpSpPr>
              <p:cNvPr id="415" name="Rectangle 28"/>
              <p:cNvGrpSpPr/>
              <p:nvPr/>
            </p:nvGrpSpPr>
            <p:grpSpPr>
              <a:xfrm>
                <a:off x="6853788" y="1006179"/>
                <a:ext cx="1523882" cy="616409"/>
                <a:chOff x="0" y="0"/>
                <a:chExt cx="1523881" cy="616407"/>
              </a:xfrm>
            </p:grpSpPr>
            <p:sp>
              <p:nvSpPr>
                <p:cNvPr id="413" name="Rectangle"/>
                <p:cNvSpPr/>
                <p:nvPr/>
              </p:nvSpPr>
              <p:spPr>
                <a:xfrm>
                  <a:off x="0" y="0"/>
                  <a:ext cx="1523881" cy="582618"/>
                </a:xfrm>
                <a:prstGeom prst="rect">
                  <a:avLst/>
                </a:prstGeom>
                <a:solidFill>
                  <a:srgbClr val="FFFFFF"/>
                </a:solidFill>
                <a:ln w="12700" cap="flat">
                  <a:noFill/>
                  <a:miter lim="400000"/>
                </a:ln>
                <a:effectLst/>
              </p:spPr>
              <p:txBody>
                <a:bodyPr wrap="square" lIns="45719" tIns="45719" rIns="45719" bIns="45719" numCol="1" anchor="t">
                  <a:noAutofit/>
                </a:bodyPr>
                <a:lstStyle/>
                <a:p>
                  <a:pPr algn="ctr" defTabSz="914400">
                    <a:defRPr sz="2400">
                      <a:solidFill>
                        <a:srgbClr val="333333"/>
                      </a:solidFill>
                      <a:latin typeface="Verdana"/>
                      <a:ea typeface="Verdana"/>
                      <a:cs typeface="Verdana"/>
                      <a:sym typeface="Verdana"/>
                    </a:defRPr>
                  </a:pPr>
                  <a:endParaRPr/>
                </a:p>
              </p:txBody>
            </p:sp>
            <p:sp>
              <p:nvSpPr>
                <p:cNvPr id="414" name="Action Execution"/>
                <p:cNvSpPr txBox="1"/>
                <p:nvPr/>
              </p:nvSpPr>
              <p:spPr>
                <a:xfrm>
                  <a:off x="0" y="0"/>
                  <a:ext cx="1523881" cy="6164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8" tIns="46038" rIns="46038" bIns="46038" numCol="1" anchor="t">
                  <a:spAutoFit/>
                </a:bodyPr>
                <a:lstStyle>
                  <a:lvl1pPr algn="ctr" defTabSz="1219200">
                    <a:defRPr sz="1600">
                      <a:solidFill>
                        <a:srgbClr val="333333"/>
                      </a:solidFill>
                      <a:latin typeface="Verdana"/>
                      <a:ea typeface="Verdana"/>
                      <a:cs typeface="Verdana"/>
                      <a:sym typeface="Verdana"/>
                    </a:defRPr>
                  </a:lvl1pPr>
                </a:lstStyle>
                <a:p>
                  <a:r>
                    <a:rPr sz="1200"/>
                    <a:t>Action Execution</a:t>
                  </a:r>
                </a:p>
              </p:txBody>
            </p:sp>
          </p:grpSp>
          <p:sp>
            <p:nvSpPr>
              <p:cNvPr id="416" name="Rectangle 30"/>
              <p:cNvSpPr/>
              <p:nvPr/>
            </p:nvSpPr>
            <p:spPr>
              <a:xfrm>
                <a:off x="3706274" y="4083877"/>
                <a:ext cx="1634535" cy="1011722"/>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t">
                <a:noAutofit/>
              </a:bodyPr>
              <a:lstStyle/>
              <a:p>
                <a:pPr algn="ctr" defTabSz="914400">
                  <a:defRPr sz="2600">
                    <a:solidFill>
                      <a:srgbClr val="333333"/>
                    </a:solidFill>
                    <a:latin typeface="Arial"/>
                    <a:ea typeface="Arial"/>
                    <a:cs typeface="Arial"/>
                    <a:sym typeface="Arial"/>
                  </a:defRPr>
                </a:pPr>
                <a:endParaRPr sz="1950"/>
              </a:p>
            </p:txBody>
          </p:sp>
          <p:grpSp>
            <p:nvGrpSpPr>
              <p:cNvPr id="419" name="Rectangle 31"/>
              <p:cNvGrpSpPr/>
              <p:nvPr/>
            </p:nvGrpSpPr>
            <p:grpSpPr>
              <a:xfrm>
                <a:off x="3742555" y="2372089"/>
                <a:ext cx="1634535" cy="862630"/>
                <a:chOff x="0" y="0"/>
                <a:chExt cx="1634534" cy="862628"/>
              </a:xfrm>
            </p:grpSpPr>
            <p:sp>
              <p:nvSpPr>
                <p:cNvPr id="417" name="Rectangle"/>
                <p:cNvSpPr/>
                <p:nvPr/>
              </p:nvSpPr>
              <p:spPr>
                <a:xfrm>
                  <a:off x="0" y="0"/>
                  <a:ext cx="1634534" cy="490139"/>
                </a:xfrm>
                <a:prstGeom prst="rect">
                  <a:avLst/>
                </a:prstGeom>
                <a:solidFill>
                  <a:srgbClr val="FFFFFF"/>
                </a:solidFill>
                <a:ln w="12700" cap="flat">
                  <a:noFill/>
                  <a:miter lim="400000"/>
                </a:ln>
                <a:effectLst/>
              </p:spPr>
              <p:txBody>
                <a:bodyPr wrap="square" lIns="45719" tIns="45719" rIns="45719" bIns="45719" numCol="1" anchor="t">
                  <a:noAutofit/>
                </a:bodyPr>
                <a:lstStyle/>
                <a:p>
                  <a:pPr algn="ctr" defTabSz="914400">
                    <a:defRPr sz="2400">
                      <a:solidFill>
                        <a:srgbClr val="333333"/>
                      </a:solidFill>
                      <a:latin typeface="Verdana"/>
                      <a:ea typeface="Verdana"/>
                      <a:cs typeface="Verdana"/>
                      <a:sym typeface="Verdana"/>
                    </a:defRPr>
                  </a:pPr>
                  <a:endParaRPr/>
                </a:p>
              </p:txBody>
            </p:sp>
            <p:sp>
              <p:nvSpPr>
                <p:cNvPr id="418" name="Working / Short Term Memory"/>
                <p:cNvSpPr txBox="1"/>
                <p:nvPr/>
              </p:nvSpPr>
              <p:spPr>
                <a:xfrm>
                  <a:off x="0" y="0"/>
                  <a:ext cx="1634534" cy="8626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8" tIns="46038" rIns="46038" bIns="46038" numCol="1" anchor="t">
                  <a:spAutoFit/>
                </a:bodyPr>
                <a:lstStyle>
                  <a:lvl1pPr algn="ctr" defTabSz="1219200">
                    <a:defRPr sz="1600">
                      <a:solidFill>
                        <a:srgbClr val="333333"/>
                      </a:solidFill>
                      <a:latin typeface="Verdana"/>
                      <a:ea typeface="Verdana"/>
                      <a:cs typeface="Verdana"/>
                      <a:sym typeface="Verdana"/>
                    </a:defRPr>
                  </a:lvl1pPr>
                </a:lstStyle>
                <a:p>
                  <a:r>
                    <a:rPr sz="1200"/>
                    <a:t>Working / Short Term Memory</a:t>
                  </a:r>
                </a:p>
              </p:txBody>
            </p:sp>
          </p:grpSp>
          <p:grpSp>
            <p:nvGrpSpPr>
              <p:cNvPr id="422" name="Rectangle 32"/>
              <p:cNvGrpSpPr/>
              <p:nvPr/>
            </p:nvGrpSpPr>
            <p:grpSpPr>
              <a:xfrm>
                <a:off x="2648637" y="995995"/>
                <a:ext cx="1612765" cy="686198"/>
                <a:chOff x="-1" y="-1"/>
                <a:chExt cx="1612764" cy="686196"/>
              </a:xfrm>
            </p:grpSpPr>
            <p:sp>
              <p:nvSpPr>
                <p:cNvPr id="420" name="Rectangle"/>
                <p:cNvSpPr/>
                <p:nvPr/>
              </p:nvSpPr>
              <p:spPr>
                <a:xfrm>
                  <a:off x="-1" y="-1"/>
                  <a:ext cx="1612764" cy="686196"/>
                </a:xfrm>
                <a:prstGeom prst="rect">
                  <a:avLst/>
                </a:prstGeom>
                <a:solidFill>
                  <a:srgbClr val="FFFFFF"/>
                </a:solidFill>
                <a:ln w="12700" cap="flat">
                  <a:noFill/>
                  <a:miter lim="400000"/>
                </a:ln>
                <a:effectLst/>
              </p:spPr>
              <p:txBody>
                <a:bodyPr wrap="square" lIns="45719" tIns="45719" rIns="45719" bIns="45719" numCol="1" anchor="t">
                  <a:noAutofit/>
                </a:bodyPr>
                <a:lstStyle/>
                <a:p>
                  <a:pPr algn="ctr" defTabSz="914400">
                    <a:defRPr sz="2400">
                      <a:solidFill>
                        <a:srgbClr val="333333"/>
                      </a:solidFill>
                      <a:latin typeface="Verdana"/>
                      <a:ea typeface="Verdana"/>
                      <a:cs typeface="Verdana"/>
                      <a:sym typeface="Verdana"/>
                    </a:defRPr>
                  </a:pPr>
                  <a:endParaRPr/>
                </a:p>
              </p:txBody>
            </p:sp>
            <p:sp>
              <p:nvSpPr>
                <p:cNvPr id="421" name="Situation Awareness"/>
                <p:cNvSpPr txBox="1"/>
                <p:nvPr/>
              </p:nvSpPr>
              <p:spPr>
                <a:xfrm>
                  <a:off x="-1" y="-1"/>
                  <a:ext cx="1612764" cy="6164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8" tIns="46038" rIns="46038" bIns="46038" numCol="1" anchor="t">
                  <a:spAutoFit/>
                </a:bodyPr>
                <a:lstStyle>
                  <a:lvl1pPr algn="ctr" defTabSz="1219200">
                    <a:defRPr sz="1600">
                      <a:solidFill>
                        <a:srgbClr val="333333"/>
                      </a:solidFill>
                      <a:latin typeface="Verdana"/>
                      <a:ea typeface="Verdana"/>
                      <a:cs typeface="Verdana"/>
                      <a:sym typeface="Verdana"/>
                    </a:defRPr>
                  </a:lvl1pPr>
                </a:lstStyle>
                <a:p>
                  <a:r>
                    <a:rPr sz="1200"/>
                    <a:t>Situation Awareness</a:t>
                  </a:r>
                </a:p>
              </p:txBody>
            </p:sp>
          </p:grpSp>
          <p:grpSp>
            <p:nvGrpSpPr>
              <p:cNvPr id="425" name="Rectangle 32"/>
              <p:cNvGrpSpPr/>
              <p:nvPr/>
            </p:nvGrpSpPr>
            <p:grpSpPr>
              <a:xfrm>
                <a:off x="761027" y="933435"/>
                <a:ext cx="1415025" cy="862631"/>
                <a:chOff x="0" y="0"/>
                <a:chExt cx="1415023" cy="862628"/>
              </a:xfrm>
            </p:grpSpPr>
            <p:sp>
              <p:nvSpPr>
                <p:cNvPr id="423" name="Rectangle"/>
                <p:cNvSpPr/>
                <p:nvPr/>
              </p:nvSpPr>
              <p:spPr>
                <a:xfrm>
                  <a:off x="0" y="0"/>
                  <a:ext cx="1415023" cy="686195"/>
                </a:xfrm>
                <a:prstGeom prst="rect">
                  <a:avLst/>
                </a:prstGeom>
                <a:solidFill>
                  <a:srgbClr val="FFFFFF"/>
                </a:solidFill>
                <a:ln w="12700" cap="flat">
                  <a:noFill/>
                  <a:miter lim="400000"/>
                </a:ln>
                <a:effectLst/>
              </p:spPr>
              <p:txBody>
                <a:bodyPr wrap="square" lIns="45719" tIns="45719" rIns="45719" bIns="45719" numCol="1" anchor="t">
                  <a:noAutofit/>
                </a:bodyPr>
                <a:lstStyle/>
                <a:p>
                  <a:pPr algn="ctr" defTabSz="914400">
                    <a:defRPr sz="2400">
                      <a:solidFill>
                        <a:srgbClr val="333333"/>
                      </a:solidFill>
                      <a:latin typeface="Verdana"/>
                      <a:ea typeface="Verdana"/>
                      <a:cs typeface="Verdana"/>
                      <a:sym typeface="Verdana"/>
                    </a:defRPr>
                  </a:pPr>
                  <a:endParaRPr/>
                </a:p>
              </p:txBody>
            </p:sp>
            <p:sp>
              <p:nvSpPr>
                <p:cNvPr id="424" name="Attention and Perception"/>
                <p:cNvSpPr txBox="1"/>
                <p:nvPr/>
              </p:nvSpPr>
              <p:spPr>
                <a:xfrm>
                  <a:off x="0" y="0"/>
                  <a:ext cx="1415023" cy="8626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8" tIns="46038" rIns="46038" bIns="46038" numCol="1" anchor="t">
                  <a:spAutoFit/>
                </a:bodyPr>
                <a:lstStyle>
                  <a:lvl1pPr algn="ctr" defTabSz="1219200">
                    <a:defRPr sz="1600">
                      <a:solidFill>
                        <a:srgbClr val="333333"/>
                      </a:solidFill>
                      <a:latin typeface="Verdana"/>
                      <a:ea typeface="Verdana"/>
                      <a:cs typeface="Verdana"/>
                      <a:sym typeface="Verdana"/>
                    </a:defRPr>
                  </a:lvl1pPr>
                </a:lstStyle>
                <a:p>
                  <a:r>
                    <a:rPr sz="1200"/>
                    <a:t>Attention and Perception</a:t>
                  </a:r>
                </a:p>
              </p:txBody>
            </p:sp>
          </p:grpSp>
          <p:grpSp>
            <p:nvGrpSpPr>
              <p:cNvPr id="428" name="Rectangle 32"/>
              <p:cNvGrpSpPr/>
              <p:nvPr/>
            </p:nvGrpSpPr>
            <p:grpSpPr>
              <a:xfrm>
                <a:off x="3742555" y="4292874"/>
                <a:ext cx="1598254" cy="686198"/>
                <a:chOff x="0" y="-1"/>
                <a:chExt cx="1598252" cy="686196"/>
              </a:xfrm>
            </p:grpSpPr>
            <p:sp>
              <p:nvSpPr>
                <p:cNvPr id="426" name="Rectangle"/>
                <p:cNvSpPr/>
                <p:nvPr/>
              </p:nvSpPr>
              <p:spPr>
                <a:xfrm>
                  <a:off x="0" y="-1"/>
                  <a:ext cx="1598252" cy="686196"/>
                </a:xfrm>
                <a:prstGeom prst="rect">
                  <a:avLst/>
                </a:prstGeom>
                <a:solidFill>
                  <a:srgbClr val="FFFFFF"/>
                </a:solidFill>
                <a:ln w="12700" cap="flat">
                  <a:noFill/>
                  <a:miter lim="400000"/>
                </a:ln>
                <a:effectLst/>
              </p:spPr>
              <p:txBody>
                <a:bodyPr wrap="square" lIns="45719" tIns="45719" rIns="45719" bIns="45719" numCol="1" anchor="t">
                  <a:noAutofit/>
                </a:bodyPr>
                <a:lstStyle/>
                <a:p>
                  <a:pPr algn="ctr" defTabSz="914400">
                    <a:defRPr sz="2400">
                      <a:solidFill>
                        <a:srgbClr val="333333"/>
                      </a:solidFill>
                      <a:latin typeface="Verdana"/>
                      <a:ea typeface="Verdana"/>
                      <a:cs typeface="Verdana"/>
                      <a:sym typeface="Verdana"/>
                    </a:defRPr>
                  </a:pPr>
                  <a:endParaRPr/>
                </a:p>
              </p:txBody>
            </p:sp>
            <p:sp>
              <p:nvSpPr>
                <p:cNvPr id="427" name="Long Term Memory"/>
                <p:cNvSpPr txBox="1"/>
                <p:nvPr/>
              </p:nvSpPr>
              <p:spPr>
                <a:xfrm>
                  <a:off x="0" y="-1"/>
                  <a:ext cx="1598252" cy="6164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8" tIns="46038" rIns="46038" bIns="46038" numCol="1" anchor="t">
                  <a:spAutoFit/>
                </a:bodyPr>
                <a:lstStyle>
                  <a:lvl1pPr algn="ctr" defTabSz="1219200">
                    <a:defRPr sz="1600">
                      <a:solidFill>
                        <a:srgbClr val="333333"/>
                      </a:solidFill>
                      <a:latin typeface="Verdana"/>
                      <a:ea typeface="Verdana"/>
                      <a:cs typeface="Verdana"/>
                      <a:sym typeface="Verdana"/>
                    </a:defRPr>
                  </a:lvl1pPr>
                </a:lstStyle>
                <a:p>
                  <a:r>
                    <a:rPr sz="1200"/>
                    <a:t>Long Term Memory</a:t>
                  </a:r>
                </a:p>
              </p:txBody>
            </p:sp>
          </p:grpSp>
        </p:grpSp>
      </p:grpSp>
      <p:grpSp>
        <p:nvGrpSpPr>
          <p:cNvPr id="437" name="Group 36"/>
          <p:cNvGrpSpPr/>
          <p:nvPr/>
        </p:nvGrpSpPr>
        <p:grpSpPr>
          <a:xfrm>
            <a:off x="414649" y="1647355"/>
            <a:ext cx="1172903" cy="3882954"/>
            <a:chOff x="0" y="0"/>
            <a:chExt cx="1563869" cy="5177271"/>
          </a:xfrm>
        </p:grpSpPr>
        <p:pic>
          <p:nvPicPr>
            <p:cNvPr id="431" name="Picture 2" descr="Picture 2"/>
            <p:cNvPicPr>
              <a:picLocks noChangeAspect="1"/>
            </p:cNvPicPr>
            <p:nvPr/>
          </p:nvPicPr>
          <p:blipFill>
            <a:blip r:embed="rId3"/>
            <a:stretch>
              <a:fillRect/>
            </a:stretch>
          </p:blipFill>
          <p:spPr>
            <a:xfrm>
              <a:off x="2" y="-1"/>
              <a:ext cx="1563866" cy="731168"/>
            </a:xfrm>
            <a:prstGeom prst="rect">
              <a:avLst/>
            </a:prstGeom>
            <a:ln w="12700" cap="flat">
              <a:noFill/>
              <a:miter lim="400000"/>
            </a:ln>
            <a:effectLst/>
          </p:spPr>
        </p:pic>
        <p:pic>
          <p:nvPicPr>
            <p:cNvPr id="432" name="Picture 2" descr="Picture 2"/>
            <p:cNvPicPr>
              <a:picLocks noChangeAspect="1"/>
            </p:cNvPicPr>
            <p:nvPr/>
          </p:nvPicPr>
          <p:blipFill>
            <a:blip r:embed="rId4"/>
            <a:stretch>
              <a:fillRect/>
            </a:stretch>
          </p:blipFill>
          <p:spPr>
            <a:xfrm>
              <a:off x="2" y="989360"/>
              <a:ext cx="1563868" cy="683702"/>
            </a:xfrm>
            <a:prstGeom prst="rect">
              <a:avLst/>
            </a:prstGeom>
            <a:ln w="12700" cap="flat">
              <a:noFill/>
              <a:miter lim="400000"/>
            </a:ln>
            <a:effectLst/>
          </p:spPr>
        </p:pic>
        <p:pic>
          <p:nvPicPr>
            <p:cNvPr id="433" name="Picture 4" descr="Picture 4"/>
            <p:cNvPicPr>
              <a:picLocks noChangeAspect="1"/>
            </p:cNvPicPr>
            <p:nvPr/>
          </p:nvPicPr>
          <p:blipFill>
            <a:blip r:embed="rId5"/>
            <a:stretch>
              <a:fillRect/>
            </a:stretch>
          </p:blipFill>
          <p:spPr>
            <a:xfrm>
              <a:off x="72246" y="1718023"/>
              <a:ext cx="1400110" cy="937857"/>
            </a:xfrm>
            <a:prstGeom prst="rect">
              <a:avLst/>
            </a:prstGeom>
            <a:ln w="12700" cap="flat">
              <a:noFill/>
              <a:miter lim="400000"/>
            </a:ln>
            <a:effectLst/>
          </p:spPr>
        </p:pic>
        <p:pic>
          <p:nvPicPr>
            <p:cNvPr id="434" name="Picture 6" descr="Picture 6"/>
            <p:cNvPicPr>
              <a:picLocks noChangeAspect="1"/>
            </p:cNvPicPr>
            <p:nvPr/>
          </p:nvPicPr>
          <p:blipFill>
            <a:blip r:embed="rId6"/>
            <a:stretch>
              <a:fillRect/>
            </a:stretch>
          </p:blipFill>
          <p:spPr>
            <a:xfrm>
              <a:off x="0" y="2675132"/>
              <a:ext cx="1563868" cy="809685"/>
            </a:xfrm>
            <a:prstGeom prst="rect">
              <a:avLst/>
            </a:prstGeom>
            <a:ln w="12700" cap="flat">
              <a:noFill/>
              <a:miter lim="400000"/>
            </a:ln>
            <a:effectLst/>
          </p:spPr>
        </p:pic>
        <p:pic>
          <p:nvPicPr>
            <p:cNvPr id="435" name="Picture 8" descr="Picture 8"/>
            <p:cNvPicPr>
              <a:picLocks noChangeAspect="1"/>
            </p:cNvPicPr>
            <p:nvPr/>
          </p:nvPicPr>
          <p:blipFill>
            <a:blip r:embed="rId7"/>
            <a:stretch>
              <a:fillRect/>
            </a:stretch>
          </p:blipFill>
          <p:spPr>
            <a:xfrm>
              <a:off x="2" y="3585382"/>
              <a:ext cx="1472355" cy="608642"/>
            </a:xfrm>
            <a:prstGeom prst="rect">
              <a:avLst/>
            </a:prstGeom>
            <a:ln w="12700" cap="flat">
              <a:noFill/>
              <a:miter lim="400000"/>
            </a:ln>
            <a:effectLst/>
          </p:spPr>
        </p:pic>
        <p:pic>
          <p:nvPicPr>
            <p:cNvPr id="436" name="Picture 10" descr="Picture 10"/>
            <p:cNvPicPr>
              <a:picLocks noChangeAspect="1"/>
            </p:cNvPicPr>
            <p:nvPr/>
          </p:nvPicPr>
          <p:blipFill>
            <a:blip r:embed="rId8"/>
            <a:srcRect r="39000" b="58035"/>
            <a:stretch>
              <a:fillRect/>
            </a:stretch>
          </p:blipFill>
          <p:spPr>
            <a:xfrm>
              <a:off x="0" y="4407218"/>
              <a:ext cx="1563868" cy="770053"/>
            </a:xfrm>
            <a:prstGeom prst="rect">
              <a:avLst/>
            </a:prstGeom>
            <a:ln w="12700" cap="flat">
              <a:noFill/>
              <a:miter lim="400000"/>
            </a:ln>
            <a:effectLst/>
          </p:spPr>
        </p:pic>
      </p:grpSp>
      <p:sp>
        <p:nvSpPr>
          <p:cNvPr id="438" name="Adapted from Wickens, C.D., Engineering Psychology and Human Performance, Harper Collins, New York, 1992."/>
          <p:cNvSpPr txBox="1"/>
          <p:nvPr/>
        </p:nvSpPr>
        <p:spPr>
          <a:xfrm>
            <a:off x="105963" y="5619023"/>
            <a:ext cx="7779500" cy="276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p>
            <a:pPr>
              <a:defRPr sz="1600" u="sng">
                <a:solidFill>
                  <a:srgbClr val="000000"/>
                </a:solidFill>
                <a:latin typeface="Geneva"/>
                <a:ea typeface="Geneva"/>
                <a:cs typeface="Geneva"/>
                <a:sym typeface="Geneva"/>
              </a:defRPr>
            </a:pPr>
            <a:r>
              <a:rPr sz="1200"/>
              <a:t>Adapted from Wickens, C.D., Engineering Psychology and Human Performance, Harper Collins, New York, 1992.</a:t>
            </a:r>
          </a:p>
        </p:txBody>
      </p:sp>
      <p:sp>
        <p:nvSpPr>
          <p:cNvPr id="439" name="A few quick individual factors…"/>
          <p:cNvSpPr txBox="1"/>
          <p:nvPr/>
        </p:nvSpPr>
        <p:spPr>
          <a:xfrm>
            <a:off x="458193" y="573536"/>
            <a:ext cx="5484191" cy="64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defTabSz="1219200">
              <a:defRPr sz="2400">
                <a:solidFill>
                  <a:srgbClr val="333333"/>
                </a:solidFill>
                <a:latin typeface="Verdana"/>
                <a:ea typeface="Verdana"/>
                <a:cs typeface="Verdana"/>
                <a:sym typeface="Verdana"/>
              </a:defRPr>
            </a:lvl1pPr>
          </a:lstStyle>
          <a:p>
            <a:r>
              <a:rPr lang="en-GB" sz="1800" dirty="0"/>
              <a:t>T</a:t>
            </a:r>
            <a:r>
              <a:rPr lang="en-AT" sz="1800" dirty="0"/>
              <a:t>h</a:t>
            </a:r>
            <a:r>
              <a:rPr lang="en-GB" sz="1800" dirty="0"/>
              <a:t>e</a:t>
            </a:r>
            <a:r>
              <a:rPr lang="en-AT" sz="1800" dirty="0"/>
              <a:t> </a:t>
            </a:r>
            <a:r>
              <a:rPr lang="en-GB" sz="1800" dirty="0"/>
              <a:t>a</a:t>
            </a:r>
            <a:r>
              <a:rPr lang="en-AT" sz="1800" dirty="0"/>
              <a:t>u</a:t>
            </a:r>
            <a:r>
              <a:rPr lang="en-GB" sz="1800" dirty="0"/>
              <a:t>t</a:t>
            </a:r>
            <a:r>
              <a:rPr lang="en-AT" sz="1800" dirty="0"/>
              <a:t>o</a:t>
            </a:r>
            <a:r>
              <a:rPr lang="en-GB" sz="1800" dirty="0"/>
              <a:t>m</a:t>
            </a:r>
            <a:r>
              <a:rPr lang="en-AT" sz="1800" dirty="0"/>
              <a:t>a</a:t>
            </a:r>
            <a:r>
              <a:rPr lang="en-GB" sz="1800" dirty="0"/>
              <a:t>t</a:t>
            </a:r>
            <a:r>
              <a:rPr lang="en-AT" sz="1800" dirty="0" err="1"/>
              <a:t>i</a:t>
            </a:r>
            <a:r>
              <a:rPr lang="en-GB" sz="1800" dirty="0"/>
              <a:t>o</a:t>
            </a:r>
            <a:r>
              <a:rPr lang="en-AT" sz="1800" dirty="0"/>
              <a:t>n </a:t>
            </a:r>
            <a:r>
              <a:rPr lang="en-GB" sz="1800" dirty="0"/>
              <a:t>a</a:t>
            </a:r>
            <a:r>
              <a:rPr lang="en-AT" sz="1800" dirty="0"/>
              <a:t>r</a:t>
            </a:r>
            <a:r>
              <a:rPr lang="en-GB" sz="1800" dirty="0"/>
              <a:t>e</a:t>
            </a:r>
            <a:r>
              <a:rPr lang="en-AT" sz="1800" dirty="0"/>
              <a:t>a</a:t>
            </a:r>
            <a:r>
              <a:rPr lang="en-GB" sz="1800" dirty="0"/>
              <a:t>s</a:t>
            </a:r>
            <a:r>
              <a:rPr lang="en-AT" sz="1800" dirty="0"/>
              <a:t> </a:t>
            </a:r>
            <a:r>
              <a:rPr lang="en-GB" sz="1800" dirty="0"/>
              <a:t>m</a:t>
            </a:r>
            <a:r>
              <a:rPr lang="en-AT" sz="1800" dirty="0"/>
              <a:t>a</a:t>
            </a:r>
            <a:r>
              <a:rPr lang="en-GB" sz="1800" dirty="0"/>
              <a:t>k</a:t>
            </a:r>
            <a:r>
              <a:rPr lang="en-AT" sz="1800" dirty="0"/>
              <a:t>e </a:t>
            </a:r>
            <a:r>
              <a:rPr lang="en-GB" sz="1800" dirty="0"/>
              <a:t>s</a:t>
            </a:r>
            <a:r>
              <a:rPr lang="en-AT" sz="1800" dirty="0"/>
              <a:t>e</a:t>
            </a:r>
            <a:r>
              <a:rPr lang="en-GB" sz="1800" dirty="0"/>
              <a:t>n</a:t>
            </a:r>
            <a:r>
              <a:rPr lang="en-AT" sz="1800" dirty="0"/>
              <a:t>s</a:t>
            </a:r>
            <a:r>
              <a:rPr lang="en-GB" sz="1800" dirty="0"/>
              <a:t>e</a:t>
            </a:r>
            <a:r>
              <a:rPr lang="en-AT" sz="1800" dirty="0"/>
              <a:t> </a:t>
            </a:r>
            <a:r>
              <a:rPr lang="en-GB" sz="1800" dirty="0" err="1"/>
              <a:t>i</a:t>
            </a:r>
            <a:r>
              <a:rPr lang="en-AT" sz="1800" dirty="0"/>
              <a:t>n </a:t>
            </a:r>
            <a:r>
              <a:rPr lang="en-GB" sz="1800" dirty="0"/>
              <a:t>t</a:t>
            </a:r>
            <a:r>
              <a:rPr lang="en-AT" sz="1800" dirty="0"/>
              <a:t>e</a:t>
            </a:r>
            <a:r>
              <a:rPr lang="en-GB" sz="1800" dirty="0"/>
              <a:t>r</a:t>
            </a:r>
            <a:r>
              <a:rPr lang="en-AT" sz="1800" dirty="0"/>
              <a:t>m</a:t>
            </a:r>
            <a:r>
              <a:rPr lang="en-GB" sz="1800" dirty="0"/>
              <a:t>s</a:t>
            </a:r>
            <a:r>
              <a:rPr lang="en-AT" sz="1800" dirty="0"/>
              <a:t> </a:t>
            </a:r>
            <a:r>
              <a:rPr lang="en-GB" sz="1800" dirty="0"/>
              <a:t>o</a:t>
            </a:r>
            <a:r>
              <a:rPr lang="en-AT" sz="1800" dirty="0"/>
              <a:t>f </a:t>
            </a:r>
            <a:r>
              <a:rPr lang="en-GB" sz="1800" dirty="0"/>
              <a:t>C</a:t>
            </a:r>
            <a:r>
              <a:rPr lang="en-AT" sz="1800" dirty="0"/>
              <a:t>o</a:t>
            </a:r>
            <a:r>
              <a:rPr lang="en-GB" sz="1800" dirty="0"/>
              <a:t>g</a:t>
            </a:r>
            <a:r>
              <a:rPr lang="en-AT" sz="1800" dirty="0"/>
              <a:t>n</a:t>
            </a:r>
            <a:r>
              <a:rPr lang="en-GB" sz="1800" dirty="0" err="1"/>
              <a:t>i</a:t>
            </a:r>
            <a:r>
              <a:rPr lang="en-AT" sz="1800" dirty="0"/>
              <a:t>t</a:t>
            </a:r>
            <a:r>
              <a:rPr lang="en-GB" sz="1800" dirty="0" err="1"/>
              <a:t>i</a:t>
            </a:r>
            <a:r>
              <a:rPr lang="en-AT" sz="1800" dirty="0"/>
              <a:t>on</a:t>
            </a:r>
            <a:endParaRPr sz="18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5" name="Slide Number Placeholder 4"/>
          <p:cNvSpPr>
            <a:spLocks noGrp="1"/>
          </p:cNvSpPr>
          <p:nvPr>
            <p:ph type="sldNum" sz="quarter" idx="12"/>
          </p:nvPr>
        </p:nvSpPr>
        <p:spPr>
          <a:xfrm>
            <a:off x="9007840" y="6266409"/>
            <a:ext cx="2743200" cy="184666"/>
          </a:xfrm>
          <a:prstGeom prst="rect">
            <a:avLst/>
          </a:prstGeom>
        </p:spPr>
        <p:txBody>
          <a:bodyPr vert="horz" lIns="0" tIns="0" rIns="0" bIns="0" rtlCol="0" anchor="t" anchorCtr="0">
            <a:spAutoFit/>
          </a:bodyPr>
          <a:lstStyle>
            <a:defPPr>
              <a:defRPr lang="en-US"/>
            </a:defPPr>
            <a:lvl1pPr marL="0" algn="r" defTabSz="914400" rtl="0" eaLnBrk="1" latinLnBrk="0" hangingPunct="1">
              <a:defRPr sz="1200" b="0" i="0" kern="1200">
                <a:solidFill>
                  <a:srgbClr val="145569"/>
                </a:solidFill>
                <a:latin typeface="Roboto Light" charset="0"/>
                <a:ea typeface="Roboto Light" charset="0"/>
                <a:cs typeface="Roboto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B7283F-C0A8-1B4F-875E-A7C13B1B9406}" type="slidenum">
              <a:rPr lang="en-GB" smtClean="0"/>
              <a:pPr/>
              <a:t>12</a:t>
            </a:fld>
            <a:endParaRPr lang="en-GB"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85" y="882254"/>
            <a:ext cx="8936831" cy="5093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73064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5" name="Slide Number Placeholder 4"/>
          <p:cNvSpPr>
            <a:spLocks noGrp="1"/>
          </p:cNvSpPr>
          <p:nvPr>
            <p:ph type="sldNum" sz="quarter" idx="12"/>
          </p:nvPr>
        </p:nvSpPr>
        <p:spPr>
          <a:xfrm>
            <a:off x="9007840" y="6266409"/>
            <a:ext cx="2743200" cy="184666"/>
          </a:xfrm>
          <a:prstGeom prst="rect">
            <a:avLst/>
          </a:prstGeom>
        </p:spPr>
        <p:txBody>
          <a:bodyPr vert="horz" lIns="0" tIns="0" rIns="0" bIns="0" rtlCol="0" anchor="t" anchorCtr="0">
            <a:spAutoFit/>
          </a:bodyPr>
          <a:lstStyle>
            <a:defPPr>
              <a:defRPr lang="en-US"/>
            </a:defPPr>
            <a:lvl1pPr marL="0" algn="r" defTabSz="914400" rtl="0" eaLnBrk="1" latinLnBrk="0" hangingPunct="1">
              <a:defRPr sz="1200" b="0" i="0" kern="1200">
                <a:solidFill>
                  <a:srgbClr val="145569"/>
                </a:solidFill>
                <a:latin typeface="Roboto Light" charset="0"/>
                <a:ea typeface="Roboto Light" charset="0"/>
                <a:cs typeface="Roboto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B7283F-C0A8-1B4F-875E-A7C13B1B9406}" type="slidenum">
              <a:rPr lang="en-GB" smtClean="0"/>
              <a:pPr/>
              <a:t>13</a:t>
            </a:fld>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54" y="889398"/>
            <a:ext cx="8751094" cy="507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040470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5" name="Slide Number Placeholder 4"/>
          <p:cNvSpPr>
            <a:spLocks noGrp="1"/>
          </p:cNvSpPr>
          <p:nvPr>
            <p:ph type="sldNum" sz="quarter" idx="12"/>
          </p:nvPr>
        </p:nvSpPr>
        <p:spPr>
          <a:xfrm>
            <a:off x="9007840" y="6266409"/>
            <a:ext cx="2743200" cy="184666"/>
          </a:xfrm>
          <a:prstGeom prst="rect">
            <a:avLst/>
          </a:prstGeom>
        </p:spPr>
        <p:txBody>
          <a:bodyPr vert="horz" lIns="0" tIns="0" rIns="0" bIns="0" rtlCol="0" anchor="t" anchorCtr="0">
            <a:spAutoFit/>
          </a:bodyPr>
          <a:lstStyle>
            <a:defPPr>
              <a:defRPr lang="en-US"/>
            </a:defPPr>
            <a:lvl1pPr marL="0" algn="r" defTabSz="914400" rtl="0" eaLnBrk="1" latinLnBrk="0" hangingPunct="1">
              <a:defRPr sz="1200" b="0" i="0" kern="1200">
                <a:solidFill>
                  <a:srgbClr val="145569"/>
                </a:solidFill>
                <a:latin typeface="Roboto Light" charset="0"/>
                <a:ea typeface="Roboto Light" charset="0"/>
                <a:cs typeface="Roboto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B7283F-C0A8-1B4F-875E-A7C13B1B9406}" type="slidenum">
              <a:rPr lang="en-GB" smtClean="0"/>
              <a:pPr/>
              <a:t>14</a:t>
            </a:fld>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48" y="1153716"/>
            <a:ext cx="8622506" cy="4550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28432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SESAR Human Performance (HP) Background</a:t>
            </a:r>
          </a:p>
        </p:txBody>
      </p:sp>
      <p:sp>
        <p:nvSpPr>
          <p:cNvPr id="3" name="Content Placeholder 2"/>
          <p:cNvSpPr>
            <a:spLocks noGrp="1"/>
          </p:cNvSpPr>
          <p:nvPr>
            <p:ph idx="1"/>
          </p:nvPr>
        </p:nvSpPr>
        <p:spPr/>
        <p:txBody>
          <a:bodyPr/>
          <a:lstStyle/>
          <a:p>
            <a:pPr marL="342900" indent="-342900">
              <a:buFontTx/>
              <a:buChar char="-"/>
            </a:pPr>
            <a:r>
              <a:rPr lang="en-GB" dirty="0"/>
              <a:t>PJ10.02b: Advanced Separation Management: NATS addressed Systemised Airspace in the lower airspace and the need for automatic Non-Conformance and Resolution tools </a:t>
            </a:r>
          </a:p>
          <a:p>
            <a:pPr marL="342900" indent="-342900">
              <a:buFontTx/>
              <a:buChar char="-"/>
            </a:pPr>
            <a:r>
              <a:rPr lang="en-GB" dirty="0"/>
              <a:t>PJ16.04: CWP HMI and in particular Multi-Touch and Speech Recognition support</a:t>
            </a:r>
          </a:p>
          <a:p>
            <a:pPr marL="342900" indent="-342900">
              <a:buFontTx/>
              <a:buChar char="-"/>
            </a:pPr>
            <a:r>
              <a:rPr lang="en-GB" dirty="0"/>
              <a:t>Both areas have looked at levels of Automation in current environments and future states.</a:t>
            </a:r>
          </a:p>
          <a:p>
            <a:pPr marL="342900" indent="-342900">
              <a:buFontTx/>
              <a:buChar char="-"/>
            </a:pPr>
            <a:r>
              <a:rPr lang="en-GB" dirty="0"/>
              <a:t>Recognition of a current ‘stasis’ and ‘end goal’ but warning over the transition to end goals, particularly for the human operators</a:t>
            </a:r>
          </a:p>
        </p:txBody>
      </p:sp>
      <p:sp>
        <p:nvSpPr>
          <p:cNvPr id="6" name="Slide Number Placeholder 5"/>
          <p:cNvSpPr>
            <a:spLocks noGrp="1"/>
          </p:cNvSpPr>
          <p:nvPr>
            <p:ph type="sldNum" sz="quarter" idx="12"/>
          </p:nvPr>
        </p:nvSpPr>
        <p:spPr>
          <a:xfrm>
            <a:off x="9007840" y="6266409"/>
            <a:ext cx="2743200" cy="184666"/>
          </a:xfrm>
          <a:prstGeom prst="rect">
            <a:avLst/>
          </a:prstGeom>
        </p:spPr>
        <p:txBody>
          <a:bodyPr vert="horz" lIns="0" tIns="0" rIns="0" bIns="0" rtlCol="0" anchor="t" anchorCtr="0">
            <a:spAutoFit/>
          </a:bodyPr>
          <a:lstStyle>
            <a:defPPr>
              <a:defRPr lang="en-US"/>
            </a:defPPr>
            <a:lvl1pPr marL="0" algn="r" defTabSz="914400" rtl="0" eaLnBrk="1" latinLnBrk="0" hangingPunct="1">
              <a:defRPr sz="1200" b="0" i="0" kern="1200">
                <a:solidFill>
                  <a:srgbClr val="145569"/>
                </a:solidFill>
                <a:latin typeface="Roboto Light" charset="0"/>
                <a:ea typeface="Roboto Light" charset="0"/>
                <a:cs typeface="Roboto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B7283F-C0A8-1B4F-875E-A7C13B1B9406}" type="slidenum">
              <a:rPr lang="en-GB" smtClean="0"/>
              <a:pPr/>
              <a:t>15</a:t>
            </a:fld>
            <a:endParaRPr lang="en-GB"/>
          </a:p>
        </p:txBody>
      </p:sp>
    </p:spTree>
    <p:extLst>
      <p:ext uri="{BB962C8B-B14F-4D97-AF65-F5344CB8AC3E}">
        <p14:creationId xmlns:p14="http://schemas.microsoft.com/office/powerpoint/2010/main" val="205554763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PJ.10-02b Overview</a:t>
            </a:r>
          </a:p>
        </p:txBody>
      </p:sp>
      <p:sp>
        <p:nvSpPr>
          <p:cNvPr id="3" name="Content Placeholder 2"/>
          <p:cNvSpPr>
            <a:spLocks noGrp="1"/>
          </p:cNvSpPr>
          <p:nvPr>
            <p:ph idx="1"/>
          </p:nvPr>
        </p:nvSpPr>
        <p:spPr/>
        <p:txBody>
          <a:bodyPr/>
          <a:lstStyle/>
          <a:p>
            <a:r>
              <a:rPr lang="en-GB" sz="1500" dirty="0"/>
              <a:t>- PJ10.02b investigates further steps towards a higher level of automation in separation management. It consists of  advanced tools support for controllers, enabling increases in safety and capacity. The tools support the controller in monitoring tasks, show conflicting or dependent aircraft, proposing and selecting conflict free clearances. </a:t>
            </a:r>
          </a:p>
          <a:p>
            <a:r>
              <a:rPr lang="en-GB" sz="1500" dirty="0"/>
              <a:t>- PJ10.02b has six different threads and environments. The NATS case focuses on systemised airspace proposals for the London TMA. This would see multiple simultaneous PBN routes bringing aircraft in and out to set points within the TMA. </a:t>
            </a:r>
          </a:p>
          <a:p>
            <a:pPr marL="257175" indent="-257175">
              <a:buFontTx/>
              <a:buChar char="-"/>
            </a:pPr>
            <a:r>
              <a:rPr lang="en-GB" sz="1500" dirty="0" err="1"/>
              <a:t>LoAT</a:t>
            </a:r>
            <a:r>
              <a:rPr lang="en-GB" sz="1500" dirty="0"/>
              <a:t> was first used to map the current Operational (high-level view) with reference to tool support in general. </a:t>
            </a:r>
          </a:p>
          <a:p>
            <a:pPr marL="257175" indent="-257175">
              <a:buFontTx/>
              <a:buChar char="-"/>
            </a:pPr>
            <a:r>
              <a:rPr lang="en-GB" sz="1500" dirty="0"/>
              <a:t>It was then used to look at what elements (levels) of separation management automated tools would be needed to deploy the solution. Controllers estimated that they would need to make  a large leap from C2 to C5 and from D2 to D6 or above. This is a significant finding as it shows a key threshold that needs to be further researched. In this sense, the </a:t>
            </a:r>
            <a:r>
              <a:rPr lang="en-GB" sz="1500" dirty="0" err="1"/>
              <a:t>LoAT</a:t>
            </a:r>
            <a:r>
              <a:rPr lang="en-GB" sz="1500" dirty="0"/>
              <a:t> has been extremely useful at pointing out priorities for further research</a:t>
            </a:r>
          </a:p>
          <a:p>
            <a:endParaRPr lang="en-GB" dirty="0"/>
          </a:p>
        </p:txBody>
      </p:sp>
      <p:sp>
        <p:nvSpPr>
          <p:cNvPr id="5" name="Slide Number Placeholder 4"/>
          <p:cNvSpPr>
            <a:spLocks noGrp="1"/>
          </p:cNvSpPr>
          <p:nvPr>
            <p:ph type="sldNum" sz="quarter" idx="12"/>
          </p:nvPr>
        </p:nvSpPr>
        <p:spPr>
          <a:xfrm>
            <a:off x="9007840" y="6266409"/>
            <a:ext cx="2743200" cy="184666"/>
          </a:xfrm>
          <a:prstGeom prst="rect">
            <a:avLst/>
          </a:prstGeom>
        </p:spPr>
        <p:txBody>
          <a:bodyPr vert="horz" lIns="0" tIns="0" rIns="0" bIns="0" rtlCol="0" anchor="t" anchorCtr="0">
            <a:spAutoFit/>
          </a:bodyPr>
          <a:lstStyle>
            <a:defPPr>
              <a:defRPr lang="en-US"/>
            </a:defPPr>
            <a:lvl1pPr marL="0" algn="r" defTabSz="914400" rtl="0" eaLnBrk="1" latinLnBrk="0" hangingPunct="1">
              <a:defRPr sz="1200" b="0" i="0" kern="1200">
                <a:solidFill>
                  <a:srgbClr val="145569"/>
                </a:solidFill>
                <a:latin typeface="Roboto Light" charset="0"/>
                <a:ea typeface="Roboto Light" charset="0"/>
                <a:cs typeface="Roboto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B7283F-C0A8-1B4F-875E-A7C13B1B9406}" type="slidenum">
              <a:rPr lang="en-GB" smtClean="0"/>
              <a:pPr/>
              <a:t>16</a:t>
            </a:fld>
            <a:endParaRPr lang="en-GB" dirty="0"/>
          </a:p>
        </p:txBody>
      </p:sp>
    </p:spTree>
    <p:extLst>
      <p:ext uri="{BB962C8B-B14F-4D97-AF65-F5344CB8AC3E}">
        <p14:creationId xmlns:p14="http://schemas.microsoft.com/office/powerpoint/2010/main" val="36689604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PJ10.02b Case Study</a:t>
            </a:r>
          </a:p>
        </p:txBody>
      </p:sp>
      <p:sp>
        <p:nvSpPr>
          <p:cNvPr id="5" name="Slide Number Placeholder 4"/>
          <p:cNvSpPr>
            <a:spLocks noGrp="1"/>
          </p:cNvSpPr>
          <p:nvPr>
            <p:ph type="sldNum" sz="quarter" idx="12"/>
          </p:nvPr>
        </p:nvSpPr>
        <p:spPr>
          <a:xfrm>
            <a:off x="9007840" y="6266409"/>
            <a:ext cx="2743200" cy="184666"/>
          </a:xfrm>
          <a:prstGeom prst="rect">
            <a:avLst/>
          </a:prstGeom>
        </p:spPr>
        <p:txBody>
          <a:bodyPr vert="horz" lIns="0" tIns="0" rIns="0" bIns="0" rtlCol="0" anchor="t" anchorCtr="0">
            <a:spAutoFit/>
          </a:bodyPr>
          <a:lstStyle>
            <a:defPPr>
              <a:defRPr lang="en-US"/>
            </a:defPPr>
            <a:lvl1pPr marL="0" algn="r" defTabSz="914400" rtl="0" eaLnBrk="1" latinLnBrk="0" hangingPunct="1">
              <a:defRPr sz="1200" b="0" i="0" kern="1200">
                <a:solidFill>
                  <a:srgbClr val="145569"/>
                </a:solidFill>
                <a:latin typeface="Roboto Light" charset="0"/>
                <a:ea typeface="Roboto Light" charset="0"/>
                <a:cs typeface="Roboto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B7283F-C0A8-1B4F-875E-A7C13B1B9406}" type="slidenum">
              <a:rPr lang="en-GB" smtClean="0"/>
              <a:pPr/>
              <a:t>17</a:t>
            </a:fld>
            <a:endParaRPr lang="en-GB" dirty="0"/>
          </a:p>
        </p:txBody>
      </p:sp>
      <p:graphicFrame>
        <p:nvGraphicFramePr>
          <p:cNvPr id="6" name="Object 5"/>
          <p:cNvGraphicFramePr>
            <a:graphicFrameLocks noGrp="1" noChangeAspect="1"/>
          </p:cNvGraphicFramePr>
          <p:nvPr/>
        </p:nvGraphicFramePr>
        <p:xfrm>
          <a:off x="325099" y="1945481"/>
          <a:ext cx="5709047" cy="3263504"/>
        </p:xfrm>
        <a:graphic>
          <a:graphicData uri="http://schemas.openxmlformats.org/presentationml/2006/ole">
            <mc:AlternateContent xmlns:mc="http://schemas.openxmlformats.org/markup-compatibility/2006">
              <mc:Choice xmlns:v="urn:schemas-microsoft-com:vml" Requires="v">
                <p:oleObj spid="_x0000_s5142" name="Visio" r:id="rId3" imgW="10158706" imgH="5806726" progId="Visio.Drawing.11">
                  <p:embed/>
                </p:oleObj>
              </mc:Choice>
              <mc:Fallback>
                <p:oleObj name="Visio" r:id="rId3" imgW="10158706" imgH="5806726" progId="Visio.Drawing.11">
                  <p:embed/>
                  <p:pic>
                    <p:nvPicPr>
                      <p:cNvPr id="6"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99" y="1945481"/>
                        <a:ext cx="5709047"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6034146" y="1748322"/>
            <a:ext cx="2779134" cy="3831818"/>
          </a:xfrm>
          <a:prstGeom prst="rect">
            <a:avLst/>
          </a:prstGeom>
          <a:noFill/>
        </p:spPr>
        <p:txBody>
          <a:bodyPr wrap="square" rtlCol="0">
            <a:spAutoFit/>
          </a:bodyPr>
          <a:lstStyle/>
          <a:p>
            <a:pPr marL="214313" indent="-214313">
              <a:buFontTx/>
              <a:buChar char="-"/>
            </a:pPr>
            <a:r>
              <a:rPr lang="en-GB" sz="1350" dirty="0"/>
              <a:t>A Standard SID out of Gatwick has 3-4 level offs.</a:t>
            </a:r>
          </a:p>
          <a:p>
            <a:pPr marL="214313" indent="-214313">
              <a:buFontTx/>
              <a:buChar char="-"/>
            </a:pPr>
            <a:r>
              <a:rPr lang="en-GB" sz="1350" dirty="0"/>
              <a:t>This is due to Heathrow out bounds and Luton/</a:t>
            </a:r>
            <a:r>
              <a:rPr lang="en-GB" sz="1350" dirty="0" err="1"/>
              <a:t>Stanstead</a:t>
            </a:r>
            <a:r>
              <a:rPr lang="en-GB" sz="1350" dirty="0"/>
              <a:t> inbounds</a:t>
            </a:r>
          </a:p>
          <a:p>
            <a:pPr marL="214313" indent="-214313">
              <a:buFontTx/>
              <a:buChar char="-"/>
            </a:pPr>
            <a:r>
              <a:rPr lang="en-GB" sz="1350" dirty="0"/>
              <a:t>Every level bust is crucial because of this.</a:t>
            </a:r>
          </a:p>
          <a:p>
            <a:pPr marL="214313" indent="-214313">
              <a:buFontTx/>
              <a:buChar char="-"/>
            </a:pPr>
            <a:r>
              <a:rPr lang="en-GB" sz="1350" dirty="0"/>
              <a:t>Systemised airspace could see multiple simultaneous non-conformances</a:t>
            </a:r>
          </a:p>
          <a:p>
            <a:pPr marL="214313" indent="-214313">
              <a:buFontTx/>
              <a:buChar char="-"/>
            </a:pPr>
            <a:r>
              <a:rPr lang="en-GB" sz="1350" dirty="0"/>
              <a:t>Controllers currently make a reaction in split seconds</a:t>
            </a:r>
          </a:p>
          <a:p>
            <a:pPr marL="214313" indent="-214313">
              <a:buFontTx/>
              <a:buChar char="-"/>
            </a:pPr>
            <a:r>
              <a:rPr lang="en-GB" sz="1350" dirty="0"/>
              <a:t>Providing steps of automation may be too cumbersome </a:t>
            </a:r>
          </a:p>
          <a:p>
            <a:pPr marL="214313" indent="-214313">
              <a:buFontTx/>
              <a:buChar char="-"/>
            </a:pPr>
            <a:r>
              <a:rPr lang="en-GB" sz="1350" dirty="0"/>
              <a:t>Thus, it will be ‘all or nothing’ and assurance will need to be greater than the current amount of Human Error</a:t>
            </a:r>
          </a:p>
        </p:txBody>
      </p:sp>
    </p:spTree>
    <p:extLst>
      <p:ext uri="{BB962C8B-B14F-4D97-AF65-F5344CB8AC3E}">
        <p14:creationId xmlns:p14="http://schemas.microsoft.com/office/powerpoint/2010/main" val="269672905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21834-9BB5-440D-A5F0-4138371AD3B1}"/>
              </a:ext>
            </a:extLst>
          </p:cNvPr>
          <p:cNvSpPr>
            <a:spLocks noGrp="1"/>
          </p:cNvSpPr>
          <p:nvPr>
            <p:ph type="title"/>
          </p:nvPr>
        </p:nvSpPr>
        <p:spPr/>
        <p:txBody>
          <a:bodyPr/>
          <a:lstStyle/>
          <a:p>
            <a:r>
              <a:rPr lang="en-GB" dirty="0"/>
              <a:t>M</a:t>
            </a:r>
            <a:r>
              <a:rPr lang="en-AT" dirty="0"/>
              <a:t>o</a:t>
            </a:r>
            <a:r>
              <a:rPr lang="en-GB" dirty="0"/>
              <a:t>v</a:t>
            </a:r>
            <a:r>
              <a:rPr lang="en-AT" dirty="0" err="1"/>
              <a:t>i</a:t>
            </a:r>
            <a:r>
              <a:rPr lang="en-GB" dirty="0"/>
              <a:t>n</a:t>
            </a:r>
            <a:r>
              <a:rPr lang="en-AT" dirty="0"/>
              <a:t>g </a:t>
            </a:r>
            <a:r>
              <a:rPr lang="en-GB" dirty="0"/>
              <a:t>t</a:t>
            </a:r>
            <a:r>
              <a:rPr lang="en-AT" dirty="0"/>
              <a:t>h</a:t>
            </a:r>
            <a:r>
              <a:rPr lang="en-GB" dirty="0"/>
              <a:t>r</a:t>
            </a:r>
            <a:r>
              <a:rPr lang="en-AT" dirty="0"/>
              <a:t>o</a:t>
            </a:r>
            <a:r>
              <a:rPr lang="en-GB" dirty="0"/>
              <a:t>u</a:t>
            </a:r>
            <a:r>
              <a:rPr lang="en-AT" dirty="0"/>
              <a:t>g</a:t>
            </a:r>
            <a:r>
              <a:rPr lang="en-GB" dirty="0"/>
              <a:t>h</a:t>
            </a:r>
            <a:r>
              <a:rPr lang="en-AT" dirty="0"/>
              <a:t> </a:t>
            </a:r>
            <a:r>
              <a:rPr lang="en-GB" dirty="0"/>
              <a:t>t</a:t>
            </a:r>
            <a:r>
              <a:rPr lang="en-AT" dirty="0"/>
              <a:t>h</a:t>
            </a:r>
            <a:r>
              <a:rPr lang="en-GB" dirty="0"/>
              <a:t>e</a:t>
            </a:r>
            <a:r>
              <a:rPr lang="en-AT" dirty="0"/>
              <a:t> </a:t>
            </a:r>
            <a:r>
              <a:rPr lang="en-GB" dirty="0"/>
              <a:t>l</a:t>
            </a:r>
            <a:r>
              <a:rPr lang="en-AT" dirty="0"/>
              <a:t>e</a:t>
            </a:r>
            <a:r>
              <a:rPr lang="en-GB" dirty="0"/>
              <a:t>v</a:t>
            </a:r>
            <a:r>
              <a:rPr lang="en-AT" dirty="0"/>
              <a:t>e</a:t>
            </a:r>
            <a:r>
              <a:rPr lang="en-GB" dirty="0"/>
              <a:t>l</a:t>
            </a:r>
            <a:r>
              <a:rPr lang="en-AT" dirty="0"/>
              <a:t>s</a:t>
            </a:r>
          </a:p>
        </p:txBody>
      </p:sp>
      <p:graphicFrame>
        <p:nvGraphicFramePr>
          <p:cNvPr id="4" name="Chart 11">
            <a:extLst>
              <a:ext uri="{FF2B5EF4-FFF2-40B4-BE49-F238E27FC236}">
                <a16:creationId xmlns:a16="http://schemas.microsoft.com/office/drawing/2014/main" id="{5E089B6A-89BD-44B6-BB2E-5E5320CC1757}"/>
              </a:ext>
            </a:extLst>
          </p:cNvPr>
          <p:cNvGraphicFramePr/>
          <p:nvPr/>
        </p:nvGraphicFramePr>
        <p:xfrm>
          <a:off x="628650" y="1417910"/>
          <a:ext cx="5759450" cy="466661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eck 4">
            <a:extLst>
              <a:ext uri="{FF2B5EF4-FFF2-40B4-BE49-F238E27FC236}">
                <a16:creationId xmlns:a16="http://schemas.microsoft.com/office/drawing/2014/main" id="{B4AD9CB0-81F5-4106-836B-B325A75A96F4}"/>
              </a:ext>
            </a:extLst>
          </p:cNvPr>
          <p:cNvSpPr/>
          <p:nvPr/>
        </p:nvSpPr>
        <p:spPr>
          <a:xfrm>
            <a:off x="722811" y="6095722"/>
            <a:ext cx="6278880" cy="391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t>
            </a:r>
            <a:r>
              <a:rPr lang="en-AT" dirty="0"/>
              <a:t>J10.01</a:t>
            </a:r>
            <a:r>
              <a:rPr lang="en-GB" dirty="0"/>
              <a:t>b</a:t>
            </a:r>
            <a:r>
              <a:rPr lang="en-AT" dirty="0"/>
              <a:t> – </a:t>
            </a:r>
            <a:r>
              <a:rPr lang="en-GB" dirty="0"/>
              <a:t>Modelling</a:t>
            </a:r>
            <a:r>
              <a:rPr lang="en-AT" dirty="0"/>
              <a:t> the </a:t>
            </a:r>
            <a:r>
              <a:rPr lang="en-AT" dirty="0" err="1"/>
              <a:t>Eurocontrol</a:t>
            </a:r>
            <a:r>
              <a:rPr lang="en-AT" dirty="0"/>
              <a:t> </a:t>
            </a:r>
            <a:r>
              <a:rPr lang="en-GB" dirty="0"/>
              <a:t>A</a:t>
            </a:r>
            <a:r>
              <a:rPr lang="en-AT" dirty="0"/>
              <a:t>u</a:t>
            </a:r>
            <a:r>
              <a:rPr lang="en-GB" dirty="0"/>
              <a:t>t</a:t>
            </a:r>
            <a:r>
              <a:rPr lang="en-AT" dirty="0"/>
              <a:t>o</a:t>
            </a:r>
            <a:r>
              <a:rPr lang="en-GB" dirty="0"/>
              <a:t>m</a:t>
            </a:r>
            <a:r>
              <a:rPr lang="en-AT" dirty="0"/>
              <a:t>a</a:t>
            </a:r>
            <a:r>
              <a:rPr lang="en-GB" dirty="0"/>
              <a:t>t</a:t>
            </a:r>
            <a:r>
              <a:rPr lang="en-AT" dirty="0" err="1"/>
              <a:t>i</a:t>
            </a:r>
            <a:r>
              <a:rPr lang="en-GB" dirty="0"/>
              <a:t>o</a:t>
            </a:r>
            <a:r>
              <a:rPr lang="en-AT" dirty="0"/>
              <a:t>n </a:t>
            </a:r>
            <a:r>
              <a:rPr lang="en-GB" dirty="0"/>
              <a:t>L</a:t>
            </a:r>
            <a:r>
              <a:rPr lang="en-AT" dirty="0"/>
              <a:t>e</a:t>
            </a:r>
            <a:r>
              <a:rPr lang="en-GB" dirty="0"/>
              <a:t>v</a:t>
            </a:r>
            <a:r>
              <a:rPr lang="en-AT" dirty="0"/>
              <a:t>e</a:t>
            </a:r>
            <a:r>
              <a:rPr lang="en-GB" dirty="0"/>
              <a:t>l</a:t>
            </a:r>
            <a:r>
              <a:rPr lang="en-AT" dirty="0"/>
              <a:t>s </a:t>
            </a:r>
          </a:p>
        </p:txBody>
      </p:sp>
    </p:spTree>
    <p:extLst>
      <p:ext uri="{BB962C8B-B14F-4D97-AF65-F5344CB8AC3E}">
        <p14:creationId xmlns:p14="http://schemas.microsoft.com/office/powerpoint/2010/main" val="14823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4759B-EFEC-4A6B-92FB-BBD5016F6FE7}"/>
              </a:ext>
            </a:extLst>
          </p:cNvPr>
          <p:cNvSpPr>
            <a:spLocks noGrp="1"/>
          </p:cNvSpPr>
          <p:nvPr>
            <p:ph type="title"/>
          </p:nvPr>
        </p:nvSpPr>
        <p:spPr/>
        <p:txBody>
          <a:bodyPr/>
          <a:lstStyle/>
          <a:p>
            <a:r>
              <a:rPr lang="en-GB" dirty="0"/>
              <a:t>W</a:t>
            </a:r>
            <a:r>
              <a:rPr lang="en-AT" dirty="0"/>
              <a:t>h</a:t>
            </a:r>
            <a:r>
              <a:rPr lang="en-GB" dirty="0"/>
              <a:t>a</a:t>
            </a:r>
            <a:r>
              <a:rPr lang="en-AT" dirty="0"/>
              <a:t>t </a:t>
            </a:r>
            <a:r>
              <a:rPr lang="en-GB" dirty="0"/>
              <a:t>d</a:t>
            </a:r>
            <a:r>
              <a:rPr lang="en-AT" dirty="0"/>
              <a:t>o</a:t>
            </a:r>
            <a:r>
              <a:rPr lang="en-GB" dirty="0"/>
              <a:t>e</a:t>
            </a:r>
            <a:r>
              <a:rPr lang="en-AT" dirty="0"/>
              <a:t>s </a:t>
            </a:r>
            <a:r>
              <a:rPr lang="en-GB" dirty="0"/>
              <a:t>A</a:t>
            </a:r>
            <a:r>
              <a:rPr lang="en-AT" dirty="0"/>
              <a:t>u</a:t>
            </a:r>
            <a:r>
              <a:rPr lang="en-GB" dirty="0"/>
              <a:t>t</a:t>
            </a:r>
            <a:r>
              <a:rPr lang="en-AT" dirty="0"/>
              <a:t>o</a:t>
            </a:r>
            <a:r>
              <a:rPr lang="en-GB" dirty="0"/>
              <a:t>m</a:t>
            </a:r>
            <a:r>
              <a:rPr lang="en-AT" dirty="0"/>
              <a:t>a</a:t>
            </a:r>
            <a:r>
              <a:rPr lang="en-GB" dirty="0"/>
              <a:t>t</a:t>
            </a:r>
            <a:r>
              <a:rPr lang="en-AT" dirty="0" err="1"/>
              <a:t>i</a:t>
            </a:r>
            <a:r>
              <a:rPr lang="en-GB" dirty="0"/>
              <a:t>o</a:t>
            </a:r>
            <a:r>
              <a:rPr lang="en-AT" dirty="0"/>
              <a:t>n </a:t>
            </a:r>
            <a:r>
              <a:rPr lang="en-GB" dirty="0"/>
              <a:t>h</a:t>
            </a:r>
            <a:r>
              <a:rPr lang="en-AT" dirty="0"/>
              <a:t>a</a:t>
            </a:r>
            <a:r>
              <a:rPr lang="en-GB" dirty="0"/>
              <a:t>v</a:t>
            </a:r>
            <a:r>
              <a:rPr lang="en-AT" dirty="0"/>
              <a:t>e </a:t>
            </a:r>
            <a:r>
              <a:rPr lang="en-GB" dirty="0"/>
              <a:t>t</a:t>
            </a:r>
            <a:r>
              <a:rPr lang="en-AT" dirty="0"/>
              <a:t>o </a:t>
            </a:r>
            <a:r>
              <a:rPr lang="en-GB" dirty="0"/>
              <a:t>d</a:t>
            </a:r>
            <a:r>
              <a:rPr lang="en-AT" dirty="0"/>
              <a:t>o </a:t>
            </a:r>
            <a:r>
              <a:rPr lang="en-GB" dirty="0"/>
              <a:t>w</a:t>
            </a:r>
            <a:r>
              <a:rPr lang="en-AT" dirty="0" err="1"/>
              <a:t>i</a:t>
            </a:r>
            <a:r>
              <a:rPr lang="en-GB" dirty="0"/>
              <a:t>t</a:t>
            </a:r>
            <a:r>
              <a:rPr lang="en-AT" dirty="0"/>
              <a:t>h </a:t>
            </a:r>
            <a:r>
              <a:rPr lang="en-GB" dirty="0" err="1"/>
              <a:t>i</a:t>
            </a:r>
            <a:r>
              <a:rPr lang="en-AT" dirty="0"/>
              <a:t>t?</a:t>
            </a:r>
          </a:p>
        </p:txBody>
      </p:sp>
      <p:pic>
        <p:nvPicPr>
          <p:cNvPr id="4" name="Picture 1">
            <a:extLst>
              <a:ext uri="{FF2B5EF4-FFF2-40B4-BE49-F238E27FC236}">
                <a16:creationId xmlns:a16="http://schemas.microsoft.com/office/drawing/2014/main" id="{B4EEC402-8A6C-42FC-B728-F4BAB3009B34}"/>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1732" y="1280478"/>
            <a:ext cx="6461913" cy="5216116"/>
          </a:xfrm>
          <a:prstGeom prst="rect">
            <a:avLst/>
          </a:prstGeom>
          <a:noFill/>
          <a:ln>
            <a:noFill/>
            <a:prstDash/>
          </a:ln>
        </p:spPr>
      </p:pic>
    </p:spTree>
    <p:extLst>
      <p:ext uri="{BB962C8B-B14F-4D97-AF65-F5344CB8AC3E}">
        <p14:creationId xmlns:p14="http://schemas.microsoft.com/office/powerpoint/2010/main" val="38915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p:cNvSpPr txBox="1">
            <a:spLocks noGrp="1"/>
          </p:cNvSpPr>
          <p:nvPr>
            <p:ph type="title"/>
          </p:nvPr>
        </p:nvSpPr>
        <p:spPr>
          <a:prstGeom prst="rect">
            <a:avLst/>
          </a:prstGeom>
        </p:spPr>
        <p:txBody>
          <a:bodyPr/>
          <a:lstStyle/>
          <a:p>
            <a:pPr defTabSz="624078">
              <a:defRPr sz="2912"/>
            </a:pPr>
            <a:endParaRPr/>
          </a:p>
        </p:txBody>
      </p:sp>
      <p:sp>
        <p:nvSpPr>
          <p:cNvPr id="206" name="Body"/>
          <p:cNvSpPr txBox="1">
            <a:spLocks noGrp="1"/>
          </p:cNvSpPr>
          <p:nvPr>
            <p:ph type="body" idx="1"/>
          </p:nvPr>
        </p:nvSpPr>
        <p:spPr>
          <a:prstGeom prst="rect">
            <a:avLst/>
          </a:prstGeom>
        </p:spPr>
        <p:txBody>
          <a:bodyPr/>
          <a:lstStyle/>
          <a:p>
            <a:endParaRPr/>
          </a:p>
        </p:txBody>
      </p:sp>
      <p:sp>
        <p:nvSpPr>
          <p:cNvPr id="207" name="Slide Number"/>
          <p:cNvSpPr txBox="1">
            <a:spLocks noGrp="1"/>
          </p:cNvSpPr>
          <p:nvPr>
            <p:ph type="sldNum" sz="quarter" idx="2"/>
          </p:nvPr>
        </p:nvSpPr>
        <p:spPr>
          <a:xfrm>
            <a:off x="8718030" y="5557056"/>
            <a:ext cx="95251" cy="1333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pic>
        <p:nvPicPr>
          <p:cNvPr id="208" name="_106398636_mediaitem106398635.jpg" descr="_106398636_mediaitem106398635.jpg"/>
          <p:cNvPicPr>
            <a:picLocks noChangeAspect="1"/>
          </p:cNvPicPr>
          <p:nvPr/>
        </p:nvPicPr>
        <p:blipFill>
          <a:blip r:embed="rId2"/>
          <a:stretch>
            <a:fillRect/>
          </a:stretch>
        </p:blipFill>
        <p:spPr>
          <a:xfrm>
            <a:off x="-1695451" y="-38784"/>
            <a:ext cx="12177497" cy="6935567"/>
          </a:xfrm>
          <a:prstGeom prst="rect">
            <a:avLst/>
          </a:prstGeom>
          <a:ln w="12700">
            <a:miter lim="400000"/>
          </a:ln>
        </p:spPr>
      </p:pic>
      <p:sp>
        <p:nvSpPr>
          <p:cNvPr id="209" name="What is this??  What does it have to do with our brains??"/>
          <p:cNvSpPr txBox="1"/>
          <p:nvPr/>
        </p:nvSpPr>
        <p:spPr>
          <a:xfrm>
            <a:off x="149745" y="6021152"/>
            <a:ext cx="6772119" cy="311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2100">
                <a:solidFill>
                  <a:schemeClr val="accent5">
                    <a:satOff val="-27866"/>
                    <a:lumOff val="34411"/>
                  </a:schemeClr>
                </a:solidFill>
              </a:defRPr>
            </a:lvl1pPr>
          </a:lstStyle>
          <a:p>
            <a:r>
              <a:rPr sz="1575" dirty="0"/>
              <a:t>What is this??  What does it have to do with our brains??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342635-D516-4C1A-A803-986A7F1BEC48}"/>
              </a:ext>
            </a:extLst>
          </p:cNvPr>
          <p:cNvSpPr>
            <a:spLocks noGrp="1"/>
          </p:cNvSpPr>
          <p:nvPr>
            <p:ph type="title"/>
          </p:nvPr>
        </p:nvSpPr>
        <p:spPr/>
        <p:txBody>
          <a:bodyPr/>
          <a:lstStyle/>
          <a:p>
            <a:r>
              <a:rPr lang="en-AT" dirty="0"/>
              <a:t>C</a:t>
            </a:r>
            <a:r>
              <a:rPr lang="en-GB" dirty="0"/>
              <a:t>A</a:t>
            </a:r>
            <a:r>
              <a:rPr lang="en-AT" dirty="0"/>
              <a:t>N</a:t>
            </a:r>
            <a:r>
              <a:rPr lang="en-GB" dirty="0"/>
              <a:t>S</a:t>
            </a:r>
            <a:r>
              <a:rPr lang="en-AT" dirty="0"/>
              <a:t>O </a:t>
            </a:r>
            <a:r>
              <a:rPr lang="en-GB" dirty="0"/>
              <a:t>S</a:t>
            </a:r>
            <a:r>
              <a:rPr lang="en-AT" dirty="0"/>
              <a:t>t</a:t>
            </a:r>
            <a:r>
              <a:rPr lang="en-GB" dirty="0"/>
              <a:t>a</a:t>
            </a:r>
            <a:r>
              <a:rPr lang="en-AT" dirty="0"/>
              <a:t>n</a:t>
            </a:r>
            <a:r>
              <a:rPr lang="en-GB" dirty="0"/>
              <a:t>d</a:t>
            </a:r>
            <a:r>
              <a:rPr lang="en-AT" dirty="0"/>
              <a:t>a</a:t>
            </a:r>
            <a:r>
              <a:rPr lang="en-GB" dirty="0"/>
              <a:t>r</a:t>
            </a:r>
            <a:r>
              <a:rPr lang="en-AT" dirty="0"/>
              <a:t>d</a:t>
            </a:r>
            <a:r>
              <a:rPr lang="en-GB" dirty="0"/>
              <a:t>s</a:t>
            </a:r>
            <a:r>
              <a:rPr lang="en-AT" dirty="0"/>
              <a:t> </a:t>
            </a:r>
            <a:r>
              <a:rPr lang="en-GB" dirty="0"/>
              <a:t>o</a:t>
            </a:r>
            <a:r>
              <a:rPr lang="en-AT" dirty="0"/>
              <a:t>f </a:t>
            </a:r>
            <a:r>
              <a:rPr lang="en-GB" dirty="0"/>
              <a:t>E</a:t>
            </a:r>
            <a:r>
              <a:rPr lang="en-AT" dirty="0"/>
              <a:t>xc</a:t>
            </a:r>
            <a:r>
              <a:rPr lang="en-GB" dirty="0"/>
              <a:t>e</a:t>
            </a:r>
            <a:r>
              <a:rPr lang="en-AT" dirty="0"/>
              <a:t>l</a:t>
            </a:r>
            <a:r>
              <a:rPr lang="en-GB" dirty="0"/>
              <a:t>l</a:t>
            </a:r>
            <a:r>
              <a:rPr lang="en-AT" dirty="0"/>
              <a:t>e</a:t>
            </a:r>
            <a:r>
              <a:rPr lang="en-GB" dirty="0"/>
              <a:t>n</a:t>
            </a:r>
            <a:r>
              <a:rPr lang="en-AT" dirty="0"/>
              <a:t>c</a:t>
            </a:r>
            <a:r>
              <a:rPr lang="en-GB" dirty="0"/>
              <a:t>e</a:t>
            </a:r>
          </a:p>
        </p:txBody>
      </p:sp>
      <p:pic>
        <p:nvPicPr>
          <p:cNvPr id="4" name="Inhaltsplatzhalter 3">
            <a:extLst>
              <a:ext uri="{FF2B5EF4-FFF2-40B4-BE49-F238E27FC236}">
                <a16:creationId xmlns:a16="http://schemas.microsoft.com/office/drawing/2014/main" id="{E0EB87D4-11B2-4023-A996-D9382CEFC2CE}"/>
              </a:ext>
            </a:extLst>
          </p:cNvPr>
          <p:cNvPicPr>
            <a:picLocks noGrp="1"/>
          </p:cNvPicPr>
          <p:nvPr>
            <p:ph idx="1"/>
          </p:nvPr>
        </p:nvPicPr>
        <p:blipFill>
          <a:blip r:embed="rId2"/>
          <a:stretch>
            <a:fillRect/>
          </a:stretch>
        </p:blipFill>
        <p:spPr>
          <a:xfrm>
            <a:off x="628650" y="1490072"/>
            <a:ext cx="5438775" cy="4076700"/>
          </a:xfrm>
          <a:prstGeom prst="rect">
            <a:avLst/>
          </a:prstGeom>
        </p:spPr>
      </p:pic>
      <p:sp>
        <p:nvSpPr>
          <p:cNvPr id="5" name="Textfeld 4">
            <a:extLst>
              <a:ext uri="{FF2B5EF4-FFF2-40B4-BE49-F238E27FC236}">
                <a16:creationId xmlns:a16="http://schemas.microsoft.com/office/drawing/2014/main" id="{19A14CC7-B762-4A12-96EE-F1410B6C8B1C}"/>
              </a:ext>
            </a:extLst>
          </p:cNvPr>
          <p:cNvSpPr txBox="1"/>
          <p:nvPr/>
        </p:nvSpPr>
        <p:spPr>
          <a:xfrm>
            <a:off x="6278880" y="2055223"/>
            <a:ext cx="2325189" cy="3693319"/>
          </a:xfrm>
          <a:prstGeom prst="rect">
            <a:avLst/>
          </a:prstGeom>
          <a:noFill/>
        </p:spPr>
        <p:txBody>
          <a:bodyPr wrap="square" rtlCol="0">
            <a:spAutoFit/>
          </a:bodyPr>
          <a:lstStyle/>
          <a:p>
            <a:r>
              <a:rPr lang="en-AT" dirty="0"/>
              <a:t>I</a:t>
            </a:r>
            <a:r>
              <a:rPr lang="en-GB" dirty="0"/>
              <a:t>n</a:t>
            </a:r>
            <a:r>
              <a:rPr lang="en-AT" dirty="0"/>
              <a:t>t</a:t>
            </a:r>
            <a:r>
              <a:rPr lang="en-GB" dirty="0"/>
              <a:t>r</a:t>
            </a:r>
            <a:r>
              <a:rPr lang="en-AT" dirty="0"/>
              <a:t>o</a:t>
            </a:r>
            <a:r>
              <a:rPr lang="en-GB" dirty="0"/>
              <a:t>d</a:t>
            </a:r>
            <a:r>
              <a:rPr lang="en-AT" dirty="0"/>
              <a:t>u</a:t>
            </a:r>
            <a:r>
              <a:rPr lang="en-GB" dirty="0"/>
              <a:t>c</a:t>
            </a:r>
            <a:r>
              <a:rPr lang="en-AT" dirty="0"/>
              <a:t>e</a:t>
            </a:r>
            <a:r>
              <a:rPr lang="en-GB" dirty="0"/>
              <a:t>d</a:t>
            </a:r>
            <a:r>
              <a:rPr lang="en-AT" dirty="0"/>
              <a:t> </a:t>
            </a:r>
            <a:r>
              <a:rPr lang="en-GB" dirty="0" err="1"/>
              <a:t>i</a:t>
            </a:r>
            <a:r>
              <a:rPr lang="en-AT" dirty="0"/>
              <a:t>n 2019, </a:t>
            </a:r>
            <a:r>
              <a:rPr lang="en-GB" dirty="0"/>
              <a:t>A</a:t>
            </a:r>
            <a:r>
              <a:rPr lang="en-AT" dirty="0"/>
              <a:t>u</a:t>
            </a:r>
            <a:r>
              <a:rPr lang="en-GB" dirty="0"/>
              <a:t>s</a:t>
            </a:r>
            <a:r>
              <a:rPr lang="en-AT" dirty="0"/>
              <a:t>t</a:t>
            </a:r>
            <a:r>
              <a:rPr lang="en-GB" dirty="0"/>
              <a:t>r</a:t>
            </a:r>
            <a:r>
              <a:rPr lang="en-AT" dirty="0"/>
              <a:t>o </a:t>
            </a:r>
            <a:r>
              <a:rPr lang="en-GB" dirty="0"/>
              <a:t>C</a:t>
            </a:r>
            <a:r>
              <a:rPr lang="en-AT" dirty="0"/>
              <a:t>o</a:t>
            </a:r>
            <a:r>
              <a:rPr lang="en-GB" dirty="0"/>
              <a:t>n</a:t>
            </a:r>
            <a:r>
              <a:rPr lang="en-AT" dirty="0"/>
              <a:t>t</a:t>
            </a:r>
            <a:r>
              <a:rPr lang="en-GB" dirty="0"/>
              <a:t>r</a:t>
            </a:r>
            <a:r>
              <a:rPr lang="en-AT" dirty="0"/>
              <a:t>o</a:t>
            </a:r>
            <a:r>
              <a:rPr lang="en-GB" dirty="0"/>
              <a:t>l</a:t>
            </a:r>
            <a:r>
              <a:rPr lang="en-AT" dirty="0"/>
              <a:t> </a:t>
            </a:r>
            <a:r>
              <a:rPr lang="en-GB" dirty="0"/>
              <a:t>t</a:t>
            </a:r>
            <a:r>
              <a:rPr lang="en-AT" dirty="0"/>
              <a:t>o</a:t>
            </a:r>
            <a:r>
              <a:rPr lang="en-GB" dirty="0"/>
              <a:t>o</a:t>
            </a:r>
            <a:r>
              <a:rPr lang="en-AT" dirty="0"/>
              <a:t>k </a:t>
            </a:r>
            <a:r>
              <a:rPr lang="en-GB" dirty="0"/>
              <a:t>p</a:t>
            </a:r>
            <a:r>
              <a:rPr lang="en-AT" dirty="0"/>
              <a:t>a</a:t>
            </a:r>
            <a:r>
              <a:rPr lang="en-GB" dirty="0"/>
              <a:t>r</a:t>
            </a:r>
            <a:r>
              <a:rPr lang="en-AT" dirty="0"/>
              <a:t>t </a:t>
            </a:r>
            <a:r>
              <a:rPr lang="en-GB" dirty="0"/>
              <a:t>a</a:t>
            </a:r>
            <a:r>
              <a:rPr lang="en-AT" dirty="0"/>
              <a:t>s </a:t>
            </a:r>
            <a:r>
              <a:rPr lang="en-GB" dirty="0"/>
              <a:t>o</a:t>
            </a:r>
            <a:r>
              <a:rPr lang="en-AT" dirty="0"/>
              <a:t>n</a:t>
            </a:r>
            <a:r>
              <a:rPr lang="en-GB" dirty="0"/>
              <a:t>e</a:t>
            </a:r>
            <a:r>
              <a:rPr lang="en-AT" dirty="0"/>
              <a:t> </a:t>
            </a:r>
            <a:r>
              <a:rPr lang="en-GB" dirty="0"/>
              <a:t>o</a:t>
            </a:r>
            <a:r>
              <a:rPr lang="en-AT" dirty="0"/>
              <a:t>f </a:t>
            </a:r>
            <a:r>
              <a:rPr lang="en-GB" dirty="0"/>
              <a:t>S</a:t>
            </a:r>
            <a:r>
              <a:rPr lang="en-AT" dirty="0" err="1"/>
              <a:t>i</a:t>
            </a:r>
            <a:r>
              <a:rPr lang="en-GB" dirty="0"/>
              <a:t>x</a:t>
            </a:r>
            <a:r>
              <a:rPr lang="en-AT" dirty="0"/>
              <a:t> </a:t>
            </a:r>
            <a:r>
              <a:rPr lang="en-GB" dirty="0"/>
              <a:t>A</a:t>
            </a:r>
            <a:r>
              <a:rPr lang="en-AT" dirty="0"/>
              <a:t>N</a:t>
            </a:r>
            <a:r>
              <a:rPr lang="en-GB" dirty="0"/>
              <a:t>S</a:t>
            </a:r>
            <a:r>
              <a:rPr lang="en-AT" dirty="0"/>
              <a:t>P</a:t>
            </a:r>
            <a:r>
              <a:rPr lang="en-GB" dirty="0"/>
              <a:t>s</a:t>
            </a:r>
            <a:r>
              <a:rPr lang="en-AT" dirty="0"/>
              <a:t> </a:t>
            </a:r>
            <a:r>
              <a:rPr lang="en-GB" dirty="0"/>
              <a:t>t</a:t>
            </a:r>
            <a:r>
              <a:rPr lang="en-AT" dirty="0"/>
              <a:t>o </a:t>
            </a:r>
            <a:r>
              <a:rPr lang="en-GB" dirty="0"/>
              <a:t>T</a:t>
            </a:r>
            <a:r>
              <a:rPr lang="en-AT" dirty="0"/>
              <a:t>e</a:t>
            </a:r>
            <a:r>
              <a:rPr lang="en-GB" dirty="0"/>
              <a:t>s</a:t>
            </a:r>
            <a:r>
              <a:rPr lang="en-AT" dirty="0"/>
              <a:t>t </a:t>
            </a:r>
            <a:r>
              <a:rPr lang="en-GB" dirty="0"/>
              <a:t>t</a:t>
            </a:r>
            <a:r>
              <a:rPr lang="en-AT" dirty="0"/>
              <a:t>h</a:t>
            </a:r>
            <a:r>
              <a:rPr lang="en-GB" dirty="0"/>
              <a:t>e</a:t>
            </a:r>
            <a:r>
              <a:rPr lang="en-AT" dirty="0"/>
              <a:t> </a:t>
            </a:r>
            <a:r>
              <a:rPr lang="en-GB" dirty="0"/>
              <a:t>m</a:t>
            </a:r>
            <a:r>
              <a:rPr lang="en-AT" dirty="0"/>
              <a:t>o</a:t>
            </a:r>
            <a:r>
              <a:rPr lang="en-GB" dirty="0"/>
              <a:t>d</a:t>
            </a:r>
            <a:r>
              <a:rPr lang="en-AT" dirty="0"/>
              <a:t>e</a:t>
            </a:r>
            <a:r>
              <a:rPr lang="en-GB" dirty="0"/>
              <a:t>l</a:t>
            </a:r>
            <a:r>
              <a:rPr lang="en-AT" dirty="0"/>
              <a:t> </a:t>
            </a:r>
            <a:r>
              <a:rPr lang="en-GB" dirty="0"/>
              <a:t>a</a:t>
            </a:r>
            <a:r>
              <a:rPr lang="en-AT" dirty="0"/>
              <a:t>c</a:t>
            </a:r>
            <a:r>
              <a:rPr lang="en-GB" dirty="0"/>
              <a:t>r</a:t>
            </a:r>
            <a:r>
              <a:rPr lang="en-AT" dirty="0"/>
              <a:t>o</a:t>
            </a:r>
            <a:r>
              <a:rPr lang="en-GB" dirty="0"/>
              <a:t>s</a:t>
            </a:r>
            <a:r>
              <a:rPr lang="en-AT" dirty="0"/>
              <a:t>s </a:t>
            </a:r>
            <a:r>
              <a:rPr lang="en-GB" dirty="0"/>
              <a:t>t</a:t>
            </a:r>
            <a:r>
              <a:rPr lang="en-AT" dirty="0"/>
              <a:t>h</a:t>
            </a:r>
            <a:r>
              <a:rPr lang="en-GB" dirty="0"/>
              <a:t>e</a:t>
            </a:r>
            <a:r>
              <a:rPr lang="en-AT" dirty="0"/>
              <a:t> </a:t>
            </a:r>
            <a:r>
              <a:rPr lang="en-GB" dirty="0"/>
              <a:t>o</a:t>
            </a:r>
            <a:r>
              <a:rPr lang="en-AT" dirty="0"/>
              <a:t>p</a:t>
            </a:r>
            <a:r>
              <a:rPr lang="en-GB" dirty="0"/>
              <a:t>e</a:t>
            </a:r>
            <a:r>
              <a:rPr lang="en-AT" dirty="0"/>
              <a:t>r</a:t>
            </a:r>
            <a:r>
              <a:rPr lang="en-GB" dirty="0"/>
              <a:t>a</a:t>
            </a:r>
            <a:r>
              <a:rPr lang="en-AT" dirty="0"/>
              <a:t>t</a:t>
            </a:r>
            <a:r>
              <a:rPr lang="en-GB" dirty="0" err="1"/>
              <a:t>i</a:t>
            </a:r>
            <a:r>
              <a:rPr lang="en-AT" dirty="0"/>
              <a:t>o</a:t>
            </a:r>
            <a:r>
              <a:rPr lang="en-GB" dirty="0"/>
              <a:t>n</a:t>
            </a:r>
            <a:r>
              <a:rPr lang="en-AT" dirty="0"/>
              <a:t>s. </a:t>
            </a:r>
          </a:p>
          <a:p>
            <a:endParaRPr lang="en-AT" dirty="0"/>
          </a:p>
          <a:p>
            <a:r>
              <a:rPr lang="en-AT" dirty="0"/>
              <a:t>The SOE is now an international baseline and measurement </a:t>
            </a:r>
            <a:r>
              <a:rPr lang="en-GB" dirty="0"/>
              <a:t>t</a:t>
            </a:r>
            <a:r>
              <a:rPr lang="en-AT" dirty="0"/>
              <a:t>o</a:t>
            </a:r>
            <a:r>
              <a:rPr lang="en-GB" dirty="0"/>
              <a:t>o</a:t>
            </a:r>
            <a:r>
              <a:rPr lang="en-AT" dirty="0"/>
              <a:t>l </a:t>
            </a:r>
            <a:r>
              <a:rPr lang="en-GB" dirty="0"/>
              <a:t>f</a:t>
            </a:r>
            <a:r>
              <a:rPr lang="en-AT" dirty="0"/>
              <a:t>o</a:t>
            </a:r>
            <a:r>
              <a:rPr lang="en-GB" dirty="0"/>
              <a:t>r</a:t>
            </a:r>
            <a:r>
              <a:rPr lang="en-AT" dirty="0"/>
              <a:t> </a:t>
            </a:r>
            <a:r>
              <a:rPr lang="en-GB" dirty="0"/>
              <a:t>a</a:t>
            </a:r>
            <a:r>
              <a:rPr lang="en-AT" dirty="0"/>
              <a:t>s</a:t>
            </a:r>
            <a:r>
              <a:rPr lang="en-GB" dirty="0"/>
              <a:t>s</a:t>
            </a:r>
            <a:r>
              <a:rPr lang="en-AT" dirty="0"/>
              <a:t>e</a:t>
            </a:r>
            <a:r>
              <a:rPr lang="en-GB" dirty="0"/>
              <a:t>s</a:t>
            </a:r>
            <a:r>
              <a:rPr lang="en-AT" dirty="0"/>
              <a:t>sing HP Management and success</a:t>
            </a:r>
            <a:endParaRPr lang="en-GB" dirty="0"/>
          </a:p>
        </p:txBody>
      </p:sp>
    </p:spTree>
    <p:extLst>
      <p:ext uri="{BB962C8B-B14F-4D97-AF65-F5344CB8AC3E}">
        <p14:creationId xmlns:p14="http://schemas.microsoft.com/office/powerpoint/2010/main" val="76319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714BE-C7A2-4888-B889-EB61143CD8CF}"/>
              </a:ext>
            </a:extLst>
          </p:cNvPr>
          <p:cNvSpPr>
            <a:spLocks noGrp="1"/>
          </p:cNvSpPr>
          <p:nvPr>
            <p:ph type="ctrTitle"/>
          </p:nvPr>
        </p:nvSpPr>
        <p:spPr>
          <a:xfrm>
            <a:off x="651147" y="1049666"/>
            <a:ext cx="7632700" cy="935310"/>
          </a:xfrm>
        </p:spPr>
        <p:txBody>
          <a:bodyPr/>
          <a:lstStyle/>
          <a:p>
            <a:r>
              <a:rPr lang="en-GB" dirty="0">
                <a:solidFill>
                  <a:srgbClr val="002060"/>
                </a:solidFill>
              </a:rPr>
              <a:t>SoE in HPM</a:t>
            </a:r>
            <a:br>
              <a:rPr lang="en-GB" dirty="0">
                <a:solidFill>
                  <a:srgbClr val="002060"/>
                </a:solidFill>
              </a:rPr>
            </a:br>
            <a:r>
              <a:rPr lang="en-GB" dirty="0">
                <a:solidFill>
                  <a:srgbClr val="002060"/>
                </a:solidFill>
              </a:rPr>
              <a:t>- results &amp; proposed target levels</a:t>
            </a:r>
          </a:p>
        </p:txBody>
      </p:sp>
      <p:graphicFrame>
        <p:nvGraphicFramePr>
          <p:cNvPr id="6" name="Tabelle 5">
            <a:extLst>
              <a:ext uri="{FF2B5EF4-FFF2-40B4-BE49-F238E27FC236}">
                <a16:creationId xmlns:a16="http://schemas.microsoft.com/office/drawing/2014/main" id="{C02BA333-48C2-4EBF-9FB9-32D837A7C135}"/>
              </a:ext>
            </a:extLst>
          </p:cNvPr>
          <p:cNvGraphicFramePr>
            <a:graphicFrameLocks noGrp="1"/>
          </p:cNvGraphicFramePr>
          <p:nvPr>
            <p:extLst>
              <p:ext uri="{D42A27DB-BD31-4B8C-83A1-F6EECF244321}">
                <p14:modId xmlns:p14="http://schemas.microsoft.com/office/powerpoint/2010/main" val="2421215946"/>
              </p:ext>
            </p:extLst>
          </p:nvPr>
        </p:nvGraphicFramePr>
        <p:xfrm>
          <a:off x="755649" y="2383049"/>
          <a:ext cx="3076122" cy="2939415"/>
        </p:xfrm>
        <a:graphic>
          <a:graphicData uri="http://schemas.openxmlformats.org/drawingml/2006/table">
            <a:tbl>
              <a:tblPr/>
              <a:tblGrid>
                <a:gridCol w="559358">
                  <a:extLst>
                    <a:ext uri="{9D8B030D-6E8A-4147-A177-3AD203B41FA5}">
                      <a16:colId xmlns:a16="http://schemas.microsoft.com/office/drawing/2014/main" val="617703641"/>
                    </a:ext>
                  </a:extLst>
                </a:gridCol>
                <a:gridCol w="2152235">
                  <a:extLst>
                    <a:ext uri="{9D8B030D-6E8A-4147-A177-3AD203B41FA5}">
                      <a16:colId xmlns:a16="http://schemas.microsoft.com/office/drawing/2014/main" val="2044991947"/>
                    </a:ext>
                  </a:extLst>
                </a:gridCol>
                <a:gridCol w="364529">
                  <a:extLst>
                    <a:ext uri="{9D8B030D-6E8A-4147-A177-3AD203B41FA5}">
                      <a16:colId xmlns:a16="http://schemas.microsoft.com/office/drawing/2014/main" val="1523320513"/>
                    </a:ext>
                  </a:extLst>
                </a:gridCol>
              </a:tblGrid>
              <a:tr h="190500">
                <a:tc>
                  <a:txBody>
                    <a:bodyPr/>
                    <a:lstStyle/>
                    <a:p>
                      <a:pPr algn="ctr" fontAlgn="b"/>
                      <a:r>
                        <a:rPr lang="de-AT" sz="1100" b="1" i="0" u="none" strike="noStrike" dirty="0">
                          <a:solidFill>
                            <a:srgbClr val="000000"/>
                          </a:solidFill>
                          <a:effectLst/>
                          <a:latin typeface="Calibri" panose="020F0502020204030204" pitchFamily="34" charset="0"/>
                        </a:rPr>
                        <a:t>Study </a:t>
                      </a:r>
                    </a:p>
                    <a:p>
                      <a:pPr algn="ctr" fontAlgn="b"/>
                      <a:r>
                        <a:rPr lang="de-AT" sz="1100" b="1" i="0" u="none" strike="noStrike" dirty="0">
                          <a:solidFill>
                            <a:srgbClr val="000000"/>
                          </a:solidFill>
                          <a:effectLst/>
                          <a:latin typeface="Calibri" panose="020F0502020204030204" pitchFamily="34" charset="0"/>
                        </a:rPr>
                        <a:t>Area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de-AT" sz="1100" b="1" i="0" u="none" strike="noStrike" dirty="0">
                          <a:solidFill>
                            <a:srgbClr val="000000"/>
                          </a:solidFill>
                          <a:effectLst/>
                          <a:latin typeface="Calibri" panose="020F0502020204030204" pitchFamily="34" charset="0"/>
                        </a:rPr>
                        <a:t>Element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de-AT" sz="1100" b="1" i="0" u="none" strike="noStrike" dirty="0">
                          <a:solidFill>
                            <a:srgbClr val="000000"/>
                          </a:solidFill>
                          <a:effectLst/>
                          <a:latin typeface="Calibri" panose="020F0502020204030204" pitchFamily="34" charset="0"/>
                        </a:rPr>
                        <a:t>Level 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31314777"/>
                  </a:ext>
                </a:extLst>
              </a:tr>
              <a:tr h="190500">
                <a:tc>
                  <a:txBody>
                    <a:bodyPr/>
                    <a:lstStyle/>
                    <a:p>
                      <a:pPr algn="ctr" fontAlgn="b"/>
                      <a:r>
                        <a:rPr lang="de-AT" sz="1100" b="0" i="0" u="none" strike="noStrike" dirty="0">
                          <a:solidFill>
                            <a:srgbClr val="000000"/>
                          </a:solidFill>
                          <a:effectLst/>
                          <a:highlight>
                            <a:srgbClr val="FFFF00"/>
                          </a:highligh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highlight>
                            <a:srgbClr val="FFFF00"/>
                          </a:highlight>
                          <a:latin typeface="Calibri" panose="020F0502020204030204" pitchFamily="34" charset="0"/>
                        </a:rPr>
                        <a:t>Policy, </a:t>
                      </a:r>
                      <a:r>
                        <a:rPr lang="de-AT" sz="1100" b="0" i="0" u="none" strike="noStrike" dirty="0" err="1">
                          <a:solidFill>
                            <a:srgbClr val="000000"/>
                          </a:solidFill>
                          <a:effectLst/>
                          <a:highlight>
                            <a:srgbClr val="FFFF00"/>
                          </a:highlight>
                          <a:latin typeface="Calibri" panose="020F0502020204030204" pitchFamily="34" charset="0"/>
                        </a:rPr>
                        <a:t>Strategy</a:t>
                      </a:r>
                      <a:r>
                        <a:rPr lang="de-AT" sz="1100" b="0" i="0" u="none" strike="noStrike" dirty="0">
                          <a:solidFill>
                            <a:srgbClr val="000000"/>
                          </a:solidFill>
                          <a:effectLst/>
                          <a:highlight>
                            <a:srgbClr val="FFFF00"/>
                          </a:highlight>
                          <a:latin typeface="Calibri" panose="020F0502020204030204" pitchFamily="34" charset="0"/>
                        </a:rPr>
                        <a:t>, Resources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highlight>
                            <a:srgbClr val="FFFF00"/>
                          </a:highligh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44496453"/>
                  </a:ext>
                </a:extLst>
              </a:tr>
              <a:tr h="190500">
                <a:tc>
                  <a:txBody>
                    <a:bodyPr/>
                    <a:lstStyle/>
                    <a:p>
                      <a:pPr algn="ctr" fontAlgn="b"/>
                      <a:r>
                        <a:rPr lang="de-AT"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latin typeface="Calibri" panose="020F0502020204030204" pitchFamily="34" charset="0"/>
                        </a:rPr>
                        <a:t>Health and </a:t>
                      </a:r>
                      <a:r>
                        <a:rPr lang="de-AT" sz="1100" b="0" i="0" u="none" strike="noStrike" dirty="0" err="1">
                          <a:solidFill>
                            <a:srgbClr val="000000"/>
                          </a:solidFill>
                          <a:effectLst/>
                          <a:latin typeface="Calibri" panose="020F0502020204030204" pitchFamily="34" charset="0"/>
                        </a:rPr>
                        <a:t>Wellbeing</a:t>
                      </a:r>
                      <a:endParaRPr lang="de-AT"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4064179389"/>
                  </a:ext>
                </a:extLst>
              </a:tr>
              <a:tr h="190500">
                <a:tc>
                  <a:txBody>
                    <a:bodyPr/>
                    <a:lstStyle/>
                    <a:p>
                      <a:pPr algn="ctr" fontAlgn="b"/>
                      <a:r>
                        <a:rPr lang="de-AT"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latin typeface="Calibri" panose="020F0502020204030204" pitchFamily="34" charset="0"/>
                        </a:rPr>
                        <a:t>ATM Equipment and Support Tools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146383361"/>
                  </a:ext>
                </a:extLst>
              </a:tr>
              <a:tr h="190500">
                <a:tc>
                  <a:txBody>
                    <a:bodyPr/>
                    <a:lstStyle/>
                    <a:p>
                      <a:pPr algn="ctr" fontAlgn="b"/>
                      <a:r>
                        <a:rPr lang="de-AT"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latin typeface="Calibri" panose="020F0502020204030204" pitchFamily="34" charset="0"/>
                        </a:rPr>
                        <a:t>Operational </a:t>
                      </a:r>
                      <a:r>
                        <a:rPr lang="de-AT" sz="1100" b="0" i="0" u="none" strike="noStrike" dirty="0" err="1">
                          <a:solidFill>
                            <a:srgbClr val="000000"/>
                          </a:solidFill>
                          <a:effectLst/>
                          <a:latin typeface="Calibri" panose="020F0502020204030204" pitchFamily="34" charset="0"/>
                        </a:rPr>
                        <a:t>Procedures</a:t>
                      </a:r>
                      <a:endParaRPr lang="de-AT"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1985146703"/>
                  </a:ext>
                </a:extLst>
              </a:tr>
              <a:tr h="190500">
                <a:tc>
                  <a:txBody>
                    <a:bodyPr/>
                    <a:lstStyle/>
                    <a:p>
                      <a:pPr algn="ctr" fontAlgn="b"/>
                      <a:r>
                        <a:rPr lang="de-AT"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latin typeface="Calibri" panose="020F0502020204030204" pitchFamily="34" charset="0"/>
                        </a:rPr>
                        <a:t>Teamwork and 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054031052"/>
                  </a:ext>
                </a:extLst>
              </a:tr>
              <a:tr h="190500">
                <a:tc>
                  <a:txBody>
                    <a:bodyPr/>
                    <a:lstStyle/>
                    <a:p>
                      <a:pPr algn="ctr" fontAlgn="b"/>
                      <a:r>
                        <a:rPr lang="de-AT"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latin typeface="Calibri" panose="020F0502020204030204" pitchFamily="34" charset="0"/>
                        </a:rPr>
                        <a:t>Operational Training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1423145511"/>
                  </a:ext>
                </a:extLst>
              </a:tr>
              <a:tr h="190500">
                <a:tc>
                  <a:txBody>
                    <a:bodyPr/>
                    <a:lstStyle/>
                    <a:p>
                      <a:pPr algn="ctr" fontAlgn="b"/>
                      <a:r>
                        <a:rPr lang="de-AT"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err="1">
                          <a:solidFill>
                            <a:srgbClr val="000000"/>
                          </a:solidFill>
                          <a:effectLst/>
                          <a:latin typeface="Calibri" panose="020F0502020204030204" pitchFamily="34" charset="0"/>
                        </a:rPr>
                        <a:t>Selection</a:t>
                      </a:r>
                      <a:endParaRPr lang="de-AT"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3784785338"/>
                  </a:ext>
                </a:extLst>
              </a:tr>
              <a:tr h="190500">
                <a:tc>
                  <a:txBody>
                    <a:bodyPr/>
                    <a:lstStyle/>
                    <a:p>
                      <a:pPr algn="ctr" fontAlgn="b"/>
                      <a:r>
                        <a:rPr lang="de-AT" sz="1100" b="0" i="0" u="none" strike="noStrike" dirty="0">
                          <a:solidFill>
                            <a:srgbClr val="000000"/>
                          </a:solidFill>
                          <a:effectLst/>
                          <a:highlight>
                            <a:srgbClr val="FFFF00"/>
                          </a:highligh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highlight>
                            <a:srgbClr val="FFFF00"/>
                          </a:highlight>
                          <a:latin typeface="Calibri" panose="020F0502020204030204" pitchFamily="34" charset="0"/>
                        </a:rPr>
                        <a:t>Impact </a:t>
                      </a:r>
                      <a:r>
                        <a:rPr lang="de-AT" sz="1100" b="0" i="0" u="none" strike="noStrike" dirty="0" err="1">
                          <a:solidFill>
                            <a:srgbClr val="000000"/>
                          </a:solidFill>
                          <a:effectLst/>
                          <a:highlight>
                            <a:srgbClr val="FFFF00"/>
                          </a:highlight>
                          <a:latin typeface="Calibri" panose="020F0502020204030204" pitchFamily="34" charset="0"/>
                        </a:rPr>
                        <a:t>of</a:t>
                      </a:r>
                      <a:r>
                        <a:rPr lang="de-AT" sz="1100" b="0" i="0" u="none" strike="noStrike" dirty="0">
                          <a:solidFill>
                            <a:srgbClr val="000000"/>
                          </a:solidFill>
                          <a:effectLst/>
                          <a:highlight>
                            <a:srgbClr val="FFFF00"/>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77937310"/>
                  </a:ext>
                </a:extLst>
              </a:tr>
              <a:tr h="190500">
                <a:tc>
                  <a:txBody>
                    <a:bodyPr/>
                    <a:lstStyle/>
                    <a:p>
                      <a:pPr algn="ctr" fontAlgn="b"/>
                      <a:r>
                        <a:rPr lang="de-AT" sz="1100" b="0" i="0" u="none" strike="noStrike" dirty="0">
                          <a:solidFill>
                            <a:srgbClr val="000000"/>
                          </a:solidFill>
                          <a:effectLst/>
                          <a:highlight>
                            <a:srgbClr val="FF0000"/>
                          </a:highligh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highlight>
                            <a:srgbClr val="FF0000"/>
                          </a:highlight>
                          <a:latin typeface="Calibri" panose="020F0502020204030204" pitchFamily="34" charset="0"/>
                        </a:rPr>
                        <a:t>Leadership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668675585"/>
                  </a:ext>
                </a:extLst>
              </a:tr>
              <a:tr h="190500">
                <a:tc>
                  <a:txBody>
                    <a:bodyPr/>
                    <a:lstStyle/>
                    <a:p>
                      <a:pPr algn="ctr" fontAlgn="b"/>
                      <a:r>
                        <a:rPr lang="de-AT" sz="1100" b="0" i="0" u="none" strike="noStrike" dirty="0">
                          <a:solidFill>
                            <a:srgbClr val="000000"/>
                          </a:solidFill>
                          <a:effectLst/>
                          <a:highlight>
                            <a:srgbClr val="FFFF00"/>
                          </a:highligh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err="1">
                          <a:solidFill>
                            <a:srgbClr val="000000"/>
                          </a:solidFill>
                          <a:effectLst/>
                          <a:highlight>
                            <a:srgbClr val="FFFF00"/>
                          </a:highlight>
                          <a:latin typeface="Calibri" panose="020F0502020204030204" pitchFamily="34" charset="0"/>
                        </a:rPr>
                        <a:t>Roles</a:t>
                      </a:r>
                      <a:r>
                        <a:rPr lang="de-AT" sz="1100" b="0" i="0" u="none" strike="noStrike" dirty="0">
                          <a:solidFill>
                            <a:srgbClr val="000000"/>
                          </a:solidFill>
                          <a:effectLst/>
                          <a:highlight>
                            <a:srgbClr val="FFFF00"/>
                          </a:highlight>
                          <a:latin typeface="Calibri" panose="020F0502020204030204" pitchFamily="34" charset="0"/>
                        </a:rPr>
                        <a:t> and </a:t>
                      </a:r>
                      <a:r>
                        <a:rPr lang="de-AT" sz="1100" b="0" i="0" u="none" strike="noStrike" dirty="0" err="1">
                          <a:solidFill>
                            <a:srgbClr val="000000"/>
                          </a:solidFill>
                          <a:effectLst/>
                          <a:highlight>
                            <a:srgbClr val="FFFF00"/>
                          </a:highlight>
                          <a:latin typeface="Calibri" panose="020F0502020204030204" pitchFamily="34" charset="0"/>
                        </a:rPr>
                        <a:t>Responsibilities</a:t>
                      </a:r>
                      <a:endParaRPr lang="de-AT" sz="1100" b="0" i="0" u="none" strike="noStrike" dirty="0">
                        <a:solidFill>
                          <a:srgbClr val="000000"/>
                        </a:solidFill>
                        <a:effectLst/>
                        <a:highlight>
                          <a:srgbClr val="FFFF00"/>
                        </a:highligh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70729443"/>
                  </a:ext>
                </a:extLst>
              </a:tr>
              <a:tr h="190500">
                <a:tc>
                  <a:txBody>
                    <a:bodyPr/>
                    <a:lstStyle/>
                    <a:p>
                      <a:pPr algn="ctr" fontAlgn="b"/>
                      <a:r>
                        <a:rPr lang="de-AT" sz="11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latin typeface="Calibri" panose="020F0502020204030204" pitchFamily="34" charset="0"/>
                        </a:rPr>
                        <a:t>Human  Performance Investigation and Learning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454998983"/>
                  </a:ext>
                </a:extLst>
              </a:tr>
              <a:tr h="190500">
                <a:tc>
                  <a:txBody>
                    <a:bodyPr/>
                    <a:lstStyle/>
                    <a:p>
                      <a:pPr algn="ctr" fontAlgn="b"/>
                      <a:r>
                        <a:rPr lang="de-AT" sz="1100" b="0" i="0" u="none" strike="noStrike" dirty="0">
                          <a:solidFill>
                            <a:srgbClr val="000000"/>
                          </a:solidFill>
                          <a:effectLst/>
                          <a:highlight>
                            <a:srgbClr val="FF0000"/>
                          </a:highligh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e-AT" sz="1100" b="0" i="0" u="none" strike="noStrike" dirty="0">
                          <a:solidFill>
                            <a:srgbClr val="000000"/>
                          </a:solidFill>
                          <a:effectLst/>
                          <a:highlight>
                            <a:srgbClr val="FF0000"/>
                          </a:highlight>
                          <a:latin typeface="Calibri" panose="020F0502020204030204" pitchFamily="34" charset="0"/>
                        </a:rPr>
                        <a:t>Human Performance Management Assurance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de-AT" sz="1100" b="0" i="0" u="none" strike="noStrike" dirty="0">
                          <a:solidFill>
                            <a:srgbClr val="000000"/>
                          </a:solidFill>
                          <a:effectLst/>
                          <a:latin typeface="Calibri" panose="020F050202020403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946348314"/>
                  </a:ext>
                </a:extLst>
              </a:tr>
            </a:tbl>
          </a:graphicData>
        </a:graphic>
      </p:graphicFrame>
      <p:graphicFrame>
        <p:nvGraphicFramePr>
          <p:cNvPr id="8" name="Tabelle 7">
            <a:extLst>
              <a:ext uri="{FF2B5EF4-FFF2-40B4-BE49-F238E27FC236}">
                <a16:creationId xmlns:a16="http://schemas.microsoft.com/office/drawing/2014/main" id="{610DBCB3-4511-4E83-995D-2F584F06E1B6}"/>
              </a:ext>
            </a:extLst>
          </p:cNvPr>
          <p:cNvGraphicFramePr>
            <a:graphicFrameLocks noGrp="1"/>
          </p:cNvGraphicFramePr>
          <p:nvPr/>
        </p:nvGraphicFramePr>
        <p:xfrm>
          <a:off x="1150710" y="5527463"/>
          <a:ext cx="2286000" cy="952500"/>
        </p:xfrm>
        <a:graphic>
          <a:graphicData uri="http://schemas.openxmlformats.org/drawingml/2006/table">
            <a:tbl>
              <a:tblPr/>
              <a:tblGrid>
                <a:gridCol w="762000">
                  <a:extLst>
                    <a:ext uri="{9D8B030D-6E8A-4147-A177-3AD203B41FA5}">
                      <a16:colId xmlns:a16="http://schemas.microsoft.com/office/drawing/2014/main" val="1054971783"/>
                    </a:ext>
                  </a:extLst>
                </a:gridCol>
                <a:gridCol w="762000">
                  <a:extLst>
                    <a:ext uri="{9D8B030D-6E8A-4147-A177-3AD203B41FA5}">
                      <a16:colId xmlns:a16="http://schemas.microsoft.com/office/drawing/2014/main" val="2697364701"/>
                    </a:ext>
                  </a:extLst>
                </a:gridCol>
                <a:gridCol w="762000">
                  <a:extLst>
                    <a:ext uri="{9D8B030D-6E8A-4147-A177-3AD203B41FA5}">
                      <a16:colId xmlns:a16="http://schemas.microsoft.com/office/drawing/2014/main" val="2543617434"/>
                    </a:ext>
                  </a:extLst>
                </a:gridCol>
              </a:tblGrid>
              <a:tr h="190500">
                <a:tc rowSpan="5">
                  <a:txBody>
                    <a:bodyPr/>
                    <a:lstStyle/>
                    <a:p>
                      <a:pPr algn="ctr" fontAlgn="ctr"/>
                      <a:r>
                        <a:rPr lang="de-AT" sz="1100" b="0" i="0" u="none" strike="noStrike">
                          <a:solidFill>
                            <a:srgbClr val="000000"/>
                          </a:solidFill>
                          <a:effectLst/>
                          <a:latin typeface="Calibri" panose="020F0502020204030204" pitchFamily="34" charset="0"/>
                        </a:rPr>
                        <a:t>2019          (12)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AT" sz="1100" b="0" i="0" u="none" strike="noStrike" dirty="0">
                          <a:solidFill>
                            <a:srgbClr val="000000"/>
                          </a:solidFill>
                          <a:effectLst/>
                          <a:latin typeface="Calibri" panose="020F0502020204030204" pitchFamily="34" charset="0"/>
                        </a:rPr>
                        <a:t>Level 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de-AT"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0448397"/>
                  </a:ext>
                </a:extLst>
              </a:tr>
              <a:tr h="190500">
                <a:tc vMerge="1">
                  <a:txBody>
                    <a:bodyPr/>
                    <a:lstStyle/>
                    <a:p>
                      <a:endParaRPr lang="de-AT"/>
                    </a:p>
                  </a:txBody>
                  <a:tcPr/>
                </a:tc>
                <a:tc>
                  <a:txBody>
                    <a:bodyPr/>
                    <a:lstStyle/>
                    <a:p>
                      <a:pPr algn="ctr" fontAlgn="b"/>
                      <a:r>
                        <a:rPr lang="de-AT" sz="1100" b="0" i="0" u="none" strike="noStrike" dirty="0">
                          <a:solidFill>
                            <a:srgbClr val="000000"/>
                          </a:solidFill>
                          <a:effectLst/>
                          <a:latin typeface="Calibri" panose="020F0502020204030204" pitchFamily="34" charset="0"/>
                        </a:rPr>
                        <a:t> Level 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tc>
                  <a:txBody>
                    <a:bodyPr/>
                    <a:lstStyle/>
                    <a:p>
                      <a:pPr algn="ctr" fontAlgn="ctr"/>
                      <a:r>
                        <a:rPr lang="de-AT"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5577007"/>
                  </a:ext>
                </a:extLst>
              </a:tr>
              <a:tr h="190500">
                <a:tc vMerge="1">
                  <a:txBody>
                    <a:bodyPr/>
                    <a:lstStyle/>
                    <a:p>
                      <a:endParaRPr lang="de-AT"/>
                    </a:p>
                  </a:txBody>
                  <a:tcPr/>
                </a:tc>
                <a:tc>
                  <a:txBody>
                    <a:bodyPr/>
                    <a:lstStyle/>
                    <a:p>
                      <a:pPr algn="ctr" fontAlgn="b"/>
                      <a:r>
                        <a:rPr lang="de-AT" sz="1100" b="0" i="0" u="none" strike="noStrike" dirty="0">
                          <a:solidFill>
                            <a:srgbClr val="000000"/>
                          </a:solidFill>
                          <a:effectLst/>
                          <a:latin typeface="Calibri" panose="020F0502020204030204" pitchFamily="34" charset="0"/>
                        </a:rPr>
                        <a:t> Level 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de-AT"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1469469"/>
                  </a:ext>
                </a:extLst>
              </a:tr>
              <a:tr h="190500">
                <a:tc vMerge="1">
                  <a:txBody>
                    <a:bodyPr/>
                    <a:lstStyle/>
                    <a:p>
                      <a:endParaRPr lang="de-AT"/>
                    </a:p>
                  </a:txBody>
                  <a:tcPr/>
                </a:tc>
                <a:tc>
                  <a:txBody>
                    <a:bodyPr/>
                    <a:lstStyle/>
                    <a:p>
                      <a:pPr algn="ctr" fontAlgn="b"/>
                      <a:r>
                        <a:rPr lang="de-AT" sz="1100" b="0" i="0" u="none" strike="noStrike" dirty="0">
                          <a:solidFill>
                            <a:srgbClr val="000000"/>
                          </a:solidFill>
                          <a:effectLst/>
                          <a:latin typeface="Calibri" panose="020F0502020204030204" pitchFamily="34" charset="0"/>
                        </a:rPr>
                        <a:t>Level 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de-AT"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9723290"/>
                  </a:ext>
                </a:extLst>
              </a:tr>
              <a:tr h="190500">
                <a:tc vMerge="1">
                  <a:txBody>
                    <a:bodyPr/>
                    <a:lstStyle/>
                    <a:p>
                      <a:endParaRPr lang="de-AT"/>
                    </a:p>
                  </a:txBody>
                  <a:tcPr/>
                </a:tc>
                <a:tc>
                  <a:txBody>
                    <a:bodyPr/>
                    <a:lstStyle/>
                    <a:p>
                      <a:pPr algn="ctr" fontAlgn="b"/>
                      <a:r>
                        <a:rPr lang="de-AT" sz="1100" b="0" i="0" u="none" strike="noStrike" dirty="0">
                          <a:solidFill>
                            <a:srgbClr val="000000"/>
                          </a:solidFill>
                          <a:effectLst/>
                          <a:latin typeface="Calibri" panose="020F0502020204030204" pitchFamily="34" charset="0"/>
                        </a:rPr>
                        <a:t>Level 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de-AT"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622820"/>
                  </a:ext>
                </a:extLst>
              </a:tr>
            </a:tbl>
          </a:graphicData>
        </a:graphic>
      </p:graphicFrame>
      <p:pic>
        <p:nvPicPr>
          <p:cNvPr id="4" name="Grafik 3">
            <a:extLst>
              <a:ext uri="{FF2B5EF4-FFF2-40B4-BE49-F238E27FC236}">
                <a16:creationId xmlns:a16="http://schemas.microsoft.com/office/drawing/2014/main" id="{F8CDA9AA-775D-4EE4-B1D5-54349F501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515" y="3108960"/>
            <a:ext cx="205773" cy="153670"/>
          </a:xfrm>
          <a:prstGeom prst="rect">
            <a:avLst/>
          </a:prstGeom>
        </p:spPr>
      </p:pic>
      <p:pic>
        <p:nvPicPr>
          <p:cNvPr id="7" name="Grafik 6">
            <a:extLst>
              <a:ext uri="{FF2B5EF4-FFF2-40B4-BE49-F238E27FC236}">
                <a16:creationId xmlns:a16="http://schemas.microsoft.com/office/drawing/2014/main" id="{9EBD160B-1D6B-45BB-B14E-5F8144694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514" y="2920454"/>
            <a:ext cx="205773" cy="153670"/>
          </a:xfrm>
          <a:prstGeom prst="rect">
            <a:avLst/>
          </a:prstGeom>
        </p:spPr>
      </p:pic>
      <p:pic>
        <p:nvPicPr>
          <p:cNvPr id="9" name="Grafik 8">
            <a:extLst>
              <a:ext uri="{FF2B5EF4-FFF2-40B4-BE49-F238E27FC236}">
                <a16:creationId xmlns:a16="http://schemas.microsoft.com/office/drawing/2014/main" id="{12B87A89-5A94-45A5-941E-D173C9290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513" y="3292748"/>
            <a:ext cx="205773" cy="153670"/>
          </a:xfrm>
          <a:prstGeom prst="rect">
            <a:avLst/>
          </a:prstGeom>
        </p:spPr>
      </p:pic>
      <p:pic>
        <p:nvPicPr>
          <p:cNvPr id="10" name="Grafik 9">
            <a:extLst>
              <a:ext uri="{FF2B5EF4-FFF2-40B4-BE49-F238E27FC236}">
                <a16:creationId xmlns:a16="http://schemas.microsoft.com/office/drawing/2014/main" id="{7B273B7B-B04D-430F-9141-F1C33079B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513" y="3518535"/>
            <a:ext cx="205773" cy="153670"/>
          </a:xfrm>
          <a:prstGeom prst="rect">
            <a:avLst/>
          </a:prstGeom>
        </p:spPr>
      </p:pic>
      <p:pic>
        <p:nvPicPr>
          <p:cNvPr id="11" name="Grafik 10">
            <a:extLst>
              <a:ext uri="{FF2B5EF4-FFF2-40B4-BE49-F238E27FC236}">
                <a16:creationId xmlns:a16="http://schemas.microsoft.com/office/drawing/2014/main" id="{AD529CB4-17D6-41CA-9292-A48B8F9EA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512" y="3721448"/>
            <a:ext cx="205773" cy="153670"/>
          </a:xfrm>
          <a:prstGeom prst="rect">
            <a:avLst/>
          </a:prstGeom>
        </p:spPr>
      </p:pic>
      <p:pic>
        <p:nvPicPr>
          <p:cNvPr id="12" name="Grafik 11">
            <a:extLst>
              <a:ext uri="{FF2B5EF4-FFF2-40B4-BE49-F238E27FC236}">
                <a16:creationId xmlns:a16="http://schemas.microsoft.com/office/drawing/2014/main" id="{78C65400-1DDF-4EE7-9C0C-3D36D8D21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511" y="3926567"/>
            <a:ext cx="205773" cy="153670"/>
          </a:xfrm>
          <a:prstGeom prst="rect">
            <a:avLst/>
          </a:prstGeom>
        </p:spPr>
      </p:pic>
      <p:pic>
        <p:nvPicPr>
          <p:cNvPr id="13" name="Grafik 12">
            <a:extLst>
              <a:ext uri="{FF2B5EF4-FFF2-40B4-BE49-F238E27FC236}">
                <a16:creationId xmlns:a16="http://schemas.microsoft.com/office/drawing/2014/main" id="{070801B1-072D-405E-A579-6DABCB857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804" y="4754358"/>
            <a:ext cx="205773" cy="153670"/>
          </a:xfrm>
          <a:prstGeom prst="rect">
            <a:avLst/>
          </a:prstGeom>
        </p:spPr>
      </p:pic>
      <p:graphicFrame>
        <p:nvGraphicFramePr>
          <p:cNvPr id="14" name="Tabelle 13">
            <a:extLst>
              <a:ext uri="{FF2B5EF4-FFF2-40B4-BE49-F238E27FC236}">
                <a16:creationId xmlns:a16="http://schemas.microsoft.com/office/drawing/2014/main" id="{FC85E512-AE11-42FB-BDD9-E14B3C9CC4AD}"/>
              </a:ext>
            </a:extLst>
          </p:cNvPr>
          <p:cNvGraphicFramePr>
            <a:graphicFrameLocks noGrp="1"/>
          </p:cNvGraphicFramePr>
          <p:nvPr/>
        </p:nvGraphicFramePr>
        <p:xfrm>
          <a:off x="4765674" y="2383046"/>
          <a:ext cx="835026" cy="2918548"/>
        </p:xfrm>
        <a:graphic>
          <a:graphicData uri="http://schemas.openxmlformats.org/drawingml/2006/table">
            <a:tbl>
              <a:tblPr/>
              <a:tblGrid>
                <a:gridCol w="835026">
                  <a:extLst>
                    <a:ext uri="{9D8B030D-6E8A-4147-A177-3AD203B41FA5}">
                      <a16:colId xmlns:a16="http://schemas.microsoft.com/office/drawing/2014/main" val="1523320513"/>
                    </a:ext>
                  </a:extLst>
                </a:gridCol>
              </a:tblGrid>
              <a:tr h="402096">
                <a:tc>
                  <a:txBody>
                    <a:bodyPr/>
                    <a:lstStyle/>
                    <a:p>
                      <a:pPr algn="ctr" fontAlgn="b"/>
                      <a:r>
                        <a:rPr lang="de-AT" sz="1100" b="1" i="0" u="none" strike="noStrike" dirty="0">
                          <a:solidFill>
                            <a:srgbClr val="000000"/>
                          </a:solidFill>
                          <a:effectLst/>
                          <a:latin typeface="Calibri" panose="020F0502020204030204" pitchFamily="34" charset="0"/>
                        </a:rPr>
                        <a:t>Target level 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31314777"/>
                  </a:ext>
                </a:extLst>
              </a:tr>
              <a:tr h="18325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de-AT"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44496453"/>
                  </a:ext>
                </a:extLst>
              </a:tr>
              <a:tr h="203115">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4064179389"/>
                  </a:ext>
                </a:extLst>
              </a:tr>
              <a:tr h="203115">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146383361"/>
                  </a:ext>
                </a:extLst>
              </a:tr>
              <a:tr h="203115">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1985146703"/>
                  </a:ext>
                </a:extLst>
              </a:tr>
              <a:tr h="244025">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054031052"/>
                  </a:ext>
                </a:extLst>
              </a:tr>
              <a:tr h="203115">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1423145511"/>
                  </a:ext>
                </a:extLst>
              </a:tr>
              <a:tr h="203115">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3784785338"/>
                  </a:ext>
                </a:extLst>
              </a:tr>
              <a:tr h="198217">
                <a:tc>
                  <a:txBody>
                    <a:bodyPr/>
                    <a:lstStyle/>
                    <a:p>
                      <a:pPr algn="ctr" fontAlgn="b"/>
                      <a:r>
                        <a:rPr lang="de-AT" sz="1100" b="0"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77937310"/>
                  </a:ext>
                </a:extLst>
              </a:tr>
              <a:tr h="198217">
                <a:tc>
                  <a:txBody>
                    <a:bodyPr/>
                    <a:lstStyle/>
                    <a:p>
                      <a:pPr algn="ctr" fontAlgn="b"/>
                      <a:r>
                        <a:rPr lang="de-AT" sz="1100" b="0"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68675585"/>
                  </a:ext>
                </a:extLst>
              </a:tr>
              <a:tr h="198217">
                <a:tc>
                  <a:txBody>
                    <a:bodyPr/>
                    <a:lstStyle/>
                    <a:p>
                      <a:pPr algn="ctr" fontAlgn="b"/>
                      <a:r>
                        <a:rPr lang="de-AT" sz="1100" b="0"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70729443"/>
                  </a:ext>
                </a:extLst>
              </a:tr>
              <a:tr h="234919">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454998983"/>
                  </a:ext>
                </a:extLst>
              </a:tr>
              <a:tr h="244025">
                <a:tc>
                  <a:txBody>
                    <a:bodyPr/>
                    <a:lstStyle/>
                    <a:p>
                      <a:pPr algn="ctr" fontAlgn="b"/>
                      <a:r>
                        <a:rPr lang="de-AT" sz="1100" b="0"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46348314"/>
                  </a:ext>
                </a:extLst>
              </a:tr>
            </a:tbl>
          </a:graphicData>
        </a:graphic>
      </p:graphicFrame>
      <p:graphicFrame>
        <p:nvGraphicFramePr>
          <p:cNvPr id="15" name="Tabelle 14">
            <a:extLst>
              <a:ext uri="{FF2B5EF4-FFF2-40B4-BE49-F238E27FC236}">
                <a16:creationId xmlns:a16="http://schemas.microsoft.com/office/drawing/2014/main" id="{52C4EC7E-E03B-48B7-B7C8-3FD79B890ED3}"/>
              </a:ext>
            </a:extLst>
          </p:cNvPr>
          <p:cNvGraphicFramePr>
            <a:graphicFrameLocks noGrp="1"/>
          </p:cNvGraphicFramePr>
          <p:nvPr/>
        </p:nvGraphicFramePr>
        <p:xfrm>
          <a:off x="5784573" y="2383047"/>
          <a:ext cx="835026" cy="2918548"/>
        </p:xfrm>
        <a:graphic>
          <a:graphicData uri="http://schemas.openxmlformats.org/drawingml/2006/table">
            <a:tbl>
              <a:tblPr/>
              <a:tblGrid>
                <a:gridCol w="835026">
                  <a:extLst>
                    <a:ext uri="{9D8B030D-6E8A-4147-A177-3AD203B41FA5}">
                      <a16:colId xmlns:a16="http://schemas.microsoft.com/office/drawing/2014/main" val="1523320513"/>
                    </a:ext>
                  </a:extLst>
                </a:gridCol>
              </a:tblGrid>
              <a:tr h="396059">
                <a:tc>
                  <a:txBody>
                    <a:bodyPr/>
                    <a:lstStyle/>
                    <a:p>
                      <a:pPr algn="ctr" fontAlgn="b"/>
                      <a:r>
                        <a:rPr lang="de-AT" sz="1100" b="1" i="0" u="none" strike="noStrike" dirty="0">
                          <a:solidFill>
                            <a:srgbClr val="000000"/>
                          </a:solidFill>
                          <a:effectLst/>
                          <a:latin typeface="Calibri" panose="020F0502020204030204" pitchFamily="34" charset="0"/>
                        </a:rPr>
                        <a:t>Target level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31314777"/>
                  </a:ext>
                </a:extLst>
              </a:tr>
              <a:tr h="21881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AT" sz="1100" b="0" i="0" u="none" strike="noStrike" kern="1200" dirty="0">
                          <a:solidFill>
                            <a:srgbClr val="000000"/>
                          </a:solidFill>
                          <a:effectLst/>
                          <a:latin typeface="Calibri" panose="020F0502020204030204" pitchFamily="34" charset="0"/>
                          <a:ea typeface="+mn-ea"/>
                          <a:cs typeface="+mn-cs"/>
                        </a:rPr>
                        <a:t>C</a:t>
                      </a:r>
                      <a:endParaRPr kumimoji="0" lang="de-AT"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4244496453"/>
                  </a:ext>
                </a:extLst>
              </a:tr>
              <a:tr h="218817">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4064179389"/>
                  </a:ext>
                </a:extLst>
              </a:tr>
              <a:tr h="182134">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3146383361"/>
                  </a:ext>
                </a:extLst>
              </a:tr>
              <a:tr h="182134">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1985146703"/>
                  </a:ext>
                </a:extLst>
              </a:tr>
              <a:tr h="182134">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3054031052"/>
                  </a:ext>
                </a:extLst>
              </a:tr>
              <a:tr h="182134">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1423145511"/>
                  </a:ext>
                </a:extLst>
              </a:tr>
              <a:tr h="182134">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3784785338"/>
                  </a:ext>
                </a:extLst>
              </a:tr>
              <a:tr h="218817">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2377937310"/>
                  </a:ext>
                </a:extLst>
              </a:tr>
              <a:tr h="218817">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2668675585"/>
                  </a:ext>
                </a:extLst>
              </a:tr>
              <a:tr h="304692">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3070729443"/>
                  </a:ext>
                </a:extLst>
              </a:tr>
              <a:tr h="251756">
                <a:tc>
                  <a:txBody>
                    <a:bodyPr/>
                    <a:lstStyle/>
                    <a:p>
                      <a:pPr algn="ctr" fontAlgn="b"/>
                      <a:r>
                        <a:rPr lang="de-AT" sz="1100" b="0" i="0" u="none" strike="noStrike" dirty="0">
                          <a:solidFill>
                            <a:srgbClr val="000000"/>
                          </a:solidFill>
                          <a:effectLst/>
                          <a:latin typeface="Calibri" panose="020F050202020403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454998983"/>
                  </a:ext>
                </a:extLst>
              </a:tr>
              <a:tr h="180103">
                <a:tc>
                  <a:txBody>
                    <a:bodyPr/>
                    <a:lstStyle/>
                    <a:p>
                      <a:pPr algn="ctr" fontAlgn="b"/>
                      <a:r>
                        <a:rPr lang="de-AT" sz="1100" b="0"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946348314"/>
                  </a:ext>
                </a:extLst>
              </a:tr>
            </a:tbl>
          </a:graphicData>
        </a:graphic>
      </p:graphicFrame>
      <p:sp>
        <p:nvSpPr>
          <p:cNvPr id="16" name="Titel 1">
            <a:extLst>
              <a:ext uri="{FF2B5EF4-FFF2-40B4-BE49-F238E27FC236}">
                <a16:creationId xmlns:a16="http://schemas.microsoft.com/office/drawing/2014/main" id="{697A0DEF-2684-49B7-BE21-9982A958B06A}"/>
              </a:ext>
            </a:extLst>
          </p:cNvPr>
          <p:cNvSpPr txBox="1">
            <a:spLocks/>
          </p:cNvSpPr>
          <p:nvPr/>
        </p:nvSpPr>
        <p:spPr>
          <a:xfrm>
            <a:off x="524147" y="399504"/>
            <a:ext cx="7886700" cy="5457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r>
              <a:rPr lang="en-AT" dirty="0">
                <a:solidFill>
                  <a:srgbClr val="002060"/>
                </a:solidFill>
              </a:rPr>
              <a:t>C</a:t>
            </a:r>
            <a:r>
              <a:rPr lang="en-GB" dirty="0">
                <a:solidFill>
                  <a:srgbClr val="002060"/>
                </a:solidFill>
              </a:rPr>
              <a:t>A</a:t>
            </a:r>
            <a:r>
              <a:rPr lang="en-AT" dirty="0">
                <a:solidFill>
                  <a:srgbClr val="002060"/>
                </a:solidFill>
              </a:rPr>
              <a:t>N</a:t>
            </a:r>
            <a:r>
              <a:rPr lang="en-GB" dirty="0">
                <a:solidFill>
                  <a:srgbClr val="002060"/>
                </a:solidFill>
              </a:rPr>
              <a:t>S</a:t>
            </a:r>
            <a:r>
              <a:rPr lang="en-AT" dirty="0">
                <a:solidFill>
                  <a:srgbClr val="002060"/>
                </a:solidFill>
              </a:rPr>
              <a:t>O </a:t>
            </a:r>
            <a:r>
              <a:rPr lang="en-GB" dirty="0">
                <a:solidFill>
                  <a:srgbClr val="002060"/>
                </a:solidFill>
              </a:rPr>
              <a:t>S</a:t>
            </a:r>
            <a:r>
              <a:rPr lang="en-AT" dirty="0">
                <a:solidFill>
                  <a:srgbClr val="002060"/>
                </a:solidFill>
              </a:rPr>
              <a:t>t</a:t>
            </a:r>
            <a:r>
              <a:rPr lang="en-GB" dirty="0">
                <a:solidFill>
                  <a:srgbClr val="002060"/>
                </a:solidFill>
              </a:rPr>
              <a:t>a</a:t>
            </a:r>
            <a:r>
              <a:rPr lang="en-AT" dirty="0">
                <a:solidFill>
                  <a:srgbClr val="002060"/>
                </a:solidFill>
              </a:rPr>
              <a:t>n</a:t>
            </a:r>
            <a:r>
              <a:rPr lang="en-GB" dirty="0">
                <a:solidFill>
                  <a:srgbClr val="002060"/>
                </a:solidFill>
              </a:rPr>
              <a:t>d</a:t>
            </a:r>
            <a:r>
              <a:rPr lang="en-AT" dirty="0">
                <a:solidFill>
                  <a:srgbClr val="002060"/>
                </a:solidFill>
              </a:rPr>
              <a:t>a</a:t>
            </a:r>
            <a:r>
              <a:rPr lang="en-GB" dirty="0">
                <a:solidFill>
                  <a:srgbClr val="002060"/>
                </a:solidFill>
              </a:rPr>
              <a:t>r</a:t>
            </a:r>
            <a:r>
              <a:rPr lang="en-AT" dirty="0">
                <a:solidFill>
                  <a:srgbClr val="002060"/>
                </a:solidFill>
              </a:rPr>
              <a:t>d</a:t>
            </a:r>
            <a:r>
              <a:rPr lang="en-GB" dirty="0">
                <a:solidFill>
                  <a:srgbClr val="002060"/>
                </a:solidFill>
              </a:rPr>
              <a:t>s</a:t>
            </a:r>
            <a:r>
              <a:rPr lang="en-AT" dirty="0">
                <a:solidFill>
                  <a:srgbClr val="002060"/>
                </a:solidFill>
              </a:rPr>
              <a:t> </a:t>
            </a:r>
            <a:r>
              <a:rPr lang="en-GB" dirty="0">
                <a:solidFill>
                  <a:srgbClr val="002060"/>
                </a:solidFill>
              </a:rPr>
              <a:t>o</a:t>
            </a:r>
            <a:r>
              <a:rPr lang="en-AT" dirty="0">
                <a:solidFill>
                  <a:srgbClr val="002060"/>
                </a:solidFill>
              </a:rPr>
              <a:t>f </a:t>
            </a:r>
            <a:r>
              <a:rPr lang="en-GB" dirty="0">
                <a:solidFill>
                  <a:srgbClr val="002060"/>
                </a:solidFill>
              </a:rPr>
              <a:t>E</a:t>
            </a:r>
            <a:r>
              <a:rPr lang="en-AT" dirty="0">
                <a:solidFill>
                  <a:srgbClr val="002060"/>
                </a:solidFill>
              </a:rPr>
              <a:t>xc</a:t>
            </a:r>
            <a:r>
              <a:rPr lang="en-GB" dirty="0">
                <a:solidFill>
                  <a:srgbClr val="002060"/>
                </a:solidFill>
              </a:rPr>
              <a:t>e</a:t>
            </a:r>
            <a:r>
              <a:rPr lang="en-AT" dirty="0">
                <a:solidFill>
                  <a:srgbClr val="002060"/>
                </a:solidFill>
              </a:rPr>
              <a:t>l</a:t>
            </a:r>
            <a:r>
              <a:rPr lang="en-GB" dirty="0">
                <a:solidFill>
                  <a:srgbClr val="002060"/>
                </a:solidFill>
              </a:rPr>
              <a:t>l</a:t>
            </a:r>
            <a:r>
              <a:rPr lang="en-AT" dirty="0">
                <a:solidFill>
                  <a:srgbClr val="002060"/>
                </a:solidFill>
              </a:rPr>
              <a:t>e</a:t>
            </a:r>
            <a:r>
              <a:rPr lang="en-GB" dirty="0">
                <a:solidFill>
                  <a:srgbClr val="002060"/>
                </a:solidFill>
              </a:rPr>
              <a:t>n</a:t>
            </a:r>
            <a:r>
              <a:rPr lang="en-AT" dirty="0">
                <a:solidFill>
                  <a:srgbClr val="002060"/>
                </a:solidFill>
              </a:rPr>
              <a:t>c</a:t>
            </a:r>
            <a:r>
              <a:rPr lang="en-GB" dirty="0">
                <a:solidFill>
                  <a:srgbClr val="002060"/>
                </a:solidFill>
              </a:rPr>
              <a:t>e</a:t>
            </a:r>
          </a:p>
        </p:txBody>
      </p:sp>
    </p:spTree>
    <p:extLst>
      <p:ext uri="{BB962C8B-B14F-4D97-AF65-F5344CB8AC3E}">
        <p14:creationId xmlns:p14="http://schemas.microsoft.com/office/powerpoint/2010/main" val="1237387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32A42F-D870-4C37-A8B8-293F8D5F02A6}"/>
              </a:ext>
            </a:extLst>
          </p:cNvPr>
          <p:cNvSpPr>
            <a:spLocks noGrp="1"/>
          </p:cNvSpPr>
          <p:nvPr>
            <p:ph type="title"/>
          </p:nvPr>
        </p:nvSpPr>
        <p:spPr>
          <a:xfrm>
            <a:off x="358684" y="469127"/>
            <a:ext cx="7886700" cy="545701"/>
          </a:xfrm>
        </p:spPr>
        <p:txBody>
          <a:bodyPr/>
          <a:lstStyle/>
          <a:p>
            <a:r>
              <a:rPr lang="en-GB" dirty="0"/>
              <a:t>O</a:t>
            </a:r>
            <a:r>
              <a:rPr lang="en-AT" dirty="0"/>
              <a:t>u</a:t>
            </a:r>
            <a:r>
              <a:rPr lang="en-GB" dirty="0"/>
              <a:t>r</a:t>
            </a:r>
            <a:r>
              <a:rPr lang="en-AT" dirty="0"/>
              <a:t> </a:t>
            </a:r>
            <a:r>
              <a:rPr lang="en-GB" dirty="0"/>
              <a:t>H</a:t>
            </a:r>
            <a:r>
              <a:rPr lang="en-AT" dirty="0"/>
              <a:t>F </a:t>
            </a:r>
            <a:r>
              <a:rPr lang="en-GB" dirty="0"/>
              <a:t>s</a:t>
            </a:r>
            <a:r>
              <a:rPr lang="en-AT" dirty="0"/>
              <a:t>t</a:t>
            </a:r>
            <a:r>
              <a:rPr lang="en-GB" dirty="0"/>
              <a:t>r</a:t>
            </a:r>
            <a:r>
              <a:rPr lang="en-AT" dirty="0"/>
              <a:t>a</a:t>
            </a:r>
            <a:r>
              <a:rPr lang="en-GB" dirty="0"/>
              <a:t>t</a:t>
            </a:r>
            <a:r>
              <a:rPr lang="en-AT" dirty="0"/>
              <a:t>e</a:t>
            </a:r>
            <a:r>
              <a:rPr lang="en-GB" dirty="0"/>
              <a:t>g</a:t>
            </a:r>
            <a:r>
              <a:rPr lang="en-AT" dirty="0"/>
              <a:t>y </a:t>
            </a:r>
            <a:r>
              <a:rPr lang="en-GB" dirty="0"/>
              <a:t>a</a:t>
            </a:r>
            <a:r>
              <a:rPr lang="en-AT" dirty="0" err="1"/>
              <a:t>i</a:t>
            </a:r>
            <a:r>
              <a:rPr lang="en-GB" dirty="0"/>
              <a:t>m</a:t>
            </a:r>
            <a:r>
              <a:rPr lang="en-AT" dirty="0"/>
              <a:t>s </a:t>
            </a:r>
            <a:r>
              <a:rPr lang="en-GB" dirty="0"/>
              <a:t>t</a:t>
            </a:r>
            <a:r>
              <a:rPr lang="en-AT" dirty="0"/>
              <a:t>o </a:t>
            </a:r>
            <a:r>
              <a:rPr lang="en-GB" dirty="0" err="1"/>
              <a:t>i</a:t>
            </a:r>
            <a:r>
              <a:rPr lang="en-AT" dirty="0"/>
              <a:t>n</a:t>
            </a:r>
            <a:r>
              <a:rPr lang="en-GB" dirty="0"/>
              <a:t>t</a:t>
            </a:r>
            <a:r>
              <a:rPr lang="en-AT" dirty="0"/>
              <a:t>e</a:t>
            </a:r>
            <a:r>
              <a:rPr lang="en-GB" dirty="0"/>
              <a:t>g</a:t>
            </a:r>
            <a:r>
              <a:rPr lang="en-AT" dirty="0"/>
              <a:t>r</a:t>
            </a:r>
            <a:r>
              <a:rPr lang="en-GB" dirty="0"/>
              <a:t>a</a:t>
            </a:r>
            <a:r>
              <a:rPr lang="en-AT" dirty="0"/>
              <a:t>t</a:t>
            </a:r>
            <a:r>
              <a:rPr lang="en-GB" dirty="0"/>
              <a:t>e</a:t>
            </a:r>
            <a:endParaRPr lang="en-AT" dirty="0"/>
          </a:p>
        </p:txBody>
      </p:sp>
      <p:pic>
        <p:nvPicPr>
          <p:cNvPr id="4" name="Grafik 3">
            <a:extLst>
              <a:ext uri="{FF2B5EF4-FFF2-40B4-BE49-F238E27FC236}">
                <a16:creationId xmlns:a16="http://schemas.microsoft.com/office/drawing/2014/main" id="{7B2A41E0-20C7-4763-9E90-6F88EA4E0DCF}"/>
              </a:ext>
            </a:extLst>
          </p:cNvPr>
          <p:cNvPicPr>
            <a:picLocks noChangeAspect="1"/>
          </p:cNvPicPr>
          <p:nvPr/>
        </p:nvPicPr>
        <p:blipFill>
          <a:blip r:embed="rId2"/>
          <a:stretch>
            <a:fillRect/>
          </a:stretch>
        </p:blipFill>
        <p:spPr>
          <a:xfrm>
            <a:off x="654776" y="1451768"/>
            <a:ext cx="8011886" cy="5067733"/>
          </a:xfrm>
          <a:prstGeom prst="rect">
            <a:avLst/>
          </a:prstGeom>
        </p:spPr>
      </p:pic>
    </p:spTree>
    <p:extLst>
      <p:ext uri="{BB962C8B-B14F-4D97-AF65-F5344CB8AC3E}">
        <p14:creationId xmlns:p14="http://schemas.microsoft.com/office/powerpoint/2010/main" val="368810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E7352-178D-4CF8-9515-8B8E13C82791}"/>
              </a:ext>
            </a:extLst>
          </p:cNvPr>
          <p:cNvSpPr>
            <a:spLocks noGrp="1"/>
          </p:cNvSpPr>
          <p:nvPr>
            <p:ph type="title"/>
          </p:nvPr>
        </p:nvSpPr>
        <p:spPr/>
        <p:txBody>
          <a:bodyPr/>
          <a:lstStyle/>
          <a:p>
            <a:r>
              <a:rPr lang="en-AT" dirty="0"/>
              <a:t>H</a:t>
            </a:r>
            <a:r>
              <a:rPr lang="en-GB" dirty="0"/>
              <a:t>u</a:t>
            </a:r>
            <a:r>
              <a:rPr lang="en-AT" dirty="0"/>
              <a:t>m</a:t>
            </a:r>
            <a:r>
              <a:rPr lang="en-GB" dirty="0"/>
              <a:t>a</a:t>
            </a:r>
            <a:r>
              <a:rPr lang="en-AT" dirty="0"/>
              <a:t>n </a:t>
            </a:r>
            <a:r>
              <a:rPr lang="en-GB" dirty="0"/>
              <a:t>P</a:t>
            </a:r>
            <a:r>
              <a:rPr lang="en-AT" dirty="0"/>
              <a:t>e</a:t>
            </a:r>
            <a:r>
              <a:rPr lang="en-GB" dirty="0"/>
              <a:t>r</a:t>
            </a:r>
            <a:r>
              <a:rPr lang="en-AT" dirty="0"/>
              <a:t>f</a:t>
            </a:r>
            <a:r>
              <a:rPr lang="en-GB" dirty="0"/>
              <a:t>o</a:t>
            </a:r>
            <a:r>
              <a:rPr lang="en-AT" dirty="0"/>
              <a:t>r</a:t>
            </a:r>
            <a:r>
              <a:rPr lang="en-GB" dirty="0"/>
              <a:t>m</a:t>
            </a:r>
            <a:r>
              <a:rPr lang="en-AT" dirty="0"/>
              <a:t>a</a:t>
            </a:r>
            <a:r>
              <a:rPr lang="en-GB" dirty="0"/>
              <a:t>n</a:t>
            </a:r>
            <a:r>
              <a:rPr lang="en-AT" dirty="0"/>
              <a:t>c</a:t>
            </a:r>
            <a:r>
              <a:rPr lang="en-GB" dirty="0"/>
              <a:t>e</a:t>
            </a:r>
            <a:r>
              <a:rPr lang="en-AT" dirty="0"/>
              <a:t> </a:t>
            </a:r>
            <a:r>
              <a:rPr lang="en-GB" dirty="0"/>
              <a:t>S</a:t>
            </a:r>
            <a:r>
              <a:rPr lang="en-AT" dirty="0"/>
              <a:t>t</a:t>
            </a:r>
            <a:r>
              <a:rPr lang="en-GB" dirty="0"/>
              <a:t>r</a:t>
            </a:r>
            <a:r>
              <a:rPr lang="en-AT" dirty="0"/>
              <a:t>a</a:t>
            </a:r>
            <a:r>
              <a:rPr lang="en-GB" dirty="0"/>
              <a:t>t</a:t>
            </a:r>
            <a:r>
              <a:rPr lang="en-AT" dirty="0"/>
              <a:t>e</a:t>
            </a:r>
            <a:r>
              <a:rPr lang="en-GB" dirty="0"/>
              <a:t>g</a:t>
            </a:r>
            <a:r>
              <a:rPr lang="en-AT" dirty="0"/>
              <a:t>y 2020 - 2030</a:t>
            </a:r>
            <a:endParaRPr lang="en-GB" dirty="0"/>
          </a:p>
        </p:txBody>
      </p:sp>
      <p:sp>
        <p:nvSpPr>
          <p:cNvPr id="4" name="Inhaltsplatzhalter 3">
            <a:extLst>
              <a:ext uri="{FF2B5EF4-FFF2-40B4-BE49-F238E27FC236}">
                <a16:creationId xmlns:a16="http://schemas.microsoft.com/office/drawing/2014/main" id="{E997F2DA-AD1C-4503-9EA6-EA05DF83733A}"/>
              </a:ext>
            </a:extLst>
          </p:cNvPr>
          <p:cNvSpPr>
            <a:spLocks noGrp="1"/>
          </p:cNvSpPr>
          <p:nvPr>
            <p:ph idx="1"/>
          </p:nvPr>
        </p:nvSpPr>
        <p:spPr/>
        <p:txBody>
          <a:bodyPr/>
          <a:lstStyle/>
          <a:p>
            <a:r>
              <a:rPr lang="en-AT" dirty="0"/>
              <a:t>P</a:t>
            </a:r>
            <a:r>
              <a:rPr lang="en-GB" dirty="0"/>
              <a:t>l</a:t>
            </a:r>
            <a:r>
              <a:rPr lang="en-AT" dirty="0"/>
              <a:t>e</a:t>
            </a:r>
            <a:r>
              <a:rPr lang="en-GB" dirty="0"/>
              <a:t>a</a:t>
            </a:r>
            <a:r>
              <a:rPr lang="en-AT" dirty="0"/>
              <a:t>s</a:t>
            </a:r>
            <a:r>
              <a:rPr lang="en-GB" dirty="0"/>
              <a:t>e</a:t>
            </a:r>
            <a:r>
              <a:rPr lang="en-AT" dirty="0"/>
              <a:t> </a:t>
            </a:r>
            <a:r>
              <a:rPr lang="en-GB" dirty="0"/>
              <a:t>c</a:t>
            </a:r>
            <a:r>
              <a:rPr lang="en-AT" dirty="0"/>
              <a:t>o</a:t>
            </a:r>
            <a:r>
              <a:rPr lang="en-GB" dirty="0"/>
              <a:t>n</a:t>
            </a:r>
            <a:r>
              <a:rPr lang="en-AT" dirty="0"/>
              <a:t>t</a:t>
            </a:r>
            <a:r>
              <a:rPr lang="en-GB" dirty="0"/>
              <a:t>a</a:t>
            </a:r>
            <a:r>
              <a:rPr lang="en-AT" dirty="0"/>
              <a:t>c</a:t>
            </a:r>
            <a:r>
              <a:rPr lang="en-GB" dirty="0"/>
              <a:t>t</a:t>
            </a:r>
            <a:r>
              <a:rPr lang="en-AT" dirty="0"/>
              <a:t> </a:t>
            </a:r>
            <a:r>
              <a:rPr lang="en-GB" dirty="0"/>
              <a:t>N</a:t>
            </a:r>
            <a:r>
              <a:rPr lang="en-AT" dirty="0"/>
              <a:t>a</a:t>
            </a:r>
            <a:r>
              <a:rPr lang="en-GB" dirty="0"/>
              <a:t>t</a:t>
            </a:r>
            <a:r>
              <a:rPr lang="en-AT" dirty="0"/>
              <a:t>h</a:t>
            </a:r>
            <a:r>
              <a:rPr lang="en-GB" dirty="0"/>
              <a:t>a</a:t>
            </a:r>
            <a:r>
              <a:rPr lang="en-AT" dirty="0"/>
              <a:t>n </a:t>
            </a:r>
            <a:r>
              <a:rPr lang="en-GB" dirty="0"/>
              <a:t>d</a:t>
            </a:r>
            <a:r>
              <a:rPr lang="en-AT" dirty="0" err="1"/>
              <a:t>i</a:t>
            </a:r>
            <a:r>
              <a:rPr lang="en-GB" dirty="0"/>
              <a:t>r</a:t>
            </a:r>
            <a:r>
              <a:rPr lang="en-AT" dirty="0"/>
              <a:t>e</a:t>
            </a:r>
            <a:r>
              <a:rPr lang="en-GB" dirty="0"/>
              <a:t>c</a:t>
            </a:r>
            <a:r>
              <a:rPr lang="en-AT" dirty="0" err="1"/>
              <a:t>tly</a:t>
            </a:r>
            <a:r>
              <a:rPr lang="en-AT" dirty="0"/>
              <a:t> to learn more – The Austro Control </a:t>
            </a:r>
            <a:r>
              <a:rPr lang="en-GB" dirty="0" err="1"/>
              <a:t>strategyy</a:t>
            </a:r>
            <a:r>
              <a:rPr lang="en-AT" dirty="0"/>
              <a:t> is not </a:t>
            </a:r>
            <a:r>
              <a:rPr lang="en-GB" dirty="0"/>
              <a:t>y</a:t>
            </a:r>
            <a:r>
              <a:rPr lang="en-AT" dirty="0"/>
              <a:t>e</a:t>
            </a:r>
            <a:r>
              <a:rPr lang="en-GB" dirty="0"/>
              <a:t>t</a:t>
            </a:r>
            <a:r>
              <a:rPr lang="en-AT" dirty="0"/>
              <a:t> </a:t>
            </a:r>
            <a:r>
              <a:rPr lang="en-GB" dirty="0"/>
              <a:t>f</a:t>
            </a:r>
            <a:r>
              <a:rPr lang="en-AT" dirty="0"/>
              <a:t>u</a:t>
            </a:r>
            <a:r>
              <a:rPr lang="en-GB" dirty="0"/>
              <a:t>l</a:t>
            </a:r>
            <a:r>
              <a:rPr lang="en-AT" dirty="0"/>
              <a:t>l</a:t>
            </a:r>
            <a:r>
              <a:rPr lang="en-GB" dirty="0"/>
              <a:t>y</a:t>
            </a:r>
            <a:r>
              <a:rPr lang="en-AT" dirty="0"/>
              <a:t> </a:t>
            </a:r>
            <a:r>
              <a:rPr lang="en-GB" dirty="0"/>
              <a:t>p</a:t>
            </a:r>
            <a:r>
              <a:rPr lang="en-AT" dirty="0"/>
              <a:t>u</a:t>
            </a:r>
            <a:r>
              <a:rPr lang="en-GB" dirty="0"/>
              <a:t>b</a:t>
            </a:r>
            <a:r>
              <a:rPr lang="en-AT" dirty="0"/>
              <a:t>l</a:t>
            </a:r>
            <a:r>
              <a:rPr lang="en-GB" dirty="0" err="1"/>
              <a:t>i</a:t>
            </a:r>
            <a:r>
              <a:rPr lang="en-AT" dirty="0"/>
              <a:t>s</a:t>
            </a:r>
            <a:r>
              <a:rPr lang="en-GB" dirty="0"/>
              <a:t>h</a:t>
            </a:r>
            <a:r>
              <a:rPr lang="en-AT" dirty="0"/>
              <a:t>e</a:t>
            </a:r>
            <a:r>
              <a:rPr lang="en-GB" dirty="0"/>
              <a:t>d</a:t>
            </a:r>
            <a:r>
              <a:rPr lang="en-AT" dirty="0"/>
              <a:t> </a:t>
            </a:r>
            <a:r>
              <a:rPr lang="en-GB" dirty="0"/>
              <a:t>a</a:t>
            </a:r>
            <a:r>
              <a:rPr lang="en-AT" dirty="0"/>
              <a:t>n</a:t>
            </a:r>
            <a:r>
              <a:rPr lang="en-GB" dirty="0"/>
              <a:t>d</a:t>
            </a:r>
            <a:r>
              <a:rPr lang="en-AT" dirty="0"/>
              <a:t> </a:t>
            </a:r>
            <a:r>
              <a:rPr lang="en-GB" dirty="0"/>
              <a:t>s</a:t>
            </a:r>
            <a:r>
              <a:rPr lang="en-AT" dirty="0"/>
              <a:t>o </a:t>
            </a:r>
            <a:r>
              <a:rPr lang="en-GB" dirty="0"/>
              <a:t>n</a:t>
            </a:r>
            <a:r>
              <a:rPr lang="en-AT" dirty="0"/>
              <a:t>o</a:t>
            </a:r>
            <a:r>
              <a:rPr lang="en-GB" dirty="0"/>
              <a:t>t</a:t>
            </a:r>
            <a:r>
              <a:rPr lang="en-AT" dirty="0"/>
              <a:t> </a:t>
            </a:r>
            <a:r>
              <a:rPr lang="en-GB" dirty="0"/>
              <a:t>r</a:t>
            </a:r>
            <a:r>
              <a:rPr lang="en-AT" dirty="0"/>
              <a:t>e</a:t>
            </a:r>
            <a:r>
              <a:rPr lang="en-GB" dirty="0"/>
              <a:t>l</a:t>
            </a:r>
            <a:r>
              <a:rPr lang="en-AT" dirty="0"/>
              <a:t>e</a:t>
            </a:r>
            <a:r>
              <a:rPr lang="en-GB" dirty="0"/>
              <a:t>a</a:t>
            </a:r>
            <a:r>
              <a:rPr lang="en-AT" dirty="0"/>
              <a:t>s</a:t>
            </a:r>
            <a:r>
              <a:rPr lang="en-GB" dirty="0"/>
              <a:t>e</a:t>
            </a:r>
            <a:r>
              <a:rPr lang="en-AT" dirty="0"/>
              <a:t>d </a:t>
            </a:r>
            <a:r>
              <a:rPr lang="en-GB" dirty="0"/>
              <a:t>h</a:t>
            </a:r>
            <a:r>
              <a:rPr lang="en-AT" dirty="0"/>
              <a:t>e</a:t>
            </a:r>
            <a:r>
              <a:rPr lang="en-GB" dirty="0"/>
              <a:t>r</a:t>
            </a:r>
            <a:r>
              <a:rPr lang="en-AT" dirty="0"/>
              <a:t>e. </a:t>
            </a:r>
            <a:endParaRPr lang="en-GB" dirty="0"/>
          </a:p>
        </p:txBody>
      </p:sp>
    </p:spTree>
    <p:extLst>
      <p:ext uri="{BB962C8B-B14F-4D97-AF65-F5344CB8AC3E}">
        <p14:creationId xmlns:p14="http://schemas.microsoft.com/office/powerpoint/2010/main" val="173956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8B008-93A2-480B-8CBA-F41F77719F06}"/>
              </a:ext>
            </a:extLst>
          </p:cNvPr>
          <p:cNvSpPr>
            <a:spLocks noGrp="1"/>
          </p:cNvSpPr>
          <p:nvPr>
            <p:ph type="title"/>
          </p:nvPr>
        </p:nvSpPr>
        <p:spPr/>
        <p:txBody>
          <a:bodyPr/>
          <a:lstStyle/>
          <a:p>
            <a:r>
              <a:rPr lang="en-AT" dirty="0"/>
              <a:t>A short </a:t>
            </a:r>
            <a:r>
              <a:rPr lang="en-GB" dirty="0"/>
              <a:t>b</a:t>
            </a:r>
            <a:r>
              <a:rPr lang="en-AT" dirty="0" err="1"/>
              <a:t>reak</a:t>
            </a:r>
            <a:endParaRPr lang="en-GB" dirty="0"/>
          </a:p>
        </p:txBody>
      </p:sp>
      <p:sp>
        <p:nvSpPr>
          <p:cNvPr id="3" name="Textplatzhalter 2">
            <a:extLst>
              <a:ext uri="{FF2B5EF4-FFF2-40B4-BE49-F238E27FC236}">
                <a16:creationId xmlns:a16="http://schemas.microsoft.com/office/drawing/2014/main" id="{70305DCA-FEE2-455A-A750-C80BD1546978}"/>
              </a:ext>
            </a:extLst>
          </p:cNvPr>
          <p:cNvSpPr>
            <a:spLocks noGrp="1"/>
          </p:cNvSpPr>
          <p:nvPr>
            <p:ph type="body" idx="1"/>
          </p:nvPr>
        </p:nvSpPr>
        <p:spPr/>
        <p:txBody>
          <a:bodyPr/>
          <a:lstStyle/>
          <a:p>
            <a:r>
              <a:rPr lang="en-AT" dirty="0"/>
              <a:t>S</a:t>
            </a:r>
            <a:r>
              <a:rPr lang="en-GB" dirty="0"/>
              <a:t>u</a:t>
            </a:r>
            <a:r>
              <a:rPr lang="en-AT" dirty="0"/>
              <a:t>m</a:t>
            </a:r>
            <a:r>
              <a:rPr lang="en-GB" dirty="0"/>
              <a:t>m</a:t>
            </a:r>
            <a:r>
              <a:rPr lang="en-AT" dirty="0"/>
              <a:t>a</a:t>
            </a:r>
            <a:r>
              <a:rPr lang="en-GB" dirty="0"/>
              <a:t>r</a:t>
            </a:r>
            <a:r>
              <a:rPr lang="en-AT" dirty="0"/>
              <a:t>y </a:t>
            </a:r>
            <a:r>
              <a:rPr lang="en-GB" dirty="0"/>
              <a:t>s</a:t>
            </a:r>
            <a:r>
              <a:rPr lang="en-AT" dirty="0"/>
              <a:t>o </a:t>
            </a:r>
            <a:r>
              <a:rPr lang="en-GB" dirty="0"/>
              <a:t>f</a:t>
            </a:r>
            <a:r>
              <a:rPr lang="en-AT" dirty="0"/>
              <a:t>a</a:t>
            </a:r>
            <a:r>
              <a:rPr lang="en-GB" dirty="0"/>
              <a:t>r</a:t>
            </a:r>
            <a:r>
              <a:rPr lang="en-AT" dirty="0"/>
              <a:t>:</a:t>
            </a:r>
          </a:p>
          <a:p>
            <a:pPr marL="457200" indent="-457200">
              <a:buAutoNum type="arabicPeriod"/>
            </a:pPr>
            <a:r>
              <a:rPr lang="en-AT" dirty="0"/>
              <a:t>Any research into human performance must be </a:t>
            </a:r>
            <a:r>
              <a:rPr lang="en-AT" dirty="0" err="1"/>
              <a:t>consc</a:t>
            </a:r>
            <a:r>
              <a:rPr lang="en-GB" dirty="0" err="1"/>
              <a:t>i</a:t>
            </a:r>
            <a:r>
              <a:rPr lang="en-AT" dirty="0"/>
              <a:t>o</a:t>
            </a:r>
            <a:r>
              <a:rPr lang="en-GB" dirty="0"/>
              <a:t>u</a:t>
            </a:r>
            <a:r>
              <a:rPr lang="en-AT" dirty="0"/>
              <a:t>s </a:t>
            </a:r>
            <a:r>
              <a:rPr lang="en-GB" dirty="0"/>
              <a:t>o</a:t>
            </a:r>
            <a:r>
              <a:rPr lang="en-AT" dirty="0"/>
              <a:t>f </a:t>
            </a:r>
            <a:r>
              <a:rPr lang="en-GB" dirty="0"/>
              <a:t>w</a:t>
            </a:r>
            <a:r>
              <a:rPr lang="en-AT" dirty="0"/>
              <a:t>h</a:t>
            </a:r>
            <a:r>
              <a:rPr lang="en-GB" dirty="0"/>
              <a:t>a</a:t>
            </a:r>
            <a:r>
              <a:rPr lang="en-AT" dirty="0"/>
              <a:t>t </a:t>
            </a:r>
            <a:r>
              <a:rPr lang="en-GB" dirty="0" err="1"/>
              <a:t>i</a:t>
            </a:r>
            <a:r>
              <a:rPr lang="en-AT" dirty="0"/>
              <a:t>t </a:t>
            </a:r>
            <a:r>
              <a:rPr lang="en-GB" dirty="0"/>
              <a:t>w</a:t>
            </a:r>
            <a:r>
              <a:rPr lang="en-AT" dirty="0" err="1"/>
              <a:t>i</a:t>
            </a:r>
            <a:r>
              <a:rPr lang="en-GB" dirty="0"/>
              <a:t>l</a:t>
            </a:r>
            <a:r>
              <a:rPr lang="en-AT" dirty="0"/>
              <a:t>l </a:t>
            </a:r>
            <a:r>
              <a:rPr lang="en-GB" dirty="0"/>
              <a:t>t</a:t>
            </a:r>
            <a:r>
              <a:rPr lang="en-AT" dirty="0"/>
              <a:t>a</a:t>
            </a:r>
            <a:r>
              <a:rPr lang="en-GB" dirty="0"/>
              <a:t>k</a:t>
            </a:r>
            <a:r>
              <a:rPr lang="en-AT" dirty="0"/>
              <a:t>e </a:t>
            </a:r>
            <a:r>
              <a:rPr lang="en-GB" dirty="0"/>
              <a:t>t</a:t>
            </a:r>
            <a:r>
              <a:rPr lang="en-AT" dirty="0"/>
              <a:t>o </a:t>
            </a:r>
            <a:r>
              <a:rPr lang="en-GB" dirty="0"/>
              <a:t>s</a:t>
            </a:r>
            <a:r>
              <a:rPr lang="en-AT" dirty="0"/>
              <a:t>h</a:t>
            </a:r>
            <a:r>
              <a:rPr lang="en-GB" dirty="0" err="1"/>
              <a:t>i</a:t>
            </a:r>
            <a:r>
              <a:rPr lang="en-AT" dirty="0"/>
              <a:t>f</a:t>
            </a:r>
            <a:r>
              <a:rPr lang="en-GB" dirty="0"/>
              <a:t>t</a:t>
            </a:r>
            <a:r>
              <a:rPr lang="en-AT" dirty="0"/>
              <a:t> </a:t>
            </a:r>
            <a:r>
              <a:rPr lang="en-GB" dirty="0"/>
              <a:t>a</a:t>
            </a:r>
            <a:r>
              <a:rPr lang="en-AT" dirty="0"/>
              <a:t>n </a:t>
            </a:r>
            <a:r>
              <a:rPr lang="en-GB" dirty="0"/>
              <a:t>A</a:t>
            </a:r>
            <a:r>
              <a:rPr lang="en-AT" dirty="0"/>
              <a:t>N</a:t>
            </a:r>
            <a:r>
              <a:rPr lang="en-GB" dirty="0"/>
              <a:t>S</a:t>
            </a:r>
            <a:r>
              <a:rPr lang="en-AT" dirty="0"/>
              <a:t>P’</a:t>
            </a:r>
            <a:r>
              <a:rPr lang="en-GB" dirty="0"/>
              <a:t>s</a:t>
            </a:r>
            <a:r>
              <a:rPr lang="en-AT" dirty="0"/>
              <a:t> </a:t>
            </a:r>
            <a:r>
              <a:rPr lang="en-GB" dirty="0"/>
              <a:t>p</a:t>
            </a:r>
            <a:r>
              <a:rPr lang="en-AT" dirty="0"/>
              <a:t>o</a:t>
            </a:r>
            <a:r>
              <a:rPr lang="en-GB" dirty="0"/>
              <a:t>s</a:t>
            </a:r>
            <a:r>
              <a:rPr lang="en-AT" dirty="0" err="1"/>
              <a:t>i</a:t>
            </a:r>
            <a:r>
              <a:rPr lang="en-GB" dirty="0"/>
              <a:t>t</a:t>
            </a:r>
            <a:r>
              <a:rPr lang="en-AT" dirty="0" err="1"/>
              <a:t>i</a:t>
            </a:r>
            <a:r>
              <a:rPr lang="en-GB" dirty="0"/>
              <a:t>o</a:t>
            </a:r>
            <a:r>
              <a:rPr lang="en-AT" dirty="0"/>
              <a:t>n. </a:t>
            </a:r>
            <a:r>
              <a:rPr lang="en-GB" dirty="0"/>
              <a:t>T</a:t>
            </a:r>
            <a:r>
              <a:rPr lang="en-AT" dirty="0"/>
              <a:t>h</a:t>
            </a:r>
            <a:r>
              <a:rPr lang="en-GB" dirty="0"/>
              <a:t>e</a:t>
            </a:r>
            <a:r>
              <a:rPr lang="en-AT" dirty="0"/>
              <a:t> </a:t>
            </a:r>
            <a:r>
              <a:rPr lang="en-GB" dirty="0"/>
              <a:t>A</a:t>
            </a:r>
            <a:r>
              <a:rPr lang="en-AT" dirty="0"/>
              <a:t>u</a:t>
            </a:r>
            <a:r>
              <a:rPr lang="en-GB" dirty="0"/>
              <a:t>t</a:t>
            </a:r>
            <a:r>
              <a:rPr lang="en-AT" dirty="0"/>
              <a:t>o</a:t>
            </a:r>
            <a:r>
              <a:rPr lang="en-GB" dirty="0"/>
              <a:t>m</a:t>
            </a:r>
            <a:r>
              <a:rPr lang="en-AT" dirty="0"/>
              <a:t>a</a:t>
            </a:r>
            <a:r>
              <a:rPr lang="en-GB" dirty="0"/>
              <a:t>t</a:t>
            </a:r>
            <a:r>
              <a:rPr lang="en-AT" dirty="0" err="1"/>
              <a:t>i</a:t>
            </a:r>
            <a:r>
              <a:rPr lang="en-GB" dirty="0"/>
              <a:t>o</a:t>
            </a:r>
            <a:r>
              <a:rPr lang="en-AT" dirty="0"/>
              <a:t>n </a:t>
            </a:r>
            <a:r>
              <a:rPr lang="en-GB" dirty="0"/>
              <a:t>f</a:t>
            </a:r>
            <a:r>
              <a:rPr lang="en-AT" dirty="0"/>
              <a:t>r</a:t>
            </a:r>
            <a:r>
              <a:rPr lang="en-GB" dirty="0"/>
              <a:t>a</a:t>
            </a:r>
            <a:r>
              <a:rPr lang="en-AT" dirty="0"/>
              <a:t>m</a:t>
            </a:r>
            <a:r>
              <a:rPr lang="en-GB" dirty="0"/>
              <a:t>e</a:t>
            </a:r>
            <a:r>
              <a:rPr lang="en-AT" dirty="0"/>
              <a:t>w</a:t>
            </a:r>
            <a:r>
              <a:rPr lang="en-GB" dirty="0"/>
              <a:t>o</a:t>
            </a:r>
            <a:r>
              <a:rPr lang="en-AT" dirty="0"/>
              <a:t>r</a:t>
            </a:r>
            <a:r>
              <a:rPr lang="en-GB" dirty="0"/>
              <a:t>k</a:t>
            </a:r>
            <a:r>
              <a:rPr lang="en-AT" dirty="0"/>
              <a:t> </a:t>
            </a:r>
            <a:r>
              <a:rPr lang="en-GB" dirty="0"/>
              <a:t>a</a:t>
            </a:r>
            <a:r>
              <a:rPr lang="en-AT" dirty="0"/>
              <a:t>l</a:t>
            </a:r>
            <a:r>
              <a:rPr lang="en-GB" dirty="0"/>
              <a:t>l</a:t>
            </a:r>
            <a:r>
              <a:rPr lang="en-AT" dirty="0"/>
              <a:t>o</a:t>
            </a:r>
            <a:r>
              <a:rPr lang="en-GB" dirty="0"/>
              <a:t>w</a:t>
            </a:r>
            <a:r>
              <a:rPr lang="en-AT" dirty="0"/>
              <a:t>s </a:t>
            </a:r>
            <a:r>
              <a:rPr lang="en-GB" dirty="0"/>
              <a:t>u</a:t>
            </a:r>
            <a:r>
              <a:rPr lang="en-AT" dirty="0"/>
              <a:t>s </a:t>
            </a:r>
            <a:r>
              <a:rPr lang="en-GB" dirty="0"/>
              <a:t>t</a:t>
            </a:r>
            <a:r>
              <a:rPr lang="en-AT" dirty="0"/>
              <a:t>o identify the correct element to tackle</a:t>
            </a:r>
          </a:p>
          <a:p>
            <a:pPr marL="457200" indent="-457200">
              <a:buAutoNum type="arabicPeriod"/>
            </a:pPr>
            <a:r>
              <a:rPr lang="en-AT" dirty="0"/>
              <a:t>A new tool or solution must be Safe and allow us to move between the levels safely without compromising </a:t>
            </a:r>
            <a:r>
              <a:rPr lang="en-AT" dirty="0" err="1"/>
              <a:t>effici</a:t>
            </a:r>
            <a:r>
              <a:rPr lang="en-GB" dirty="0"/>
              <a:t>e</a:t>
            </a:r>
            <a:r>
              <a:rPr lang="en-AT" dirty="0" err="1"/>
              <a:t>ncy</a:t>
            </a:r>
            <a:r>
              <a:rPr lang="en-AT" dirty="0"/>
              <a:t> and workload</a:t>
            </a:r>
          </a:p>
        </p:txBody>
      </p:sp>
    </p:spTree>
    <p:extLst>
      <p:ext uri="{BB962C8B-B14F-4D97-AF65-F5344CB8AC3E}">
        <p14:creationId xmlns:p14="http://schemas.microsoft.com/office/powerpoint/2010/main" val="221965020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F429E-44ED-4163-80DD-59BF942072B3}"/>
              </a:ext>
            </a:extLst>
          </p:cNvPr>
          <p:cNvSpPr>
            <a:spLocks noGrp="1"/>
          </p:cNvSpPr>
          <p:nvPr>
            <p:ph type="title"/>
          </p:nvPr>
        </p:nvSpPr>
        <p:spPr/>
        <p:txBody>
          <a:bodyPr/>
          <a:lstStyle/>
          <a:p>
            <a:endParaRPr lang="en-AT"/>
          </a:p>
        </p:txBody>
      </p:sp>
      <p:sp>
        <p:nvSpPr>
          <p:cNvPr id="3" name="Inhaltsplatzhalter 2">
            <a:extLst>
              <a:ext uri="{FF2B5EF4-FFF2-40B4-BE49-F238E27FC236}">
                <a16:creationId xmlns:a16="http://schemas.microsoft.com/office/drawing/2014/main" id="{144B1641-9694-4779-BF3C-47D25FDE2C47}"/>
              </a:ext>
            </a:extLst>
          </p:cNvPr>
          <p:cNvSpPr>
            <a:spLocks noGrp="1"/>
          </p:cNvSpPr>
          <p:nvPr>
            <p:ph idx="1"/>
          </p:nvPr>
        </p:nvSpPr>
        <p:spPr/>
        <p:txBody>
          <a:bodyPr/>
          <a:lstStyle/>
          <a:p>
            <a:endParaRPr lang="en-AT" dirty="0"/>
          </a:p>
        </p:txBody>
      </p:sp>
      <p:pic>
        <p:nvPicPr>
          <p:cNvPr id="4" name="Picture 2" descr="Picture 2">
            <a:extLst>
              <a:ext uri="{FF2B5EF4-FFF2-40B4-BE49-F238E27FC236}">
                <a16:creationId xmlns:a16="http://schemas.microsoft.com/office/drawing/2014/main" id="{FC5F2A9F-C65B-4B81-BEE6-6BC7AACB60DE}"/>
              </a:ext>
            </a:extLst>
          </p:cNvPr>
          <p:cNvPicPr>
            <a:picLocks noChangeAspect="1"/>
          </p:cNvPicPr>
          <p:nvPr/>
        </p:nvPicPr>
        <p:blipFill>
          <a:blip r:embed="rId2"/>
          <a:stretch>
            <a:fillRect/>
          </a:stretch>
        </p:blipFill>
        <p:spPr>
          <a:xfrm>
            <a:off x="-106455" y="25727"/>
            <a:ext cx="12232970" cy="6711503"/>
          </a:xfrm>
          <a:prstGeom prst="rect">
            <a:avLst/>
          </a:prstGeom>
          <a:ln w="12700">
            <a:miter lim="400000"/>
          </a:ln>
        </p:spPr>
      </p:pic>
    </p:spTree>
    <p:extLst>
      <p:ext uri="{BB962C8B-B14F-4D97-AF65-F5344CB8AC3E}">
        <p14:creationId xmlns:p14="http://schemas.microsoft.com/office/powerpoint/2010/main" val="65979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D026C4-344D-450A-8AD1-73891ED2C122}"/>
              </a:ext>
            </a:extLst>
          </p:cNvPr>
          <p:cNvSpPr>
            <a:spLocks noGrp="1"/>
          </p:cNvSpPr>
          <p:nvPr>
            <p:ph type="title"/>
          </p:nvPr>
        </p:nvSpPr>
        <p:spPr/>
        <p:txBody>
          <a:bodyPr/>
          <a:lstStyle/>
          <a:p>
            <a:r>
              <a:rPr lang="en-GB" dirty="0"/>
              <a:t>W</a:t>
            </a:r>
            <a:r>
              <a:rPr lang="en-AT" dirty="0"/>
              <a:t>h</a:t>
            </a:r>
            <a:r>
              <a:rPr lang="en-GB" dirty="0"/>
              <a:t>a</a:t>
            </a:r>
            <a:r>
              <a:rPr lang="en-AT" dirty="0"/>
              <a:t>t </a:t>
            </a:r>
            <a:r>
              <a:rPr lang="en-GB" dirty="0"/>
              <a:t>c</a:t>
            </a:r>
            <a:r>
              <a:rPr lang="en-AT" dirty="0"/>
              <a:t>a</a:t>
            </a:r>
            <a:r>
              <a:rPr lang="en-GB" dirty="0"/>
              <a:t>n</a:t>
            </a:r>
            <a:r>
              <a:rPr lang="en-AT" dirty="0"/>
              <a:t> </a:t>
            </a:r>
            <a:r>
              <a:rPr lang="en-GB" dirty="0"/>
              <a:t>N</a:t>
            </a:r>
            <a:r>
              <a:rPr lang="en-AT" dirty="0"/>
              <a:t>e</a:t>
            </a:r>
            <a:r>
              <a:rPr lang="en-GB" dirty="0"/>
              <a:t>t</a:t>
            </a:r>
            <a:r>
              <a:rPr lang="en-AT" dirty="0"/>
              <a:t>f</a:t>
            </a:r>
            <a:r>
              <a:rPr lang="en-GB" dirty="0"/>
              <a:t>l</a:t>
            </a:r>
            <a:r>
              <a:rPr lang="en-AT" dirty="0" err="1"/>
              <a:t>i</a:t>
            </a:r>
            <a:r>
              <a:rPr lang="en-GB" dirty="0"/>
              <a:t>x</a:t>
            </a:r>
            <a:r>
              <a:rPr lang="en-AT" dirty="0"/>
              <a:t> teach us </a:t>
            </a:r>
            <a:r>
              <a:rPr lang="en-GB" dirty="0"/>
              <a:t>a</a:t>
            </a:r>
            <a:r>
              <a:rPr lang="en-AT" dirty="0"/>
              <a:t>b</a:t>
            </a:r>
            <a:r>
              <a:rPr lang="en-GB" dirty="0"/>
              <a:t>o</a:t>
            </a:r>
            <a:r>
              <a:rPr lang="en-AT" dirty="0"/>
              <a:t>u</a:t>
            </a:r>
            <a:r>
              <a:rPr lang="en-GB" dirty="0"/>
              <a:t>t</a:t>
            </a:r>
            <a:r>
              <a:rPr lang="en-AT" dirty="0"/>
              <a:t> </a:t>
            </a:r>
            <a:r>
              <a:rPr lang="en-GB" dirty="0"/>
              <a:t>H</a:t>
            </a:r>
            <a:r>
              <a:rPr lang="en-AT" dirty="0"/>
              <a:t>P?</a:t>
            </a:r>
          </a:p>
        </p:txBody>
      </p:sp>
      <p:pic>
        <p:nvPicPr>
          <p:cNvPr id="4" name="Picture 2" descr="Picture 2">
            <a:extLst>
              <a:ext uri="{FF2B5EF4-FFF2-40B4-BE49-F238E27FC236}">
                <a16:creationId xmlns:a16="http://schemas.microsoft.com/office/drawing/2014/main" id="{C002C474-6B5E-46B3-8607-E49A9A678C0B}"/>
              </a:ext>
            </a:extLst>
          </p:cNvPr>
          <p:cNvPicPr>
            <a:picLocks noChangeAspect="1"/>
          </p:cNvPicPr>
          <p:nvPr/>
        </p:nvPicPr>
        <p:blipFill>
          <a:blip r:embed="rId2"/>
          <a:stretch>
            <a:fillRect/>
          </a:stretch>
        </p:blipFill>
        <p:spPr>
          <a:xfrm>
            <a:off x="131173" y="2302001"/>
            <a:ext cx="5062587" cy="3210525"/>
          </a:xfrm>
          <a:prstGeom prst="rect">
            <a:avLst/>
          </a:prstGeom>
          <a:ln w="12700">
            <a:miter lim="400000"/>
          </a:ln>
        </p:spPr>
      </p:pic>
      <p:sp>
        <p:nvSpPr>
          <p:cNvPr id="6" name="TextBox 5">
            <a:extLst>
              <a:ext uri="{FF2B5EF4-FFF2-40B4-BE49-F238E27FC236}">
                <a16:creationId xmlns:a16="http://schemas.microsoft.com/office/drawing/2014/main" id="{EC616C75-4DCB-48DA-8741-6034D913EF8F}"/>
              </a:ext>
            </a:extLst>
          </p:cNvPr>
          <p:cNvSpPr txBox="1"/>
          <p:nvPr/>
        </p:nvSpPr>
        <p:spPr>
          <a:xfrm>
            <a:off x="5308234" y="1866572"/>
            <a:ext cx="3835766" cy="428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Char char="-"/>
              <a:defRPr>
                <a:latin typeface="Roboto"/>
                <a:ea typeface="Roboto"/>
                <a:cs typeface="Roboto"/>
                <a:sym typeface="Roboto"/>
              </a:defRPr>
            </a:pPr>
            <a:r>
              <a:rPr dirty="0"/>
              <a:t>Founded in 1997 as a Video order service</a:t>
            </a:r>
          </a:p>
          <a:p>
            <a:pPr marL="285750" indent="-285750">
              <a:buSzPct val="100000"/>
              <a:buChar char="-"/>
              <a:defRPr>
                <a:latin typeface="Roboto"/>
                <a:ea typeface="Roboto"/>
                <a:cs typeface="Roboto"/>
                <a:sym typeface="Roboto"/>
              </a:defRPr>
            </a:pPr>
            <a:r>
              <a:rPr dirty="0"/>
              <a:t>As late as 2007 this was the model then something changed</a:t>
            </a:r>
          </a:p>
          <a:p>
            <a:pPr marL="285750" indent="-285750">
              <a:buSzPct val="100000"/>
              <a:buChar char="-"/>
              <a:defRPr>
                <a:latin typeface="Roboto"/>
                <a:ea typeface="Roboto"/>
                <a:cs typeface="Roboto"/>
                <a:sym typeface="Roboto"/>
              </a:defRPr>
            </a:pPr>
            <a:r>
              <a:rPr dirty="0"/>
              <a:t>Began a streaming service 2008</a:t>
            </a:r>
          </a:p>
          <a:p>
            <a:pPr marL="285750" indent="-285750">
              <a:buSzPct val="100000"/>
              <a:buChar char="-"/>
              <a:defRPr>
                <a:latin typeface="Roboto"/>
                <a:ea typeface="Roboto"/>
                <a:cs typeface="Roboto"/>
                <a:sym typeface="Roboto"/>
              </a:defRPr>
            </a:pPr>
            <a:r>
              <a:rPr dirty="0"/>
              <a:t>Entered content production in 2012</a:t>
            </a:r>
          </a:p>
          <a:p>
            <a:pPr marL="285750" indent="-285750">
              <a:buSzPct val="100000"/>
              <a:buChar char="-"/>
              <a:defRPr>
                <a:latin typeface="Roboto"/>
                <a:ea typeface="Roboto"/>
                <a:cs typeface="Roboto"/>
                <a:sym typeface="Roboto"/>
              </a:defRPr>
            </a:pPr>
            <a:r>
              <a:rPr dirty="0"/>
              <a:t>By 2016 Netflix operates in 190 countries</a:t>
            </a:r>
          </a:p>
          <a:p>
            <a:pPr marL="285750" indent="-285750">
              <a:buSzPct val="100000"/>
              <a:buChar char="-"/>
              <a:defRPr>
                <a:latin typeface="Roboto"/>
                <a:ea typeface="Roboto"/>
                <a:cs typeface="Roboto"/>
                <a:sym typeface="Roboto"/>
              </a:defRPr>
            </a:pPr>
            <a:r>
              <a:rPr dirty="0"/>
              <a:t>2013 First Emmy award for House of Cards</a:t>
            </a:r>
          </a:p>
          <a:p>
            <a:pPr marL="285750" indent="-285750">
              <a:buSzPct val="100000"/>
              <a:buChar char="-"/>
              <a:defRPr>
                <a:latin typeface="Roboto"/>
                <a:ea typeface="Roboto"/>
                <a:cs typeface="Roboto"/>
                <a:sym typeface="Roboto"/>
              </a:defRPr>
            </a:pPr>
            <a:r>
              <a:rPr dirty="0"/>
              <a:t>By 2018 most nominated production company</a:t>
            </a:r>
          </a:p>
          <a:p>
            <a:pPr marL="285750" indent="-285750">
              <a:buSzPct val="100000"/>
              <a:buChar char="-"/>
              <a:defRPr>
                <a:latin typeface="Roboto"/>
                <a:ea typeface="Roboto"/>
                <a:cs typeface="Roboto"/>
                <a:sym typeface="Roboto"/>
              </a:defRPr>
            </a:pPr>
            <a:r>
              <a:rPr dirty="0"/>
              <a:t>2018 First Oscar</a:t>
            </a:r>
          </a:p>
          <a:p>
            <a:pPr marL="285750" indent="-285750">
              <a:buSzPct val="100000"/>
              <a:buChar char="-"/>
              <a:defRPr>
                <a:latin typeface="Roboto"/>
                <a:ea typeface="Roboto"/>
                <a:cs typeface="Roboto"/>
                <a:sym typeface="Roboto"/>
              </a:defRPr>
            </a:pPr>
            <a:r>
              <a:rPr dirty="0"/>
              <a:t>How did they do it??</a:t>
            </a:r>
          </a:p>
        </p:txBody>
      </p:sp>
    </p:spTree>
    <p:extLst>
      <p:ext uri="{BB962C8B-B14F-4D97-AF65-F5344CB8AC3E}">
        <p14:creationId xmlns:p14="http://schemas.microsoft.com/office/powerpoint/2010/main" val="41636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6FF87-73CE-442F-A441-64411CCED98F}"/>
              </a:ext>
            </a:extLst>
          </p:cNvPr>
          <p:cNvSpPr>
            <a:spLocks noGrp="1"/>
          </p:cNvSpPr>
          <p:nvPr>
            <p:ph type="title"/>
          </p:nvPr>
        </p:nvSpPr>
        <p:spPr/>
        <p:txBody>
          <a:bodyPr/>
          <a:lstStyle/>
          <a:p>
            <a:r>
              <a:rPr lang="en-AT" dirty="0"/>
              <a:t>T</a:t>
            </a:r>
            <a:r>
              <a:rPr lang="en-GB" dirty="0"/>
              <a:t>y</a:t>
            </a:r>
            <a:r>
              <a:rPr lang="en-AT" dirty="0"/>
              <a:t>p</a:t>
            </a:r>
            <a:r>
              <a:rPr lang="en-GB" dirty="0"/>
              <a:t>e</a:t>
            </a:r>
            <a:r>
              <a:rPr lang="en-AT" dirty="0"/>
              <a:t>s </a:t>
            </a:r>
            <a:r>
              <a:rPr lang="en-GB" dirty="0"/>
              <a:t>o</a:t>
            </a:r>
            <a:r>
              <a:rPr lang="en-AT" dirty="0"/>
              <a:t>f </a:t>
            </a:r>
            <a:r>
              <a:rPr lang="en-GB" dirty="0"/>
              <a:t>H</a:t>
            </a:r>
            <a:r>
              <a:rPr lang="en-AT" dirty="0"/>
              <a:t>P </a:t>
            </a:r>
            <a:r>
              <a:rPr lang="en-GB" dirty="0"/>
              <a:t>M</a:t>
            </a:r>
            <a:r>
              <a:rPr lang="en-AT" dirty="0"/>
              <a:t>e</a:t>
            </a:r>
            <a:r>
              <a:rPr lang="en-GB" dirty="0"/>
              <a:t>a</a:t>
            </a:r>
            <a:r>
              <a:rPr lang="en-AT" dirty="0"/>
              <a:t>s</a:t>
            </a:r>
            <a:r>
              <a:rPr lang="en-GB" dirty="0"/>
              <a:t>u</a:t>
            </a:r>
            <a:r>
              <a:rPr lang="en-AT" dirty="0"/>
              <a:t>r</a:t>
            </a:r>
            <a:r>
              <a:rPr lang="en-GB" dirty="0"/>
              <a:t>e</a:t>
            </a:r>
            <a:r>
              <a:rPr lang="en-AT" dirty="0"/>
              <a:t>s</a:t>
            </a:r>
            <a:endParaRPr lang="en-GB" dirty="0"/>
          </a:p>
        </p:txBody>
      </p:sp>
      <p:pic>
        <p:nvPicPr>
          <p:cNvPr id="4" name="Inhaltsplatzhalter 3">
            <a:extLst>
              <a:ext uri="{FF2B5EF4-FFF2-40B4-BE49-F238E27FC236}">
                <a16:creationId xmlns:a16="http://schemas.microsoft.com/office/drawing/2014/main" id="{E599B062-A3EA-4D42-8B8D-F6939FE64806}"/>
              </a:ext>
            </a:extLst>
          </p:cNvPr>
          <p:cNvPicPr>
            <a:picLocks noGrp="1" noChangeAspect="1"/>
          </p:cNvPicPr>
          <p:nvPr>
            <p:ph idx="1"/>
          </p:nvPr>
        </p:nvPicPr>
        <p:blipFill>
          <a:blip r:embed="rId2"/>
          <a:stretch>
            <a:fillRect/>
          </a:stretch>
        </p:blipFill>
        <p:spPr>
          <a:xfrm>
            <a:off x="558416" y="2099084"/>
            <a:ext cx="7113836" cy="4530725"/>
          </a:xfrm>
          <a:prstGeom prst="rect">
            <a:avLst/>
          </a:prstGeom>
        </p:spPr>
      </p:pic>
      <p:sp>
        <p:nvSpPr>
          <p:cNvPr id="5" name="Textfeld 4">
            <a:extLst>
              <a:ext uri="{FF2B5EF4-FFF2-40B4-BE49-F238E27FC236}">
                <a16:creationId xmlns:a16="http://schemas.microsoft.com/office/drawing/2014/main" id="{1833C7B6-E5AA-4A25-ADDD-8572E34026BD}"/>
              </a:ext>
            </a:extLst>
          </p:cNvPr>
          <p:cNvSpPr txBox="1"/>
          <p:nvPr/>
        </p:nvSpPr>
        <p:spPr>
          <a:xfrm>
            <a:off x="628650" y="910624"/>
            <a:ext cx="5363413" cy="646331"/>
          </a:xfrm>
          <a:prstGeom prst="rect">
            <a:avLst/>
          </a:prstGeom>
          <a:noFill/>
        </p:spPr>
        <p:txBody>
          <a:bodyPr wrap="square" rtlCol="0">
            <a:spAutoFit/>
          </a:bodyPr>
          <a:lstStyle/>
          <a:p>
            <a:r>
              <a:rPr lang="en-AT" dirty="0"/>
              <a:t>C</a:t>
            </a:r>
            <a:r>
              <a:rPr lang="en-GB" dirty="0"/>
              <a:t>o</a:t>
            </a:r>
            <a:r>
              <a:rPr lang="en-AT" dirty="0"/>
              <a:t>s</a:t>
            </a:r>
            <a:r>
              <a:rPr lang="en-GB" dirty="0"/>
              <a:t>t</a:t>
            </a:r>
            <a:r>
              <a:rPr lang="en-AT" dirty="0"/>
              <a:t> </a:t>
            </a:r>
            <a:r>
              <a:rPr lang="en-GB" dirty="0" err="1"/>
              <a:t>i</a:t>
            </a:r>
            <a:r>
              <a:rPr lang="en-AT" dirty="0"/>
              <a:t>s </a:t>
            </a:r>
            <a:r>
              <a:rPr lang="en-GB" dirty="0"/>
              <a:t>n</a:t>
            </a:r>
            <a:r>
              <a:rPr lang="en-AT" dirty="0"/>
              <a:t>o</a:t>
            </a:r>
            <a:r>
              <a:rPr lang="en-GB" dirty="0"/>
              <a:t>t</a:t>
            </a:r>
            <a:r>
              <a:rPr lang="en-AT" dirty="0"/>
              <a:t> </a:t>
            </a:r>
            <a:r>
              <a:rPr lang="en-GB" dirty="0"/>
              <a:t>j</a:t>
            </a:r>
            <a:r>
              <a:rPr lang="en-AT" dirty="0"/>
              <a:t>u</a:t>
            </a:r>
            <a:r>
              <a:rPr lang="en-GB" dirty="0"/>
              <a:t>s</a:t>
            </a:r>
            <a:r>
              <a:rPr lang="en-AT" dirty="0"/>
              <a:t>t </a:t>
            </a:r>
            <a:r>
              <a:rPr lang="en-GB" dirty="0" err="1"/>
              <a:t>i</a:t>
            </a:r>
            <a:r>
              <a:rPr lang="en-AT" dirty="0"/>
              <a:t>n</a:t>
            </a:r>
            <a:r>
              <a:rPr lang="en-GB" dirty="0"/>
              <a:t>v</a:t>
            </a:r>
            <a:r>
              <a:rPr lang="en-AT" dirty="0"/>
              <a:t>e</a:t>
            </a:r>
            <a:r>
              <a:rPr lang="en-GB" dirty="0"/>
              <a:t>s</a:t>
            </a:r>
            <a:r>
              <a:rPr lang="en-AT" dirty="0"/>
              <a:t>t</a:t>
            </a:r>
            <a:r>
              <a:rPr lang="en-GB" dirty="0"/>
              <a:t>m</a:t>
            </a:r>
            <a:r>
              <a:rPr lang="en-AT" dirty="0"/>
              <a:t>e</a:t>
            </a:r>
            <a:r>
              <a:rPr lang="en-GB" dirty="0"/>
              <a:t>n</a:t>
            </a:r>
            <a:r>
              <a:rPr lang="en-AT" dirty="0"/>
              <a:t>t </a:t>
            </a:r>
            <a:r>
              <a:rPr lang="en-GB" dirty="0" err="1"/>
              <a:t>i</a:t>
            </a:r>
            <a:r>
              <a:rPr lang="en-AT" dirty="0"/>
              <a:t>n </a:t>
            </a:r>
            <a:r>
              <a:rPr lang="en-GB" dirty="0"/>
              <a:t>t</a:t>
            </a:r>
            <a:r>
              <a:rPr lang="en-AT" dirty="0"/>
              <a:t>e</a:t>
            </a:r>
            <a:r>
              <a:rPr lang="en-GB" dirty="0"/>
              <a:t>c</a:t>
            </a:r>
            <a:r>
              <a:rPr lang="en-AT" dirty="0"/>
              <a:t>h</a:t>
            </a:r>
            <a:r>
              <a:rPr lang="en-GB" dirty="0"/>
              <a:t>n</a:t>
            </a:r>
            <a:r>
              <a:rPr lang="en-AT" dirty="0"/>
              <a:t>o</a:t>
            </a:r>
            <a:r>
              <a:rPr lang="en-GB" dirty="0"/>
              <a:t>l</a:t>
            </a:r>
            <a:r>
              <a:rPr lang="en-AT" dirty="0"/>
              <a:t>o</a:t>
            </a:r>
            <a:r>
              <a:rPr lang="en-GB" dirty="0"/>
              <a:t>g</a:t>
            </a:r>
            <a:r>
              <a:rPr lang="en-AT" dirty="0" err="1"/>
              <a:t>i</a:t>
            </a:r>
            <a:r>
              <a:rPr lang="en-GB" dirty="0"/>
              <a:t>e</a:t>
            </a:r>
            <a:r>
              <a:rPr lang="en-AT" dirty="0"/>
              <a:t>s, </a:t>
            </a:r>
            <a:r>
              <a:rPr lang="en-GB" dirty="0" err="1"/>
              <a:t>i</a:t>
            </a:r>
            <a:r>
              <a:rPr lang="en-AT" dirty="0"/>
              <a:t>t </a:t>
            </a:r>
            <a:r>
              <a:rPr lang="en-GB" dirty="0" err="1"/>
              <a:t>i</a:t>
            </a:r>
            <a:r>
              <a:rPr lang="en-AT" dirty="0"/>
              <a:t>s </a:t>
            </a:r>
            <a:r>
              <a:rPr lang="en-GB" dirty="0"/>
              <a:t>a</a:t>
            </a:r>
            <a:r>
              <a:rPr lang="en-AT" dirty="0"/>
              <a:t>l</a:t>
            </a:r>
            <a:r>
              <a:rPr lang="en-GB" dirty="0"/>
              <a:t>s</a:t>
            </a:r>
            <a:r>
              <a:rPr lang="en-AT" dirty="0"/>
              <a:t>o </a:t>
            </a:r>
            <a:r>
              <a:rPr lang="en-GB" dirty="0"/>
              <a:t>t</a:t>
            </a:r>
            <a:r>
              <a:rPr lang="en-AT" dirty="0"/>
              <a:t>h</a:t>
            </a:r>
            <a:r>
              <a:rPr lang="en-GB" dirty="0"/>
              <a:t>e</a:t>
            </a:r>
            <a:r>
              <a:rPr lang="en-AT" dirty="0"/>
              <a:t> human effort </a:t>
            </a:r>
            <a:r>
              <a:rPr lang="en-AT" dirty="0" err="1"/>
              <a:t>requ</a:t>
            </a:r>
            <a:r>
              <a:rPr lang="en-GB" dirty="0" err="1"/>
              <a:t>ir</a:t>
            </a:r>
            <a:r>
              <a:rPr lang="en-AT" dirty="0"/>
              <a:t>ed to collect and process</a:t>
            </a:r>
            <a:endParaRPr lang="en-GB" dirty="0"/>
          </a:p>
        </p:txBody>
      </p:sp>
      <p:sp>
        <p:nvSpPr>
          <p:cNvPr id="6" name="Textfeld 5">
            <a:extLst>
              <a:ext uri="{FF2B5EF4-FFF2-40B4-BE49-F238E27FC236}">
                <a16:creationId xmlns:a16="http://schemas.microsoft.com/office/drawing/2014/main" id="{218D4A50-34DA-4897-A093-496B81794497}"/>
              </a:ext>
            </a:extLst>
          </p:cNvPr>
          <p:cNvSpPr txBox="1"/>
          <p:nvPr/>
        </p:nvSpPr>
        <p:spPr>
          <a:xfrm>
            <a:off x="628650" y="1504854"/>
            <a:ext cx="5477692" cy="646331"/>
          </a:xfrm>
          <a:prstGeom prst="rect">
            <a:avLst/>
          </a:prstGeom>
          <a:noFill/>
        </p:spPr>
        <p:txBody>
          <a:bodyPr wrap="square" rtlCol="0">
            <a:spAutoFit/>
          </a:bodyPr>
          <a:lstStyle/>
          <a:p>
            <a:r>
              <a:rPr lang="en-AT" dirty="0"/>
              <a:t>U</a:t>
            </a:r>
            <a:r>
              <a:rPr lang="en-GB" dirty="0"/>
              <a:t>s</a:t>
            </a:r>
            <a:r>
              <a:rPr lang="en-AT" dirty="0"/>
              <a:t>e</a:t>
            </a:r>
            <a:r>
              <a:rPr lang="en-GB" dirty="0"/>
              <a:t>f</a:t>
            </a:r>
            <a:r>
              <a:rPr lang="en-AT" dirty="0"/>
              <a:t>u</a:t>
            </a:r>
            <a:r>
              <a:rPr lang="en-GB" dirty="0"/>
              <a:t>l</a:t>
            </a:r>
            <a:r>
              <a:rPr lang="en-AT" dirty="0"/>
              <a:t>n</a:t>
            </a:r>
            <a:r>
              <a:rPr lang="en-GB" dirty="0"/>
              <a:t>e</a:t>
            </a:r>
            <a:r>
              <a:rPr lang="en-AT" dirty="0"/>
              <a:t>s</a:t>
            </a:r>
            <a:r>
              <a:rPr lang="en-GB" dirty="0"/>
              <a:t>s</a:t>
            </a:r>
            <a:r>
              <a:rPr lang="en-AT" dirty="0"/>
              <a:t> </a:t>
            </a:r>
            <a:r>
              <a:rPr lang="en-GB" dirty="0"/>
              <a:t>o</a:t>
            </a:r>
            <a:r>
              <a:rPr lang="en-AT" dirty="0"/>
              <a:t>f course is variable and the right </a:t>
            </a:r>
            <a:r>
              <a:rPr lang="en-AT" dirty="0" err="1"/>
              <a:t>condi</a:t>
            </a:r>
            <a:r>
              <a:rPr lang="en-GB" dirty="0"/>
              <a:t>t</a:t>
            </a:r>
            <a:r>
              <a:rPr lang="en-AT" dirty="0" err="1"/>
              <a:t>i</a:t>
            </a:r>
            <a:r>
              <a:rPr lang="en-GB" dirty="0"/>
              <a:t>o</a:t>
            </a:r>
            <a:r>
              <a:rPr lang="en-AT" dirty="0"/>
              <a:t>n</a:t>
            </a:r>
            <a:r>
              <a:rPr lang="en-GB" dirty="0"/>
              <a:t>s</a:t>
            </a:r>
            <a:r>
              <a:rPr lang="en-AT" dirty="0"/>
              <a:t> </a:t>
            </a:r>
            <a:r>
              <a:rPr lang="en-GB" dirty="0"/>
              <a:t>m</a:t>
            </a:r>
            <a:r>
              <a:rPr lang="en-AT" dirty="0"/>
              <a:t>u</a:t>
            </a:r>
            <a:r>
              <a:rPr lang="en-GB" dirty="0"/>
              <a:t>s</a:t>
            </a:r>
            <a:r>
              <a:rPr lang="en-AT" dirty="0"/>
              <a:t>t </a:t>
            </a:r>
            <a:r>
              <a:rPr lang="en-GB" dirty="0"/>
              <a:t>a</a:t>
            </a:r>
            <a:r>
              <a:rPr lang="en-AT" dirty="0"/>
              <a:t>l</a:t>
            </a:r>
            <a:r>
              <a:rPr lang="en-GB" dirty="0"/>
              <a:t>w</a:t>
            </a:r>
            <a:r>
              <a:rPr lang="en-AT" dirty="0"/>
              <a:t>a</a:t>
            </a:r>
            <a:r>
              <a:rPr lang="en-GB" dirty="0"/>
              <a:t>y</a:t>
            </a:r>
            <a:r>
              <a:rPr lang="en-AT" dirty="0"/>
              <a:t>s </a:t>
            </a:r>
            <a:r>
              <a:rPr lang="en-GB" dirty="0"/>
              <a:t>b</a:t>
            </a:r>
            <a:r>
              <a:rPr lang="en-AT" dirty="0"/>
              <a:t>e </a:t>
            </a:r>
            <a:r>
              <a:rPr lang="en-GB" dirty="0"/>
              <a:t>s</a:t>
            </a:r>
            <a:r>
              <a:rPr lang="en-AT" dirty="0"/>
              <a:t>e</a:t>
            </a:r>
            <a:r>
              <a:rPr lang="en-GB" dirty="0"/>
              <a:t>t</a:t>
            </a:r>
            <a:r>
              <a:rPr lang="en-AT" dirty="0"/>
              <a:t> </a:t>
            </a:r>
            <a:r>
              <a:rPr lang="en-GB" dirty="0"/>
              <a:t>f</a:t>
            </a:r>
            <a:r>
              <a:rPr lang="en-AT" dirty="0"/>
              <a:t>o</a:t>
            </a:r>
            <a:r>
              <a:rPr lang="en-GB" dirty="0"/>
              <a:t>r</a:t>
            </a:r>
            <a:r>
              <a:rPr lang="en-AT" dirty="0"/>
              <a:t> </a:t>
            </a:r>
            <a:r>
              <a:rPr lang="en-GB" dirty="0"/>
              <a:t>c</a:t>
            </a:r>
            <a:r>
              <a:rPr lang="en-AT" dirty="0"/>
              <a:t>r</a:t>
            </a:r>
            <a:r>
              <a:rPr lang="en-GB" dirty="0" err="1"/>
              <a:t>i</a:t>
            </a:r>
            <a:r>
              <a:rPr lang="en-AT" dirty="0"/>
              <a:t>t</a:t>
            </a:r>
            <a:r>
              <a:rPr lang="en-GB" dirty="0"/>
              <a:t>e</a:t>
            </a:r>
            <a:r>
              <a:rPr lang="en-AT" dirty="0"/>
              <a:t>r</a:t>
            </a:r>
            <a:r>
              <a:rPr lang="en-GB" dirty="0" err="1"/>
              <a:t>i</a:t>
            </a:r>
            <a:r>
              <a:rPr lang="en-AT" dirty="0"/>
              <a:t>o</a:t>
            </a:r>
            <a:r>
              <a:rPr lang="en-GB" dirty="0"/>
              <a:t>n</a:t>
            </a:r>
            <a:r>
              <a:rPr lang="en-AT" dirty="0"/>
              <a:t> </a:t>
            </a:r>
            <a:r>
              <a:rPr lang="en-GB" dirty="0"/>
              <a:t>v</a:t>
            </a:r>
            <a:r>
              <a:rPr lang="en-AT" dirty="0"/>
              <a:t>a</a:t>
            </a:r>
            <a:r>
              <a:rPr lang="en-GB" dirty="0"/>
              <a:t>l</a:t>
            </a:r>
            <a:r>
              <a:rPr lang="en-AT" dirty="0" err="1"/>
              <a:t>i</a:t>
            </a:r>
            <a:r>
              <a:rPr lang="en-GB" dirty="0"/>
              <a:t>d</a:t>
            </a:r>
            <a:r>
              <a:rPr lang="en-AT" dirty="0" err="1"/>
              <a:t>i</a:t>
            </a:r>
            <a:r>
              <a:rPr lang="en-GB" dirty="0"/>
              <a:t>t</a:t>
            </a:r>
            <a:r>
              <a:rPr lang="en-AT" dirty="0"/>
              <a:t>y</a:t>
            </a:r>
            <a:endParaRPr lang="en-GB" dirty="0"/>
          </a:p>
        </p:txBody>
      </p:sp>
    </p:spTree>
    <p:extLst>
      <p:ext uri="{BB962C8B-B14F-4D97-AF65-F5344CB8AC3E}">
        <p14:creationId xmlns:p14="http://schemas.microsoft.com/office/powerpoint/2010/main" val="344745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6FF87-73CE-442F-A441-64411CCED98F}"/>
              </a:ext>
            </a:extLst>
          </p:cNvPr>
          <p:cNvSpPr>
            <a:spLocks noGrp="1"/>
          </p:cNvSpPr>
          <p:nvPr>
            <p:ph type="title"/>
          </p:nvPr>
        </p:nvSpPr>
        <p:spPr/>
        <p:txBody>
          <a:bodyPr/>
          <a:lstStyle/>
          <a:p>
            <a:r>
              <a:rPr lang="en-AT" dirty="0"/>
              <a:t>T</a:t>
            </a:r>
            <a:r>
              <a:rPr lang="en-GB" dirty="0"/>
              <a:t>y</a:t>
            </a:r>
            <a:r>
              <a:rPr lang="en-AT" dirty="0"/>
              <a:t>p</a:t>
            </a:r>
            <a:r>
              <a:rPr lang="en-GB" dirty="0"/>
              <a:t>e</a:t>
            </a:r>
            <a:r>
              <a:rPr lang="en-AT" dirty="0"/>
              <a:t>s </a:t>
            </a:r>
            <a:r>
              <a:rPr lang="en-GB" dirty="0"/>
              <a:t>o</a:t>
            </a:r>
            <a:r>
              <a:rPr lang="en-AT" dirty="0"/>
              <a:t>f </a:t>
            </a:r>
            <a:r>
              <a:rPr lang="en-GB" dirty="0"/>
              <a:t>H</a:t>
            </a:r>
            <a:r>
              <a:rPr lang="en-AT" dirty="0"/>
              <a:t>P </a:t>
            </a:r>
            <a:r>
              <a:rPr lang="en-GB" dirty="0"/>
              <a:t>M</a:t>
            </a:r>
            <a:r>
              <a:rPr lang="en-AT" dirty="0"/>
              <a:t>e</a:t>
            </a:r>
            <a:r>
              <a:rPr lang="en-GB" dirty="0"/>
              <a:t>a</a:t>
            </a:r>
            <a:r>
              <a:rPr lang="en-AT" dirty="0"/>
              <a:t>s</a:t>
            </a:r>
            <a:r>
              <a:rPr lang="en-GB" dirty="0"/>
              <a:t>u</a:t>
            </a:r>
            <a:r>
              <a:rPr lang="en-AT" dirty="0"/>
              <a:t>r</a:t>
            </a:r>
            <a:r>
              <a:rPr lang="en-GB" dirty="0"/>
              <a:t>e</a:t>
            </a:r>
            <a:r>
              <a:rPr lang="en-AT" dirty="0"/>
              <a:t>s</a:t>
            </a:r>
            <a:endParaRPr lang="en-GB" dirty="0"/>
          </a:p>
        </p:txBody>
      </p:sp>
      <p:sp>
        <p:nvSpPr>
          <p:cNvPr id="5" name="Textfeld 4">
            <a:extLst>
              <a:ext uri="{FF2B5EF4-FFF2-40B4-BE49-F238E27FC236}">
                <a16:creationId xmlns:a16="http://schemas.microsoft.com/office/drawing/2014/main" id="{1833C7B6-E5AA-4A25-ADDD-8572E34026BD}"/>
              </a:ext>
            </a:extLst>
          </p:cNvPr>
          <p:cNvSpPr txBox="1"/>
          <p:nvPr/>
        </p:nvSpPr>
        <p:spPr>
          <a:xfrm>
            <a:off x="628650" y="910624"/>
            <a:ext cx="5363413" cy="646331"/>
          </a:xfrm>
          <a:prstGeom prst="rect">
            <a:avLst/>
          </a:prstGeom>
          <a:noFill/>
        </p:spPr>
        <p:txBody>
          <a:bodyPr wrap="square" rtlCol="0">
            <a:spAutoFit/>
          </a:bodyPr>
          <a:lstStyle/>
          <a:p>
            <a:r>
              <a:rPr lang="en-AT" dirty="0"/>
              <a:t>C</a:t>
            </a:r>
            <a:r>
              <a:rPr lang="en-GB" dirty="0"/>
              <a:t>o</a:t>
            </a:r>
            <a:r>
              <a:rPr lang="en-AT" dirty="0"/>
              <a:t>s</a:t>
            </a:r>
            <a:r>
              <a:rPr lang="en-GB" dirty="0"/>
              <a:t>t</a:t>
            </a:r>
            <a:r>
              <a:rPr lang="en-AT" dirty="0"/>
              <a:t> </a:t>
            </a:r>
            <a:r>
              <a:rPr lang="en-GB" dirty="0" err="1"/>
              <a:t>i</a:t>
            </a:r>
            <a:r>
              <a:rPr lang="en-AT" dirty="0"/>
              <a:t>s </a:t>
            </a:r>
            <a:r>
              <a:rPr lang="en-GB" dirty="0"/>
              <a:t>n</a:t>
            </a:r>
            <a:r>
              <a:rPr lang="en-AT" dirty="0"/>
              <a:t>o</a:t>
            </a:r>
            <a:r>
              <a:rPr lang="en-GB" dirty="0"/>
              <a:t>t</a:t>
            </a:r>
            <a:r>
              <a:rPr lang="en-AT" dirty="0"/>
              <a:t> </a:t>
            </a:r>
            <a:r>
              <a:rPr lang="en-GB" dirty="0"/>
              <a:t>j</a:t>
            </a:r>
            <a:r>
              <a:rPr lang="en-AT" dirty="0"/>
              <a:t>u</a:t>
            </a:r>
            <a:r>
              <a:rPr lang="en-GB" dirty="0"/>
              <a:t>s</a:t>
            </a:r>
            <a:r>
              <a:rPr lang="en-AT" dirty="0"/>
              <a:t>t </a:t>
            </a:r>
            <a:r>
              <a:rPr lang="en-GB" dirty="0" err="1"/>
              <a:t>i</a:t>
            </a:r>
            <a:r>
              <a:rPr lang="en-AT" dirty="0"/>
              <a:t>n</a:t>
            </a:r>
            <a:r>
              <a:rPr lang="en-GB" dirty="0"/>
              <a:t>v</a:t>
            </a:r>
            <a:r>
              <a:rPr lang="en-AT" dirty="0"/>
              <a:t>e</a:t>
            </a:r>
            <a:r>
              <a:rPr lang="en-GB" dirty="0"/>
              <a:t>s</a:t>
            </a:r>
            <a:r>
              <a:rPr lang="en-AT" dirty="0"/>
              <a:t>t</a:t>
            </a:r>
            <a:r>
              <a:rPr lang="en-GB" dirty="0"/>
              <a:t>m</a:t>
            </a:r>
            <a:r>
              <a:rPr lang="en-AT" dirty="0"/>
              <a:t>e</a:t>
            </a:r>
            <a:r>
              <a:rPr lang="en-GB" dirty="0"/>
              <a:t>n</a:t>
            </a:r>
            <a:r>
              <a:rPr lang="en-AT" dirty="0"/>
              <a:t>t </a:t>
            </a:r>
            <a:r>
              <a:rPr lang="en-GB" dirty="0" err="1"/>
              <a:t>i</a:t>
            </a:r>
            <a:r>
              <a:rPr lang="en-AT" dirty="0"/>
              <a:t>n </a:t>
            </a:r>
            <a:r>
              <a:rPr lang="en-GB" dirty="0"/>
              <a:t>t</a:t>
            </a:r>
            <a:r>
              <a:rPr lang="en-AT" dirty="0"/>
              <a:t>e</a:t>
            </a:r>
            <a:r>
              <a:rPr lang="en-GB" dirty="0"/>
              <a:t>c</a:t>
            </a:r>
            <a:r>
              <a:rPr lang="en-AT" dirty="0"/>
              <a:t>h</a:t>
            </a:r>
            <a:r>
              <a:rPr lang="en-GB" dirty="0"/>
              <a:t>n</a:t>
            </a:r>
            <a:r>
              <a:rPr lang="en-AT" dirty="0"/>
              <a:t>o</a:t>
            </a:r>
            <a:r>
              <a:rPr lang="en-GB" dirty="0"/>
              <a:t>l</a:t>
            </a:r>
            <a:r>
              <a:rPr lang="en-AT" dirty="0"/>
              <a:t>o</a:t>
            </a:r>
            <a:r>
              <a:rPr lang="en-GB" dirty="0"/>
              <a:t>g</a:t>
            </a:r>
            <a:r>
              <a:rPr lang="en-AT" dirty="0" err="1"/>
              <a:t>i</a:t>
            </a:r>
            <a:r>
              <a:rPr lang="en-GB" dirty="0"/>
              <a:t>e</a:t>
            </a:r>
            <a:r>
              <a:rPr lang="en-AT" dirty="0"/>
              <a:t>s, </a:t>
            </a:r>
            <a:r>
              <a:rPr lang="en-GB" dirty="0" err="1"/>
              <a:t>i</a:t>
            </a:r>
            <a:r>
              <a:rPr lang="en-AT" dirty="0"/>
              <a:t>t </a:t>
            </a:r>
            <a:r>
              <a:rPr lang="en-GB" dirty="0" err="1"/>
              <a:t>i</a:t>
            </a:r>
            <a:r>
              <a:rPr lang="en-AT" dirty="0"/>
              <a:t>s </a:t>
            </a:r>
            <a:r>
              <a:rPr lang="en-GB" dirty="0"/>
              <a:t>a</a:t>
            </a:r>
            <a:r>
              <a:rPr lang="en-AT" dirty="0"/>
              <a:t>l</a:t>
            </a:r>
            <a:r>
              <a:rPr lang="en-GB" dirty="0"/>
              <a:t>s</a:t>
            </a:r>
            <a:r>
              <a:rPr lang="en-AT" dirty="0"/>
              <a:t>o </a:t>
            </a:r>
            <a:r>
              <a:rPr lang="en-GB" dirty="0"/>
              <a:t>t</a:t>
            </a:r>
            <a:r>
              <a:rPr lang="en-AT" dirty="0"/>
              <a:t>h</a:t>
            </a:r>
            <a:r>
              <a:rPr lang="en-GB" dirty="0"/>
              <a:t>e</a:t>
            </a:r>
            <a:r>
              <a:rPr lang="en-AT" dirty="0"/>
              <a:t> human effort </a:t>
            </a:r>
            <a:r>
              <a:rPr lang="en-AT" dirty="0" err="1"/>
              <a:t>requ</a:t>
            </a:r>
            <a:r>
              <a:rPr lang="en-GB" dirty="0" err="1"/>
              <a:t>ir</a:t>
            </a:r>
            <a:r>
              <a:rPr lang="en-AT" dirty="0"/>
              <a:t>ed to collect and process</a:t>
            </a:r>
            <a:endParaRPr lang="en-GB" dirty="0"/>
          </a:p>
        </p:txBody>
      </p:sp>
      <p:sp>
        <p:nvSpPr>
          <p:cNvPr id="6" name="Textfeld 5">
            <a:extLst>
              <a:ext uri="{FF2B5EF4-FFF2-40B4-BE49-F238E27FC236}">
                <a16:creationId xmlns:a16="http://schemas.microsoft.com/office/drawing/2014/main" id="{218D4A50-34DA-4897-A093-496B81794497}"/>
              </a:ext>
            </a:extLst>
          </p:cNvPr>
          <p:cNvSpPr txBox="1"/>
          <p:nvPr/>
        </p:nvSpPr>
        <p:spPr>
          <a:xfrm>
            <a:off x="628650" y="1504854"/>
            <a:ext cx="5477692" cy="646331"/>
          </a:xfrm>
          <a:prstGeom prst="rect">
            <a:avLst/>
          </a:prstGeom>
          <a:noFill/>
        </p:spPr>
        <p:txBody>
          <a:bodyPr wrap="square" rtlCol="0">
            <a:spAutoFit/>
          </a:bodyPr>
          <a:lstStyle/>
          <a:p>
            <a:r>
              <a:rPr lang="en-AT" dirty="0"/>
              <a:t>U</a:t>
            </a:r>
            <a:r>
              <a:rPr lang="en-GB" dirty="0"/>
              <a:t>s</a:t>
            </a:r>
            <a:r>
              <a:rPr lang="en-AT" dirty="0"/>
              <a:t>e</a:t>
            </a:r>
            <a:r>
              <a:rPr lang="en-GB" dirty="0"/>
              <a:t>f</a:t>
            </a:r>
            <a:r>
              <a:rPr lang="en-AT" dirty="0"/>
              <a:t>u</a:t>
            </a:r>
            <a:r>
              <a:rPr lang="en-GB" dirty="0"/>
              <a:t>l</a:t>
            </a:r>
            <a:r>
              <a:rPr lang="en-AT" dirty="0"/>
              <a:t>n</a:t>
            </a:r>
            <a:r>
              <a:rPr lang="en-GB" dirty="0"/>
              <a:t>e</a:t>
            </a:r>
            <a:r>
              <a:rPr lang="en-AT" dirty="0"/>
              <a:t>s</a:t>
            </a:r>
            <a:r>
              <a:rPr lang="en-GB" dirty="0"/>
              <a:t>s</a:t>
            </a:r>
            <a:r>
              <a:rPr lang="en-AT" dirty="0"/>
              <a:t> </a:t>
            </a:r>
            <a:r>
              <a:rPr lang="en-GB" dirty="0"/>
              <a:t>o</a:t>
            </a:r>
            <a:r>
              <a:rPr lang="en-AT" dirty="0"/>
              <a:t>f course is variable and the right </a:t>
            </a:r>
            <a:r>
              <a:rPr lang="en-AT" dirty="0" err="1"/>
              <a:t>condi</a:t>
            </a:r>
            <a:r>
              <a:rPr lang="en-GB" dirty="0"/>
              <a:t>t</a:t>
            </a:r>
            <a:r>
              <a:rPr lang="en-AT" dirty="0" err="1"/>
              <a:t>i</a:t>
            </a:r>
            <a:r>
              <a:rPr lang="en-GB" dirty="0"/>
              <a:t>o</a:t>
            </a:r>
            <a:r>
              <a:rPr lang="en-AT" dirty="0"/>
              <a:t>n</a:t>
            </a:r>
            <a:r>
              <a:rPr lang="en-GB" dirty="0"/>
              <a:t>s</a:t>
            </a:r>
            <a:r>
              <a:rPr lang="en-AT" dirty="0"/>
              <a:t> </a:t>
            </a:r>
            <a:r>
              <a:rPr lang="en-GB" dirty="0"/>
              <a:t>m</a:t>
            </a:r>
            <a:r>
              <a:rPr lang="en-AT" dirty="0"/>
              <a:t>u</a:t>
            </a:r>
            <a:r>
              <a:rPr lang="en-GB" dirty="0"/>
              <a:t>s</a:t>
            </a:r>
            <a:r>
              <a:rPr lang="en-AT" dirty="0"/>
              <a:t>t </a:t>
            </a:r>
            <a:r>
              <a:rPr lang="en-GB" dirty="0"/>
              <a:t>a</a:t>
            </a:r>
            <a:r>
              <a:rPr lang="en-AT" dirty="0"/>
              <a:t>l</a:t>
            </a:r>
            <a:r>
              <a:rPr lang="en-GB" dirty="0"/>
              <a:t>w</a:t>
            </a:r>
            <a:r>
              <a:rPr lang="en-AT" dirty="0"/>
              <a:t>a</a:t>
            </a:r>
            <a:r>
              <a:rPr lang="en-GB" dirty="0"/>
              <a:t>y</a:t>
            </a:r>
            <a:r>
              <a:rPr lang="en-AT" dirty="0"/>
              <a:t>s </a:t>
            </a:r>
            <a:r>
              <a:rPr lang="en-GB" dirty="0"/>
              <a:t>b</a:t>
            </a:r>
            <a:r>
              <a:rPr lang="en-AT" dirty="0"/>
              <a:t>e </a:t>
            </a:r>
            <a:r>
              <a:rPr lang="en-GB" dirty="0"/>
              <a:t>s</a:t>
            </a:r>
            <a:r>
              <a:rPr lang="en-AT" dirty="0"/>
              <a:t>e</a:t>
            </a:r>
            <a:r>
              <a:rPr lang="en-GB" dirty="0"/>
              <a:t>t</a:t>
            </a:r>
            <a:r>
              <a:rPr lang="en-AT" dirty="0"/>
              <a:t> </a:t>
            </a:r>
            <a:r>
              <a:rPr lang="en-GB" dirty="0"/>
              <a:t>f</a:t>
            </a:r>
            <a:r>
              <a:rPr lang="en-AT" dirty="0"/>
              <a:t>o</a:t>
            </a:r>
            <a:r>
              <a:rPr lang="en-GB" dirty="0"/>
              <a:t>r</a:t>
            </a:r>
            <a:r>
              <a:rPr lang="en-AT" dirty="0"/>
              <a:t> </a:t>
            </a:r>
            <a:r>
              <a:rPr lang="en-GB" dirty="0"/>
              <a:t>c</a:t>
            </a:r>
            <a:r>
              <a:rPr lang="en-AT" dirty="0"/>
              <a:t>r</a:t>
            </a:r>
            <a:r>
              <a:rPr lang="en-GB" dirty="0" err="1"/>
              <a:t>i</a:t>
            </a:r>
            <a:r>
              <a:rPr lang="en-AT" dirty="0"/>
              <a:t>t</a:t>
            </a:r>
            <a:r>
              <a:rPr lang="en-GB" dirty="0"/>
              <a:t>e</a:t>
            </a:r>
            <a:r>
              <a:rPr lang="en-AT" dirty="0"/>
              <a:t>r</a:t>
            </a:r>
            <a:r>
              <a:rPr lang="en-GB" dirty="0" err="1"/>
              <a:t>i</a:t>
            </a:r>
            <a:r>
              <a:rPr lang="en-AT" dirty="0"/>
              <a:t>o</a:t>
            </a:r>
            <a:r>
              <a:rPr lang="en-GB" dirty="0"/>
              <a:t>n</a:t>
            </a:r>
            <a:r>
              <a:rPr lang="en-AT" dirty="0"/>
              <a:t> </a:t>
            </a:r>
            <a:r>
              <a:rPr lang="en-GB" dirty="0"/>
              <a:t>v</a:t>
            </a:r>
            <a:r>
              <a:rPr lang="en-AT" dirty="0"/>
              <a:t>a</a:t>
            </a:r>
            <a:r>
              <a:rPr lang="en-GB" dirty="0"/>
              <a:t>l</a:t>
            </a:r>
            <a:r>
              <a:rPr lang="en-AT" dirty="0" err="1"/>
              <a:t>i</a:t>
            </a:r>
            <a:r>
              <a:rPr lang="en-GB" dirty="0"/>
              <a:t>d</a:t>
            </a:r>
            <a:r>
              <a:rPr lang="en-AT" dirty="0" err="1"/>
              <a:t>i</a:t>
            </a:r>
            <a:r>
              <a:rPr lang="en-GB" dirty="0"/>
              <a:t>t</a:t>
            </a:r>
            <a:r>
              <a:rPr lang="en-AT" dirty="0"/>
              <a:t>y</a:t>
            </a:r>
            <a:endParaRPr lang="en-GB" dirty="0"/>
          </a:p>
        </p:txBody>
      </p:sp>
      <p:pic>
        <p:nvPicPr>
          <p:cNvPr id="8" name="Inhaltsplatzhalter 7">
            <a:extLst>
              <a:ext uri="{FF2B5EF4-FFF2-40B4-BE49-F238E27FC236}">
                <a16:creationId xmlns:a16="http://schemas.microsoft.com/office/drawing/2014/main" id="{0C970296-F817-47E9-AE00-BAB02C620FB1}"/>
              </a:ext>
            </a:extLst>
          </p:cNvPr>
          <p:cNvPicPr>
            <a:picLocks noGrp="1" noChangeAspect="1"/>
          </p:cNvPicPr>
          <p:nvPr>
            <p:ph idx="1"/>
          </p:nvPr>
        </p:nvPicPr>
        <p:blipFill>
          <a:blip r:embed="rId2"/>
          <a:stretch>
            <a:fillRect/>
          </a:stretch>
        </p:blipFill>
        <p:spPr>
          <a:xfrm>
            <a:off x="538480" y="2046981"/>
            <a:ext cx="6614444" cy="4772430"/>
          </a:xfrm>
          <a:prstGeom prst="rect">
            <a:avLst/>
          </a:prstGeom>
        </p:spPr>
      </p:pic>
    </p:spTree>
    <p:extLst>
      <p:ext uri="{BB962C8B-B14F-4D97-AF65-F5344CB8AC3E}">
        <p14:creationId xmlns:p14="http://schemas.microsoft.com/office/powerpoint/2010/main" val="418887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5706B-DEFF-45DE-BCF4-56C8E85C2738}"/>
              </a:ext>
            </a:extLst>
          </p:cNvPr>
          <p:cNvSpPr>
            <a:spLocks noGrp="1"/>
          </p:cNvSpPr>
          <p:nvPr>
            <p:ph type="title"/>
          </p:nvPr>
        </p:nvSpPr>
        <p:spPr/>
        <p:txBody>
          <a:bodyPr/>
          <a:lstStyle/>
          <a:p>
            <a:r>
              <a:rPr lang="en-AT" dirty="0"/>
              <a:t>For Reference – Existing HP Measures</a:t>
            </a:r>
          </a:p>
        </p:txBody>
      </p:sp>
      <p:graphicFrame>
        <p:nvGraphicFramePr>
          <p:cNvPr id="10" name="Tabelle 9">
            <a:extLst>
              <a:ext uri="{FF2B5EF4-FFF2-40B4-BE49-F238E27FC236}">
                <a16:creationId xmlns:a16="http://schemas.microsoft.com/office/drawing/2014/main" id="{F05126F4-11D7-42C3-B878-5B8DF57DBFC9}"/>
              </a:ext>
            </a:extLst>
          </p:cNvPr>
          <p:cNvGraphicFramePr>
            <a:graphicFrameLocks noGrp="1"/>
          </p:cNvGraphicFramePr>
          <p:nvPr>
            <p:extLst>
              <p:ext uri="{D42A27DB-BD31-4B8C-83A1-F6EECF244321}">
                <p14:modId xmlns:p14="http://schemas.microsoft.com/office/powerpoint/2010/main" val="3584567583"/>
              </p:ext>
            </p:extLst>
          </p:nvPr>
        </p:nvGraphicFramePr>
        <p:xfrm>
          <a:off x="174171" y="1236639"/>
          <a:ext cx="8656322" cy="5399279"/>
        </p:xfrm>
        <a:graphic>
          <a:graphicData uri="http://schemas.openxmlformats.org/drawingml/2006/table">
            <a:tbl>
              <a:tblPr firstRow="1" firstCol="1" bandRow="1">
                <a:tableStyleId>{5C22544A-7EE6-4342-B048-85BDC9FD1C3A}</a:tableStyleId>
              </a:tblPr>
              <a:tblGrid>
                <a:gridCol w="1391948">
                  <a:extLst>
                    <a:ext uri="{9D8B030D-6E8A-4147-A177-3AD203B41FA5}">
                      <a16:colId xmlns:a16="http://schemas.microsoft.com/office/drawing/2014/main" val="379731130"/>
                    </a:ext>
                  </a:extLst>
                </a:gridCol>
                <a:gridCol w="561092">
                  <a:extLst>
                    <a:ext uri="{9D8B030D-6E8A-4147-A177-3AD203B41FA5}">
                      <a16:colId xmlns:a16="http://schemas.microsoft.com/office/drawing/2014/main" val="14175777"/>
                    </a:ext>
                  </a:extLst>
                </a:gridCol>
                <a:gridCol w="561092">
                  <a:extLst>
                    <a:ext uri="{9D8B030D-6E8A-4147-A177-3AD203B41FA5}">
                      <a16:colId xmlns:a16="http://schemas.microsoft.com/office/drawing/2014/main" val="3767230960"/>
                    </a:ext>
                  </a:extLst>
                </a:gridCol>
                <a:gridCol w="561092">
                  <a:extLst>
                    <a:ext uri="{9D8B030D-6E8A-4147-A177-3AD203B41FA5}">
                      <a16:colId xmlns:a16="http://schemas.microsoft.com/office/drawing/2014/main" val="433688569"/>
                    </a:ext>
                  </a:extLst>
                </a:gridCol>
                <a:gridCol w="561092">
                  <a:extLst>
                    <a:ext uri="{9D8B030D-6E8A-4147-A177-3AD203B41FA5}">
                      <a16:colId xmlns:a16="http://schemas.microsoft.com/office/drawing/2014/main" val="3014645199"/>
                    </a:ext>
                  </a:extLst>
                </a:gridCol>
                <a:gridCol w="592288">
                  <a:extLst>
                    <a:ext uri="{9D8B030D-6E8A-4147-A177-3AD203B41FA5}">
                      <a16:colId xmlns:a16="http://schemas.microsoft.com/office/drawing/2014/main" val="68300127"/>
                    </a:ext>
                  </a:extLst>
                </a:gridCol>
                <a:gridCol w="706526">
                  <a:extLst>
                    <a:ext uri="{9D8B030D-6E8A-4147-A177-3AD203B41FA5}">
                      <a16:colId xmlns:a16="http://schemas.microsoft.com/office/drawing/2014/main" val="2754463605"/>
                    </a:ext>
                  </a:extLst>
                </a:gridCol>
                <a:gridCol w="745065">
                  <a:extLst>
                    <a:ext uri="{9D8B030D-6E8A-4147-A177-3AD203B41FA5}">
                      <a16:colId xmlns:a16="http://schemas.microsoft.com/office/drawing/2014/main" val="3267405153"/>
                    </a:ext>
                  </a:extLst>
                </a:gridCol>
                <a:gridCol w="767544">
                  <a:extLst>
                    <a:ext uri="{9D8B030D-6E8A-4147-A177-3AD203B41FA5}">
                      <a16:colId xmlns:a16="http://schemas.microsoft.com/office/drawing/2014/main" val="658685637"/>
                    </a:ext>
                  </a:extLst>
                </a:gridCol>
                <a:gridCol w="2208583">
                  <a:extLst>
                    <a:ext uri="{9D8B030D-6E8A-4147-A177-3AD203B41FA5}">
                      <a16:colId xmlns:a16="http://schemas.microsoft.com/office/drawing/2014/main" val="622163216"/>
                    </a:ext>
                  </a:extLst>
                </a:gridCol>
              </a:tblGrid>
              <a:tr h="139369">
                <a:tc>
                  <a:txBody>
                    <a:bodyPr/>
                    <a:lstStyle/>
                    <a:p>
                      <a:pPr algn="l">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WL</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Stress</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Fatigue</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SA</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Attention</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Vigilance</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Trust</a:t>
                      </a:r>
                      <a:r>
                        <a:rPr lang="en-GB" sz="4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Motivation</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Viability Notes</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3411448623"/>
                  </a:ext>
                </a:extLst>
              </a:tr>
              <a:tr h="139369">
                <a:tc>
                  <a:txBody>
                    <a:bodyPr/>
                    <a:lstStyle/>
                    <a:p>
                      <a:pPr algn="ctr">
                        <a:spcAft>
                          <a:spcPts val="0"/>
                        </a:spcAft>
                      </a:pPr>
                      <a:r>
                        <a:rPr lang="en-GB" sz="600" i="1" dirty="0">
                          <a:effectLst/>
                        </a:rPr>
                        <a:t>Objective Measures</a:t>
                      </a:r>
                      <a:endParaRPr lang="en-AT" sz="600" i="1" dirty="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dirty="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8100352"/>
                  </a:ext>
                </a:extLst>
              </a:tr>
              <a:tr h="139369">
                <a:tc>
                  <a:txBody>
                    <a:bodyPr/>
                    <a:lstStyle/>
                    <a:p>
                      <a:pPr algn="l">
                        <a:spcAft>
                          <a:spcPts val="0"/>
                        </a:spcAft>
                      </a:pPr>
                      <a:r>
                        <a:rPr lang="en-GB" sz="600">
                          <a:effectLst/>
                        </a:rPr>
                        <a:t>Echo Cardiogram (ACG)</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1408207989"/>
                  </a:ext>
                </a:extLst>
              </a:tr>
              <a:tr h="139369">
                <a:tc>
                  <a:txBody>
                    <a:bodyPr/>
                    <a:lstStyle/>
                    <a:p>
                      <a:pPr algn="l">
                        <a:spcAft>
                          <a:spcPts val="0"/>
                        </a:spcAft>
                      </a:pPr>
                      <a:r>
                        <a:rPr lang="en-GB" sz="600">
                          <a:effectLst/>
                        </a:rPr>
                        <a:t>EEG</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dirty="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Intrusive, much effort</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801152450"/>
                  </a:ext>
                </a:extLst>
              </a:tr>
              <a:tr h="139369">
                <a:tc>
                  <a:txBody>
                    <a:bodyPr/>
                    <a:lstStyle/>
                    <a:p>
                      <a:pPr algn="l">
                        <a:spcAft>
                          <a:spcPts val="0"/>
                        </a:spcAft>
                      </a:pPr>
                      <a:r>
                        <a:rPr lang="en-GB" sz="600">
                          <a:effectLst/>
                        </a:rPr>
                        <a:t>EMG</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1529656396"/>
                  </a:ext>
                </a:extLst>
              </a:tr>
              <a:tr h="139369">
                <a:tc>
                  <a:txBody>
                    <a:bodyPr/>
                    <a:lstStyle/>
                    <a:p>
                      <a:pPr algn="l">
                        <a:spcAft>
                          <a:spcPts val="0"/>
                        </a:spcAft>
                      </a:pPr>
                      <a:r>
                        <a:rPr lang="en-GB" sz="600">
                          <a:effectLst/>
                        </a:rPr>
                        <a:t>EOG</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27049070"/>
                  </a:ext>
                </a:extLst>
              </a:tr>
              <a:tr h="340683">
                <a:tc>
                  <a:txBody>
                    <a:bodyPr/>
                    <a:lstStyle/>
                    <a:p>
                      <a:pPr algn="l">
                        <a:spcAft>
                          <a:spcPts val="0"/>
                        </a:spcAft>
                      </a:pPr>
                      <a:r>
                        <a:rPr lang="en-GB" sz="600">
                          <a:effectLst/>
                        </a:rPr>
                        <a:t>fNRI</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l">
                        <a:spcAft>
                          <a:spcPts val="0"/>
                        </a:spcAft>
                      </a:pPr>
                      <a:r>
                        <a:rPr lang="en-GB" sz="600">
                          <a:effectLst/>
                        </a:rPr>
                        <a:t>The collection of Health related data has been excluded by the project due to ethics permissions.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2640253922"/>
                  </a:ext>
                </a:extLst>
              </a:tr>
              <a:tr h="139369">
                <a:tc>
                  <a:txBody>
                    <a:bodyPr/>
                    <a:lstStyle/>
                    <a:p>
                      <a:pPr algn="l">
                        <a:spcAft>
                          <a:spcPts val="0"/>
                        </a:spcAft>
                      </a:pPr>
                      <a:r>
                        <a:rPr lang="en-GB" sz="600">
                          <a:effectLst/>
                        </a:rPr>
                        <a:t>GSR/EDA</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3657499826"/>
                  </a:ext>
                </a:extLst>
              </a:tr>
              <a:tr h="139369">
                <a:tc>
                  <a:txBody>
                    <a:bodyPr/>
                    <a:lstStyle/>
                    <a:p>
                      <a:pPr algn="l">
                        <a:spcAft>
                          <a:spcPts val="0"/>
                        </a:spcAft>
                      </a:pPr>
                      <a:r>
                        <a:rPr lang="en-GB" sz="600">
                          <a:effectLst/>
                        </a:rPr>
                        <a:t>Respiratory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1430354685"/>
                  </a:ext>
                </a:extLst>
              </a:tr>
              <a:tr h="139369">
                <a:tc>
                  <a:txBody>
                    <a:bodyPr/>
                    <a:lstStyle/>
                    <a:p>
                      <a:pPr algn="l">
                        <a:spcAft>
                          <a:spcPts val="0"/>
                        </a:spcAft>
                      </a:pPr>
                      <a:r>
                        <a:rPr lang="en-GB" sz="600">
                          <a:effectLst/>
                        </a:rPr>
                        <a:t>Eye Tracking</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May have medium accuracy</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2821342003"/>
                  </a:ext>
                </a:extLst>
              </a:tr>
              <a:tr h="340683">
                <a:tc>
                  <a:txBody>
                    <a:bodyPr/>
                    <a:lstStyle/>
                    <a:p>
                      <a:pPr algn="l">
                        <a:spcAft>
                          <a:spcPts val="0"/>
                        </a:spcAft>
                      </a:pPr>
                      <a:r>
                        <a:rPr lang="en-GB" sz="600">
                          <a:effectLst/>
                        </a:rPr>
                        <a:t>Ergonomic Measures (ISO Standards – e.g. Rapid Upper Limb Assessment)</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3057145538"/>
                  </a:ext>
                </a:extLst>
              </a:tr>
              <a:tr h="278740">
                <a:tc>
                  <a:txBody>
                    <a:bodyPr/>
                    <a:lstStyle/>
                    <a:p>
                      <a:pPr algn="l">
                        <a:spcAft>
                          <a:spcPts val="0"/>
                        </a:spcAft>
                      </a:pPr>
                      <a:r>
                        <a:rPr lang="en-GB" sz="600">
                          <a:effectLst/>
                        </a:rPr>
                        <a:t>Seat Sensors</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3842664808"/>
                  </a:ext>
                </a:extLst>
              </a:tr>
              <a:tr h="139369">
                <a:tc>
                  <a:txBody>
                    <a:bodyPr/>
                    <a:lstStyle/>
                    <a:p>
                      <a:pPr algn="l">
                        <a:spcAft>
                          <a:spcPts val="0"/>
                        </a:spcAft>
                      </a:pPr>
                      <a:r>
                        <a:rPr lang="en-GB" sz="600">
                          <a:effectLst/>
                        </a:rPr>
                        <a:t>Voice Analysis</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2103839591"/>
                  </a:ext>
                </a:extLst>
              </a:tr>
              <a:tr h="139369">
                <a:tc>
                  <a:txBody>
                    <a:bodyPr/>
                    <a:lstStyle/>
                    <a:p>
                      <a:pPr algn="l">
                        <a:spcAft>
                          <a:spcPts val="0"/>
                        </a:spcAft>
                      </a:pPr>
                      <a:r>
                        <a:rPr lang="en-GB" sz="600">
                          <a:effectLst/>
                        </a:rPr>
                        <a:t>Mouse Clicks / Tracking</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Easy to log</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2883971528"/>
                  </a:ext>
                </a:extLst>
              </a:tr>
              <a:tr h="139369">
                <a:tc>
                  <a:txBody>
                    <a:bodyPr/>
                    <a:lstStyle/>
                    <a:p>
                      <a:pPr algn="l">
                        <a:spcAft>
                          <a:spcPts val="0"/>
                        </a:spcAft>
                      </a:pPr>
                      <a:r>
                        <a:rPr lang="en-GB" sz="600">
                          <a:effectLst/>
                        </a:rPr>
                        <a:t>Keyboard Strokes</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Easy to log</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4216932288"/>
                  </a:ext>
                </a:extLst>
              </a:tr>
              <a:tr h="227121">
                <a:tc>
                  <a:txBody>
                    <a:bodyPr/>
                    <a:lstStyle/>
                    <a:p>
                      <a:pPr algn="l">
                        <a:spcAft>
                          <a:spcPts val="0"/>
                        </a:spcAft>
                      </a:pPr>
                      <a:r>
                        <a:rPr lang="en-GB" sz="600">
                          <a:effectLst/>
                        </a:rPr>
                        <a:t>Reaction Times</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Start and end time of reaction sometimes hard to identify (thinking)</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474666582"/>
                  </a:ext>
                </a:extLst>
              </a:tr>
              <a:tr h="139369">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b"/>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3398399515"/>
                  </a:ext>
                </a:extLst>
              </a:tr>
              <a:tr h="139369">
                <a:tc>
                  <a:txBody>
                    <a:bodyPr/>
                    <a:lstStyle/>
                    <a:p>
                      <a:pPr algn="ctr">
                        <a:spcAft>
                          <a:spcPts val="0"/>
                        </a:spcAft>
                      </a:pPr>
                      <a:r>
                        <a:rPr lang="en-GB" sz="600" i="1" dirty="0">
                          <a:effectLst/>
                        </a:rPr>
                        <a:t>Subjective:</a:t>
                      </a:r>
                      <a:endParaRPr lang="en-AT" sz="600" i="1" dirty="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2324570086"/>
                  </a:ext>
                </a:extLst>
              </a:tr>
              <a:tr h="227121">
                <a:tc>
                  <a:txBody>
                    <a:bodyPr/>
                    <a:lstStyle/>
                    <a:p>
                      <a:pPr algn="l">
                        <a:spcAft>
                          <a:spcPts val="0"/>
                        </a:spcAft>
                      </a:pPr>
                      <a:r>
                        <a:rPr lang="en-GB" sz="600">
                          <a:effectLst/>
                        </a:rPr>
                        <a:t>User Acceptance (perceived acceptability)</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1557745598"/>
                  </a:ext>
                </a:extLst>
              </a:tr>
              <a:tr h="139369">
                <a:tc>
                  <a:txBody>
                    <a:bodyPr/>
                    <a:lstStyle/>
                    <a:p>
                      <a:pPr algn="l">
                        <a:spcAft>
                          <a:spcPts val="0"/>
                        </a:spcAft>
                      </a:pPr>
                      <a:r>
                        <a:rPr lang="en-GB" sz="600">
                          <a:effectLst/>
                        </a:rPr>
                        <a:t>Bedford Workload Index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3386296773"/>
                  </a:ext>
                </a:extLst>
              </a:tr>
              <a:tr h="139369">
                <a:tc>
                  <a:txBody>
                    <a:bodyPr/>
                    <a:lstStyle/>
                    <a:p>
                      <a:pPr algn="l">
                        <a:spcAft>
                          <a:spcPts val="0"/>
                        </a:spcAft>
                      </a:pPr>
                      <a:r>
                        <a:rPr lang="en-GB" sz="600">
                          <a:effectLst/>
                        </a:rPr>
                        <a:t>NASA Task Load Index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Often Used, therefore good comparability</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780957973"/>
                  </a:ext>
                </a:extLst>
              </a:tr>
              <a:tr h="139369">
                <a:tc>
                  <a:txBody>
                    <a:bodyPr/>
                    <a:lstStyle/>
                    <a:p>
                      <a:pPr algn="l">
                        <a:spcAft>
                          <a:spcPts val="0"/>
                        </a:spcAft>
                      </a:pPr>
                      <a:r>
                        <a:rPr lang="en-GB" sz="600">
                          <a:effectLst/>
                        </a:rPr>
                        <a:t>China Lakes SA Measure</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604650136"/>
                  </a:ext>
                </a:extLst>
              </a:tr>
              <a:tr h="139369">
                <a:tc>
                  <a:txBody>
                    <a:bodyPr/>
                    <a:lstStyle/>
                    <a:p>
                      <a:pPr algn="l">
                        <a:spcAft>
                          <a:spcPts val="0"/>
                        </a:spcAft>
                      </a:pPr>
                      <a:r>
                        <a:rPr lang="en-GB" sz="600">
                          <a:effectLst/>
                        </a:rPr>
                        <a:t>Picture Scale Measures</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1890427643"/>
                  </a:ext>
                </a:extLst>
              </a:tr>
              <a:tr h="227121">
                <a:tc>
                  <a:txBody>
                    <a:bodyPr/>
                    <a:lstStyle/>
                    <a:p>
                      <a:pPr algn="l">
                        <a:spcAft>
                          <a:spcPts val="0"/>
                        </a:spcAft>
                      </a:pPr>
                      <a:r>
                        <a:rPr lang="en-GB" sz="600">
                          <a:effectLst/>
                        </a:rPr>
                        <a:t>Instantaneous Self-Assessment</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Quick and Easy Method</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4073374906"/>
                  </a:ext>
                </a:extLst>
              </a:tr>
              <a:tr h="454243">
                <a:tc>
                  <a:txBody>
                    <a:bodyPr/>
                    <a:lstStyle/>
                    <a:p>
                      <a:pPr algn="l">
                        <a:spcAft>
                          <a:spcPts val="0"/>
                        </a:spcAft>
                      </a:pPr>
                      <a:r>
                        <a:rPr lang="en-GB" sz="600">
                          <a:effectLst/>
                        </a:rPr>
                        <a:t>Eurocontrol SHAPE  questionnaires (e.g. SASHA and SATI) (11 and 12)</a:t>
                      </a:r>
                      <a:endParaRPr lang="en-AT" sz="600">
                        <a:effectLst/>
                      </a:endParaRPr>
                    </a:p>
                    <a:p>
                      <a:pPr algn="l">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266872600"/>
                  </a:ext>
                </a:extLst>
              </a:tr>
              <a:tr h="227121">
                <a:tc>
                  <a:txBody>
                    <a:bodyPr/>
                    <a:lstStyle/>
                    <a:p>
                      <a:pPr algn="l">
                        <a:spcAft>
                          <a:spcPts val="0"/>
                        </a:spcAft>
                      </a:pPr>
                      <a:r>
                        <a:rPr lang="en-GB" sz="600">
                          <a:effectLst/>
                        </a:rPr>
                        <a:t>Expert Observations (over the shoulder)</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453595006"/>
                  </a:ext>
                </a:extLst>
              </a:tr>
              <a:tr h="227121">
                <a:tc>
                  <a:txBody>
                    <a:bodyPr/>
                    <a:lstStyle/>
                    <a:p>
                      <a:pPr algn="l">
                        <a:spcAft>
                          <a:spcPts val="0"/>
                        </a:spcAft>
                      </a:pPr>
                      <a:r>
                        <a:rPr lang="en-GB" sz="600">
                          <a:effectLst/>
                        </a:rPr>
                        <a:t>Situational Awareness Rating Technique</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 </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206806517"/>
                  </a:ext>
                </a:extLst>
              </a:tr>
              <a:tr h="340683">
                <a:tc>
                  <a:txBody>
                    <a:bodyPr/>
                    <a:lstStyle/>
                    <a:p>
                      <a:pPr algn="l">
                        <a:spcAft>
                          <a:spcPts val="0"/>
                        </a:spcAft>
                      </a:pPr>
                      <a:r>
                        <a:rPr lang="en-GB" sz="600">
                          <a:effectLst/>
                        </a:rPr>
                        <a:t>Situational Awareness Global Assessment Technique (SAGAT)</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b"/>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a:effectLst/>
                        </a:rPr>
                        <a:t>X</a:t>
                      </a:r>
                      <a:endParaRPr lang="en-AT" sz="60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endParaRPr lang="en-AT" sz="500">
                        <a:effectLst/>
                        <a:latin typeface="Calibri" panose="020F0502020204030204" pitchFamily="34" charset="0"/>
                        <a:cs typeface="Times New Roman" panose="02020603050405020304" pitchFamily="18" charset="0"/>
                      </a:endParaRPr>
                    </a:p>
                  </a:txBody>
                  <a:tcPr marL="37440" marR="37440" marT="0" marB="0" anchor="ctr"/>
                </a:tc>
                <a:tc>
                  <a:txBody>
                    <a:bodyPr/>
                    <a:lstStyle/>
                    <a:p>
                      <a:pPr algn="ctr">
                        <a:spcAft>
                          <a:spcPts val="0"/>
                        </a:spcAft>
                      </a:pPr>
                      <a:r>
                        <a:rPr lang="en-GB" sz="600" dirty="0">
                          <a:effectLst/>
                        </a:rPr>
                        <a:t>Intrusive</a:t>
                      </a:r>
                      <a:endParaRPr lang="en-AT" sz="600" dirty="0">
                        <a:solidFill>
                          <a:srgbClr val="59666D"/>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40" marR="37440" marT="0" marB="0"/>
                </a:tc>
                <a:extLst>
                  <a:ext uri="{0D108BD9-81ED-4DB2-BD59-A6C34878D82A}">
                    <a16:rowId xmlns:a16="http://schemas.microsoft.com/office/drawing/2014/main" val="723548426"/>
                  </a:ext>
                </a:extLst>
              </a:tr>
            </a:tbl>
          </a:graphicData>
        </a:graphic>
      </p:graphicFrame>
      <p:sp>
        <p:nvSpPr>
          <p:cNvPr id="11" name="Rectangle 6">
            <a:extLst>
              <a:ext uri="{FF2B5EF4-FFF2-40B4-BE49-F238E27FC236}">
                <a16:creationId xmlns:a16="http://schemas.microsoft.com/office/drawing/2014/main" id="{43D1DB40-6326-49FC-AEF7-88AC6E78D703}"/>
              </a:ext>
            </a:extLst>
          </p:cNvPr>
          <p:cNvSpPr>
            <a:spLocks noChangeArrowheads="1"/>
          </p:cNvSpPr>
          <p:nvPr/>
        </p:nvSpPr>
        <p:spPr bwMode="auto">
          <a:xfrm>
            <a:off x="1301750" y="1825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AT" altLang="en-AT" sz="1800" b="0" i="0" u="none" strike="noStrike" cap="none" normalizeH="0" baseline="0">
                <a:ln>
                  <a:noFill/>
                </a:ln>
                <a:solidFill>
                  <a:schemeClr val="tx1"/>
                </a:solidFill>
                <a:effectLst/>
                <a:latin typeface="Arial" panose="020B0604020202020204" pitchFamily="34" charset="0"/>
              </a:rPr>
            </a:br>
            <a:endParaRPr kumimoji="0" lang="en-AT" altLang="en-A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794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CC7C9-60E6-4AA9-939D-C2272C2BF8F1}"/>
              </a:ext>
            </a:extLst>
          </p:cNvPr>
          <p:cNvSpPr>
            <a:spLocks noGrp="1"/>
          </p:cNvSpPr>
          <p:nvPr>
            <p:ph type="title"/>
          </p:nvPr>
        </p:nvSpPr>
        <p:spPr/>
        <p:txBody>
          <a:bodyPr/>
          <a:lstStyle/>
          <a:p>
            <a:r>
              <a:rPr lang="en-GB" dirty="0"/>
              <a:t>S</a:t>
            </a:r>
            <a:r>
              <a:rPr lang="en-AT" dirty="0"/>
              <a:t>c</a:t>
            </a:r>
            <a:r>
              <a:rPr lang="en-GB" dirty="0"/>
              <a:t>o</a:t>
            </a:r>
            <a:r>
              <a:rPr lang="en-AT" dirty="0"/>
              <a:t>p</a:t>
            </a:r>
            <a:r>
              <a:rPr lang="en-GB" dirty="0"/>
              <a:t>e</a:t>
            </a:r>
            <a:r>
              <a:rPr lang="en-AT" dirty="0"/>
              <a:t> </a:t>
            </a:r>
            <a:r>
              <a:rPr lang="en-GB" dirty="0"/>
              <a:t>a</a:t>
            </a:r>
            <a:r>
              <a:rPr lang="en-AT" dirty="0"/>
              <a:t>n</a:t>
            </a:r>
            <a:r>
              <a:rPr lang="en-GB" dirty="0"/>
              <a:t>d</a:t>
            </a:r>
            <a:r>
              <a:rPr lang="en-AT" dirty="0"/>
              <a:t> </a:t>
            </a:r>
            <a:r>
              <a:rPr lang="en-GB" dirty="0"/>
              <a:t>C</a:t>
            </a:r>
            <a:r>
              <a:rPr lang="en-AT" dirty="0"/>
              <a:t>o</a:t>
            </a:r>
            <a:r>
              <a:rPr lang="en-GB" dirty="0"/>
              <a:t>n</a:t>
            </a:r>
            <a:r>
              <a:rPr lang="en-AT" dirty="0"/>
              <a:t>t</a:t>
            </a:r>
            <a:r>
              <a:rPr lang="en-GB" dirty="0"/>
              <a:t>e</a:t>
            </a:r>
            <a:r>
              <a:rPr lang="en-AT" dirty="0"/>
              <a:t>n</a:t>
            </a:r>
            <a:r>
              <a:rPr lang="en-GB" dirty="0"/>
              <a:t>t</a:t>
            </a:r>
            <a:r>
              <a:rPr lang="en-AT" dirty="0"/>
              <a:t>s</a:t>
            </a:r>
          </a:p>
        </p:txBody>
      </p:sp>
      <p:sp>
        <p:nvSpPr>
          <p:cNvPr id="4" name="Textfeld 3">
            <a:extLst>
              <a:ext uri="{FF2B5EF4-FFF2-40B4-BE49-F238E27FC236}">
                <a16:creationId xmlns:a16="http://schemas.microsoft.com/office/drawing/2014/main" id="{79B4DEC8-D2CC-4DE8-AA73-F58511A736B1}"/>
              </a:ext>
            </a:extLst>
          </p:cNvPr>
          <p:cNvSpPr txBox="1"/>
          <p:nvPr/>
        </p:nvSpPr>
        <p:spPr>
          <a:xfrm>
            <a:off x="566057" y="1820091"/>
            <a:ext cx="6392092" cy="3416320"/>
          </a:xfrm>
          <a:prstGeom prst="rect">
            <a:avLst/>
          </a:prstGeom>
          <a:noFill/>
        </p:spPr>
        <p:txBody>
          <a:bodyPr wrap="square" rtlCol="0">
            <a:spAutoFit/>
          </a:bodyPr>
          <a:lstStyle/>
          <a:p>
            <a:r>
              <a:rPr lang="en-AT" dirty="0"/>
              <a:t>1. P</a:t>
            </a:r>
            <a:r>
              <a:rPr lang="en-GB" dirty="0"/>
              <a:t>u</a:t>
            </a:r>
            <a:r>
              <a:rPr lang="en-AT" dirty="0"/>
              <a:t>r</a:t>
            </a:r>
            <a:r>
              <a:rPr lang="en-GB" dirty="0"/>
              <a:t>p</a:t>
            </a:r>
            <a:r>
              <a:rPr lang="en-AT" dirty="0"/>
              <a:t>o</a:t>
            </a:r>
            <a:r>
              <a:rPr lang="en-GB" dirty="0"/>
              <a:t>s</a:t>
            </a:r>
            <a:r>
              <a:rPr lang="en-AT" dirty="0"/>
              <a:t>e </a:t>
            </a:r>
            <a:r>
              <a:rPr lang="en-GB" dirty="0"/>
              <a:t>o</a:t>
            </a:r>
            <a:r>
              <a:rPr lang="en-AT" dirty="0"/>
              <a:t>f </a:t>
            </a:r>
            <a:r>
              <a:rPr lang="en-GB" dirty="0"/>
              <a:t>P</a:t>
            </a:r>
            <a:r>
              <a:rPr lang="en-AT" dirty="0"/>
              <a:t>r</a:t>
            </a:r>
            <a:r>
              <a:rPr lang="en-GB" dirty="0"/>
              <a:t>e</a:t>
            </a:r>
            <a:r>
              <a:rPr lang="en-AT" dirty="0"/>
              <a:t>s</a:t>
            </a:r>
            <a:r>
              <a:rPr lang="en-GB" dirty="0"/>
              <a:t>e</a:t>
            </a:r>
            <a:r>
              <a:rPr lang="en-AT" dirty="0"/>
              <a:t>n</a:t>
            </a:r>
            <a:r>
              <a:rPr lang="en-GB" dirty="0"/>
              <a:t>t</a:t>
            </a:r>
            <a:r>
              <a:rPr lang="en-AT" dirty="0"/>
              <a:t>a</a:t>
            </a:r>
            <a:r>
              <a:rPr lang="en-GB" dirty="0"/>
              <a:t>t</a:t>
            </a:r>
            <a:r>
              <a:rPr lang="en-AT" dirty="0" err="1"/>
              <a:t>i</a:t>
            </a:r>
            <a:r>
              <a:rPr lang="en-GB" dirty="0"/>
              <a:t>o</a:t>
            </a:r>
            <a:r>
              <a:rPr lang="en-AT" dirty="0"/>
              <a:t>n – </a:t>
            </a:r>
            <a:r>
              <a:rPr lang="en-GB" dirty="0"/>
              <a:t>P</a:t>
            </a:r>
            <a:r>
              <a:rPr lang="en-AT" dirty="0"/>
              <a:t>r</a:t>
            </a:r>
            <a:r>
              <a:rPr lang="en-GB" dirty="0"/>
              <a:t>o</a:t>
            </a:r>
            <a:r>
              <a:rPr lang="en-AT" dirty="0"/>
              <a:t>b</a:t>
            </a:r>
            <a:r>
              <a:rPr lang="en-GB" dirty="0"/>
              <a:t>l</a:t>
            </a:r>
            <a:r>
              <a:rPr lang="en-AT" dirty="0"/>
              <a:t>e</a:t>
            </a:r>
            <a:r>
              <a:rPr lang="en-GB" dirty="0"/>
              <a:t>m</a:t>
            </a:r>
            <a:r>
              <a:rPr lang="en-AT" dirty="0"/>
              <a:t> </a:t>
            </a:r>
            <a:r>
              <a:rPr lang="en-GB" dirty="0"/>
              <a:t>s</a:t>
            </a:r>
            <a:r>
              <a:rPr lang="en-AT" dirty="0"/>
              <a:t>t</a:t>
            </a:r>
            <a:r>
              <a:rPr lang="en-GB" dirty="0"/>
              <a:t>a</a:t>
            </a:r>
            <a:r>
              <a:rPr lang="en-AT" dirty="0"/>
              <a:t>t</a:t>
            </a:r>
            <a:r>
              <a:rPr lang="en-GB" dirty="0"/>
              <a:t>e</a:t>
            </a:r>
            <a:r>
              <a:rPr lang="en-AT" dirty="0"/>
              <a:t>m</a:t>
            </a:r>
            <a:r>
              <a:rPr lang="en-GB" dirty="0"/>
              <a:t>e</a:t>
            </a:r>
            <a:r>
              <a:rPr lang="en-AT" dirty="0"/>
              <a:t>n</a:t>
            </a:r>
            <a:r>
              <a:rPr lang="en-GB" dirty="0"/>
              <a:t>t</a:t>
            </a:r>
            <a:endParaRPr lang="en-AT" dirty="0"/>
          </a:p>
          <a:p>
            <a:endParaRPr lang="en-AT" dirty="0"/>
          </a:p>
          <a:p>
            <a:r>
              <a:rPr lang="en-AT" dirty="0"/>
              <a:t>2. </a:t>
            </a:r>
            <a:r>
              <a:rPr lang="en-GB" dirty="0"/>
              <a:t>W</a:t>
            </a:r>
            <a:r>
              <a:rPr lang="en-AT" dirty="0"/>
              <a:t>h</a:t>
            </a:r>
            <a:r>
              <a:rPr lang="en-GB" dirty="0"/>
              <a:t>a</a:t>
            </a:r>
            <a:r>
              <a:rPr lang="en-AT" dirty="0"/>
              <a:t>t </a:t>
            </a:r>
            <a:r>
              <a:rPr lang="en-GB" dirty="0"/>
              <a:t>d</a:t>
            </a:r>
            <a:r>
              <a:rPr lang="en-AT" dirty="0"/>
              <a:t>o </a:t>
            </a:r>
            <a:r>
              <a:rPr lang="en-GB" dirty="0"/>
              <a:t>A</a:t>
            </a:r>
            <a:r>
              <a:rPr lang="en-AT" dirty="0"/>
              <a:t>N</a:t>
            </a:r>
            <a:r>
              <a:rPr lang="en-GB" dirty="0"/>
              <a:t>S</a:t>
            </a:r>
            <a:r>
              <a:rPr lang="en-AT" dirty="0"/>
              <a:t>P</a:t>
            </a:r>
            <a:r>
              <a:rPr lang="en-GB" dirty="0"/>
              <a:t>s</a:t>
            </a:r>
            <a:r>
              <a:rPr lang="en-AT" dirty="0"/>
              <a:t> </a:t>
            </a:r>
            <a:r>
              <a:rPr lang="en-GB" dirty="0"/>
              <a:t>n</a:t>
            </a:r>
            <a:r>
              <a:rPr lang="en-AT" dirty="0"/>
              <a:t>e</a:t>
            </a:r>
            <a:r>
              <a:rPr lang="en-GB" dirty="0"/>
              <a:t>e</a:t>
            </a:r>
            <a:r>
              <a:rPr lang="en-AT" dirty="0"/>
              <a:t>d </a:t>
            </a:r>
            <a:r>
              <a:rPr lang="en-GB" dirty="0" err="1"/>
              <a:t>i</a:t>
            </a:r>
            <a:r>
              <a:rPr lang="en-AT" dirty="0"/>
              <a:t>n </a:t>
            </a:r>
            <a:r>
              <a:rPr lang="en-GB" dirty="0"/>
              <a:t>t</a:t>
            </a:r>
            <a:r>
              <a:rPr lang="en-AT" dirty="0"/>
              <a:t>h</a:t>
            </a:r>
            <a:r>
              <a:rPr lang="en-GB" dirty="0"/>
              <a:t>e</a:t>
            </a:r>
            <a:r>
              <a:rPr lang="en-AT" dirty="0"/>
              <a:t> </a:t>
            </a:r>
            <a:r>
              <a:rPr lang="en-GB" dirty="0"/>
              <a:t>c</a:t>
            </a:r>
            <a:r>
              <a:rPr lang="en-AT" dirty="0"/>
              <a:t>o</a:t>
            </a:r>
            <a:r>
              <a:rPr lang="en-GB" dirty="0"/>
              <a:t>m</a:t>
            </a:r>
            <a:r>
              <a:rPr lang="en-AT" dirty="0" err="1"/>
              <a:t>i</a:t>
            </a:r>
            <a:r>
              <a:rPr lang="en-GB" dirty="0"/>
              <a:t>n</a:t>
            </a:r>
            <a:r>
              <a:rPr lang="en-AT" dirty="0"/>
              <a:t>g years. The need to move carefully through Automation scales</a:t>
            </a:r>
          </a:p>
          <a:p>
            <a:endParaRPr lang="en-AT" dirty="0"/>
          </a:p>
          <a:p>
            <a:r>
              <a:rPr lang="en-AT" dirty="0"/>
              <a:t>3. Human Performance Strategy </a:t>
            </a:r>
            <a:r>
              <a:rPr lang="en-GB" dirty="0"/>
              <a:t>a</a:t>
            </a:r>
            <a:r>
              <a:rPr lang="en-AT" dirty="0"/>
              <a:t>t </a:t>
            </a:r>
            <a:r>
              <a:rPr lang="en-GB" dirty="0"/>
              <a:t>A</a:t>
            </a:r>
            <a:r>
              <a:rPr lang="en-AT" dirty="0"/>
              <a:t>u</a:t>
            </a:r>
            <a:r>
              <a:rPr lang="en-GB" dirty="0"/>
              <a:t>s</a:t>
            </a:r>
            <a:r>
              <a:rPr lang="en-AT" dirty="0"/>
              <a:t>t</a:t>
            </a:r>
            <a:r>
              <a:rPr lang="en-GB" dirty="0"/>
              <a:t>r</a:t>
            </a:r>
            <a:r>
              <a:rPr lang="en-AT" dirty="0"/>
              <a:t>o </a:t>
            </a:r>
            <a:r>
              <a:rPr lang="en-GB" dirty="0"/>
              <a:t>C</a:t>
            </a:r>
            <a:r>
              <a:rPr lang="en-AT" dirty="0"/>
              <a:t>o</a:t>
            </a:r>
            <a:r>
              <a:rPr lang="en-GB" dirty="0"/>
              <a:t>n</a:t>
            </a:r>
            <a:r>
              <a:rPr lang="en-AT" dirty="0"/>
              <a:t>t</a:t>
            </a:r>
            <a:r>
              <a:rPr lang="en-GB" dirty="0"/>
              <a:t>r</a:t>
            </a:r>
            <a:r>
              <a:rPr lang="en-AT" dirty="0"/>
              <a:t>o</a:t>
            </a:r>
            <a:r>
              <a:rPr lang="en-GB" dirty="0"/>
              <a:t>l</a:t>
            </a:r>
            <a:endParaRPr lang="en-AT" dirty="0"/>
          </a:p>
          <a:p>
            <a:endParaRPr lang="en-AT" dirty="0"/>
          </a:p>
          <a:p>
            <a:r>
              <a:rPr lang="en-AT" dirty="0"/>
              <a:t>4. Objective Human Performance measures</a:t>
            </a:r>
          </a:p>
          <a:p>
            <a:pPr marL="285750" indent="-285750">
              <a:buFontTx/>
              <a:buChar char="-"/>
            </a:pPr>
            <a:r>
              <a:rPr lang="en-AT" dirty="0"/>
              <a:t>SESAR research</a:t>
            </a:r>
          </a:p>
          <a:p>
            <a:pPr marL="285750" indent="-285750">
              <a:buFontTx/>
              <a:buChar char="-"/>
            </a:pPr>
            <a:r>
              <a:rPr lang="en-AT" dirty="0"/>
              <a:t>Human-Machine </a:t>
            </a:r>
            <a:r>
              <a:rPr lang="en-AT" dirty="0" err="1"/>
              <a:t>i</a:t>
            </a:r>
            <a:r>
              <a:rPr lang="en-GB" dirty="0"/>
              <a:t>n</a:t>
            </a:r>
            <a:r>
              <a:rPr lang="en-AT" dirty="0"/>
              <a:t>formation data is the key</a:t>
            </a:r>
          </a:p>
          <a:p>
            <a:endParaRPr lang="en-AT" dirty="0"/>
          </a:p>
          <a:p>
            <a:endParaRPr lang="en-AT" dirty="0"/>
          </a:p>
        </p:txBody>
      </p:sp>
    </p:spTree>
    <p:extLst>
      <p:ext uri="{BB962C8B-B14F-4D97-AF65-F5344CB8AC3E}">
        <p14:creationId xmlns:p14="http://schemas.microsoft.com/office/powerpoint/2010/main" val="60224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FF51FA-1725-43F9-98F8-724FA2BFB221}"/>
              </a:ext>
            </a:extLst>
          </p:cNvPr>
          <p:cNvSpPr>
            <a:spLocks noGrp="1"/>
          </p:cNvSpPr>
          <p:nvPr>
            <p:ph type="title"/>
          </p:nvPr>
        </p:nvSpPr>
        <p:spPr/>
        <p:txBody>
          <a:bodyPr/>
          <a:lstStyle/>
          <a:p>
            <a:r>
              <a:rPr lang="en-GB" dirty="0"/>
              <a:t>T</a:t>
            </a:r>
            <a:r>
              <a:rPr lang="en-AT" dirty="0"/>
              <a:t>h</a:t>
            </a:r>
            <a:r>
              <a:rPr lang="en-GB" dirty="0"/>
              <a:t>e</a:t>
            </a:r>
            <a:r>
              <a:rPr lang="en-AT" dirty="0"/>
              <a:t> Ontology</a:t>
            </a:r>
          </a:p>
        </p:txBody>
      </p:sp>
      <p:pic>
        <p:nvPicPr>
          <p:cNvPr id="4" name="Picture 2" descr="Picture 2">
            <a:extLst>
              <a:ext uri="{FF2B5EF4-FFF2-40B4-BE49-F238E27FC236}">
                <a16:creationId xmlns:a16="http://schemas.microsoft.com/office/drawing/2014/main" id="{C07F1849-A4B7-4195-8BF0-EE0E7C9E6ED2}"/>
              </a:ext>
            </a:extLst>
          </p:cNvPr>
          <p:cNvPicPr>
            <a:picLocks noChangeAspect="1"/>
          </p:cNvPicPr>
          <p:nvPr/>
        </p:nvPicPr>
        <p:blipFill>
          <a:blip r:embed="rId2"/>
          <a:stretch>
            <a:fillRect/>
          </a:stretch>
        </p:blipFill>
        <p:spPr>
          <a:xfrm>
            <a:off x="332378" y="1552574"/>
            <a:ext cx="8010526" cy="1876426"/>
          </a:xfrm>
          <a:prstGeom prst="rect">
            <a:avLst/>
          </a:prstGeom>
          <a:ln w="12700">
            <a:miter lim="400000"/>
          </a:ln>
        </p:spPr>
      </p:pic>
      <p:pic>
        <p:nvPicPr>
          <p:cNvPr id="5" name="Picture 3" descr="Picture 3">
            <a:extLst>
              <a:ext uri="{FF2B5EF4-FFF2-40B4-BE49-F238E27FC236}">
                <a16:creationId xmlns:a16="http://schemas.microsoft.com/office/drawing/2014/main" id="{ADA8670B-1283-4BE1-B4D2-1CEB823DF6C6}"/>
              </a:ext>
            </a:extLst>
          </p:cNvPr>
          <p:cNvPicPr>
            <a:picLocks noChangeAspect="1"/>
          </p:cNvPicPr>
          <p:nvPr/>
        </p:nvPicPr>
        <p:blipFill>
          <a:blip r:embed="rId3"/>
          <a:stretch>
            <a:fillRect/>
          </a:stretch>
        </p:blipFill>
        <p:spPr>
          <a:xfrm>
            <a:off x="159933" y="3575620"/>
            <a:ext cx="3924388" cy="3282380"/>
          </a:xfrm>
          <a:prstGeom prst="rect">
            <a:avLst/>
          </a:prstGeom>
          <a:ln w="12700">
            <a:miter lim="400000"/>
          </a:ln>
        </p:spPr>
      </p:pic>
      <p:pic>
        <p:nvPicPr>
          <p:cNvPr id="6" name="Picture 4" descr="Picture 4">
            <a:extLst>
              <a:ext uri="{FF2B5EF4-FFF2-40B4-BE49-F238E27FC236}">
                <a16:creationId xmlns:a16="http://schemas.microsoft.com/office/drawing/2014/main" id="{D46514D0-FC18-4922-B330-578B4155A4DB}"/>
              </a:ext>
            </a:extLst>
          </p:cNvPr>
          <p:cNvPicPr>
            <a:picLocks noGrp="1" noChangeAspect="1"/>
          </p:cNvPicPr>
          <p:nvPr>
            <p:ph idx="1"/>
          </p:nvPr>
        </p:nvPicPr>
        <p:blipFill>
          <a:blip r:embed="rId4"/>
          <a:stretch>
            <a:fillRect/>
          </a:stretch>
        </p:blipFill>
        <p:spPr>
          <a:xfrm>
            <a:off x="4649832" y="4005074"/>
            <a:ext cx="4076700" cy="2790825"/>
          </a:xfrm>
          <a:prstGeom prst="rect">
            <a:avLst/>
          </a:prstGeom>
          <a:ln w="12700">
            <a:miter lim="400000"/>
          </a:ln>
        </p:spPr>
      </p:pic>
      <p:pic>
        <p:nvPicPr>
          <p:cNvPr id="7" name="Picture 2" descr="Picture 2">
            <a:extLst>
              <a:ext uri="{FF2B5EF4-FFF2-40B4-BE49-F238E27FC236}">
                <a16:creationId xmlns:a16="http://schemas.microsoft.com/office/drawing/2014/main" id="{6DC3101C-EE42-4BF1-B6E6-F85F8755D0F5}"/>
              </a:ext>
            </a:extLst>
          </p:cNvPr>
          <p:cNvPicPr>
            <a:picLocks noChangeAspect="1"/>
          </p:cNvPicPr>
          <p:nvPr/>
        </p:nvPicPr>
        <p:blipFill>
          <a:blip r:embed="rId5"/>
          <a:stretch>
            <a:fillRect/>
          </a:stretch>
        </p:blipFill>
        <p:spPr>
          <a:xfrm>
            <a:off x="4630781" y="2671574"/>
            <a:ext cx="4114801" cy="1333500"/>
          </a:xfrm>
          <a:prstGeom prst="rect">
            <a:avLst/>
          </a:prstGeom>
          <a:ln w="12700">
            <a:miter lim="400000"/>
          </a:ln>
        </p:spPr>
      </p:pic>
    </p:spTree>
    <p:extLst>
      <p:ext uri="{BB962C8B-B14F-4D97-AF65-F5344CB8AC3E}">
        <p14:creationId xmlns:p14="http://schemas.microsoft.com/office/powerpoint/2010/main" val="178317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EB4D9-6901-4866-A7EF-2E9160B31CC4}"/>
              </a:ext>
            </a:extLst>
          </p:cNvPr>
          <p:cNvSpPr>
            <a:spLocks noGrp="1"/>
          </p:cNvSpPr>
          <p:nvPr>
            <p:ph type="title"/>
          </p:nvPr>
        </p:nvSpPr>
        <p:spPr>
          <a:xfrm>
            <a:off x="898616" y="422215"/>
            <a:ext cx="7886700" cy="545701"/>
          </a:xfrm>
        </p:spPr>
        <p:txBody>
          <a:bodyPr/>
          <a:lstStyle/>
          <a:p>
            <a:pPr algn="ctr"/>
            <a:r>
              <a:rPr lang="en-AT" dirty="0"/>
              <a:t>		</a:t>
            </a:r>
            <a:r>
              <a:rPr lang="en-GB" dirty="0"/>
              <a:t>T</a:t>
            </a:r>
            <a:r>
              <a:rPr lang="en-AT" dirty="0"/>
              <a:t>h</a:t>
            </a:r>
            <a:r>
              <a:rPr lang="en-GB" dirty="0"/>
              <a:t>e</a:t>
            </a:r>
            <a:r>
              <a:rPr lang="en-AT" dirty="0"/>
              <a:t> </a:t>
            </a:r>
            <a:r>
              <a:rPr lang="en-GB" dirty="0"/>
              <a:t>A</a:t>
            </a:r>
            <a:r>
              <a:rPr lang="en-AT" dirty="0"/>
              <a:t>l</a:t>
            </a:r>
            <a:r>
              <a:rPr lang="en-GB" dirty="0"/>
              <a:t>g</a:t>
            </a:r>
            <a:r>
              <a:rPr lang="en-AT" dirty="0"/>
              <a:t>o</a:t>
            </a:r>
            <a:r>
              <a:rPr lang="en-GB" dirty="0"/>
              <a:t>r</a:t>
            </a:r>
            <a:r>
              <a:rPr lang="en-AT" dirty="0" err="1"/>
              <a:t>i</a:t>
            </a:r>
            <a:r>
              <a:rPr lang="en-GB" dirty="0"/>
              <a:t>t</a:t>
            </a:r>
            <a:r>
              <a:rPr lang="en-AT" dirty="0"/>
              <a:t>h</a:t>
            </a:r>
            <a:r>
              <a:rPr lang="en-GB" dirty="0"/>
              <a:t>m</a:t>
            </a:r>
            <a:endParaRPr lang="en-AT" dirty="0"/>
          </a:p>
        </p:txBody>
      </p:sp>
      <p:pic>
        <p:nvPicPr>
          <p:cNvPr id="4" name="Picture 2" descr="Picture 2">
            <a:extLst>
              <a:ext uri="{FF2B5EF4-FFF2-40B4-BE49-F238E27FC236}">
                <a16:creationId xmlns:a16="http://schemas.microsoft.com/office/drawing/2014/main" id="{90B547CA-7BA5-40DD-8E50-C4FBFB5CF05E}"/>
              </a:ext>
            </a:extLst>
          </p:cNvPr>
          <p:cNvPicPr>
            <a:picLocks noGrp="1" noChangeAspect="1"/>
          </p:cNvPicPr>
          <p:nvPr>
            <p:ph idx="1"/>
          </p:nvPr>
        </p:nvPicPr>
        <p:blipFill>
          <a:blip r:embed="rId2"/>
          <a:stretch>
            <a:fillRect/>
          </a:stretch>
        </p:blipFill>
        <p:spPr>
          <a:xfrm>
            <a:off x="109718" y="274598"/>
            <a:ext cx="4462282" cy="6161187"/>
          </a:xfrm>
          <a:prstGeom prst="rect">
            <a:avLst/>
          </a:prstGeom>
          <a:ln w="12700">
            <a:miter lim="400000"/>
          </a:ln>
        </p:spPr>
      </p:pic>
      <p:sp>
        <p:nvSpPr>
          <p:cNvPr id="6" name="TextBox 5">
            <a:extLst>
              <a:ext uri="{FF2B5EF4-FFF2-40B4-BE49-F238E27FC236}">
                <a16:creationId xmlns:a16="http://schemas.microsoft.com/office/drawing/2014/main" id="{A9721B15-78EE-433B-B069-F44BDD005349}"/>
              </a:ext>
            </a:extLst>
          </p:cNvPr>
          <p:cNvSpPr txBox="1"/>
          <p:nvPr/>
        </p:nvSpPr>
        <p:spPr>
          <a:xfrm>
            <a:off x="4720954" y="2465467"/>
            <a:ext cx="4135663" cy="3970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indent="-285750">
              <a:buSzPct val="100000"/>
              <a:buChar char="-"/>
              <a:defRPr>
                <a:latin typeface="Roboto"/>
                <a:ea typeface="Roboto"/>
                <a:cs typeface="Roboto"/>
                <a:sym typeface="Roboto"/>
              </a:defRPr>
            </a:pPr>
            <a:r>
              <a:rPr dirty="0"/>
              <a:t>Raw Data (from Systems)</a:t>
            </a:r>
          </a:p>
          <a:p>
            <a:pPr marL="285750" indent="-285750">
              <a:buSzPct val="100000"/>
              <a:buChar char="-"/>
              <a:defRPr>
                <a:latin typeface="Roboto"/>
                <a:ea typeface="Roboto"/>
                <a:cs typeface="Roboto"/>
                <a:sym typeface="Roboto"/>
              </a:defRPr>
            </a:pPr>
            <a:r>
              <a:rPr dirty="0"/>
              <a:t>Static Data (from other systems)</a:t>
            </a:r>
          </a:p>
          <a:p>
            <a:pPr marL="285750" indent="-285750">
              <a:buSzPct val="100000"/>
              <a:buChar char="-"/>
              <a:defRPr>
                <a:latin typeface="Roboto"/>
                <a:ea typeface="Roboto"/>
                <a:cs typeface="Roboto"/>
                <a:sym typeface="Roboto"/>
              </a:defRPr>
            </a:pPr>
            <a:r>
              <a:rPr dirty="0"/>
              <a:t>UPMS Component: a side story</a:t>
            </a:r>
          </a:p>
          <a:p>
            <a:pPr marL="285750" indent="-285750">
              <a:buSzPct val="100000"/>
              <a:buChar char="-"/>
              <a:defRPr>
                <a:latin typeface="Roboto"/>
                <a:ea typeface="Roboto"/>
                <a:cs typeface="Roboto"/>
                <a:sym typeface="Roboto"/>
              </a:defRPr>
            </a:pPr>
            <a:r>
              <a:rPr dirty="0"/>
              <a:t>Pre-processing: the hardest part!</a:t>
            </a:r>
          </a:p>
          <a:p>
            <a:pPr marL="285750" indent="-285750">
              <a:buSzPct val="100000"/>
              <a:buChar char="-"/>
              <a:defRPr>
                <a:latin typeface="Roboto"/>
                <a:ea typeface="Roboto"/>
                <a:cs typeface="Roboto"/>
                <a:sym typeface="Roboto"/>
              </a:defRPr>
            </a:pPr>
            <a:r>
              <a:rPr dirty="0"/>
              <a:t>The Neural Network: looking for correlations</a:t>
            </a:r>
          </a:p>
          <a:p>
            <a:pPr marL="285750" indent="-285750">
              <a:buSzPct val="100000"/>
              <a:buChar char="-"/>
              <a:defRPr>
                <a:latin typeface="Roboto"/>
                <a:ea typeface="Roboto"/>
                <a:cs typeface="Roboto"/>
                <a:sym typeface="Roboto"/>
              </a:defRPr>
            </a:pPr>
            <a:r>
              <a:rPr dirty="0"/>
              <a:t>The Ontology: Identifying what it all means</a:t>
            </a:r>
          </a:p>
          <a:p>
            <a:pPr marL="285750" indent="-285750">
              <a:buSzPct val="100000"/>
              <a:buChar char="-"/>
              <a:defRPr>
                <a:latin typeface="Roboto"/>
                <a:ea typeface="Roboto"/>
                <a:cs typeface="Roboto"/>
                <a:sym typeface="Roboto"/>
              </a:defRPr>
            </a:pPr>
            <a:r>
              <a:rPr dirty="0"/>
              <a:t>The TA (subjective at first): deciding what busy is</a:t>
            </a:r>
          </a:p>
          <a:p>
            <a:pPr marL="285750" indent="-285750">
              <a:buSzPct val="100000"/>
              <a:buChar char="-"/>
              <a:defRPr>
                <a:latin typeface="Roboto"/>
                <a:ea typeface="Roboto"/>
                <a:cs typeface="Roboto"/>
                <a:sym typeface="Roboto"/>
              </a:defRPr>
            </a:pPr>
            <a:r>
              <a:rPr dirty="0" err="1"/>
              <a:t>Visualisation</a:t>
            </a:r>
            <a:r>
              <a:rPr dirty="0"/>
              <a:t>: Giving it to those who need it</a:t>
            </a:r>
          </a:p>
          <a:p>
            <a:pPr marL="285750" indent="-285750">
              <a:buSzPct val="100000"/>
              <a:buChar char="-"/>
              <a:defRPr>
                <a:latin typeface="Roboto"/>
                <a:ea typeface="Roboto"/>
                <a:cs typeface="Roboto"/>
                <a:sym typeface="Roboto"/>
              </a:defRPr>
            </a:pPr>
            <a:r>
              <a:rPr dirty="0"/>
              <a:t>Machine Learning: learning from outcomes</a:t>
            </a:r>
          </a:p>
        </p:txBody>
      </p:sp>
    </p:spTree>
    <p:extLst>
      <p:ext uri="{BB962C8B-B14F-4D97-AF65-F5344CB8AC3E}">
        <p14:creationId xmlns:p14="http://schemas.microsoft.com/office/powerpoint/2010/main" val="388281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7CF48B-ABC2-429B-8DD1-EEBD64E6F485}"/>
              </a:ext>
            </a:extLst>
          </p:cNvPr>
          <p:cNvSpPr>
            <a:spLocks noGrp="1"/>
          </p:cNvSpPr>
          <p:nvPr>
            <p:ph type="title"/>
          </p:nvPr>
        </p:nvSpPr>
        <p:spPr/>
        <p:txBody>
          <a:bodyPr/>
          <a:lstStyle/>
          <a:p>
            <a:r>
              <a:rPr lang="en-GB" dirty="0"/>
              <a:t>I</a:t>
            </a:r>
            <a:r>
              <a:rPr lang="en-AT" dirty="0"/>
              <a:t>n </a:t>
            </a:r>
            <a:r>
              <a:rPr lang="en-GB" dirty="0"/>
              <a:t>M</a:t>
            </a:r>
            <a:r>
              <a:rPr lang="en-AT" dirty="0"/>
              <a:t>o</a:t>
            </a:r>
            <a:r>
              <a:rPr lang="en-GB" dirty="0"/>
              <a:t>r</a:t>
            </a:r>
            <a:r>
              <a:rPr lang="en-AT" dirty="0"/>
              <a:t>e </a:t>
            </a:r>
            <a:r>
              <a:rPr lang="en-GB" dirty="0"/>
              <a:t>D</a:t>
            </a:r>
            <a:r>
              <a:rPr lang="en-AT" dirty="0"/>
              <a:t>e</a:t>
            </a:r>
            <a:r>
              <a:rPr lang="en-GB" dirty="0"/>
              <a:t>t</a:t>
            </a:r>
            <a:r>
              <a:rPr lang="en-AT" dirty="0"/>
              <a:t>a</a:t>
            </a:r>
            <a:r>
              <a:rPr lang="en-GB" dirty="0" err="1"/>
              <a:t>i</a:t>
            </a:r>
            <a:r>
              <a:rPr lang="en-AT" dirty="0"/>
              <a:t>l</a:t>
            </a:r>
            <a:r>
              <a:rPr lang="en-GB" dirty="0"/>
              <a:t>s</a:t>
            </a:r>
            <a:endParaRPr lang="en-AT" dirty="0"/>
          </a:p>
        </p:txBody>
      </p:sp>
      <p:sp>
        <p:nvSpPr>
          <p:cNvPr id="6" name="Rectangle 4">
            <a:extLst>
              <a:ext uri="{FF2B5EF4-FFF2-40B4-BE49-F238E27FC236}">
                <a16:creationId xmlns:a16="http://schemas.microsoft.com/office/drawing/2014/main" id="{BEA73317-3415-4AB2-8283-5B640C2E7CAF}"/>
              </a:ext>
            </a:extLst>
          </p:cNvPr>
          <p:cNvSpPr>
            <a:spLocks noChangeArrowheads="1"/>
          </p:cNvSpPr>
          <p:nvPr/>
        </p:nvSpPr>
        <p:spPr bwMode="auto">
          <a:xfrm>
            <a:off x="966651" y="19681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T"/>
          </a:p>
        </p:txBody>
      </p:sp>
      <p:graphicFrame>
        <p:nvGraphicFramePr>
          <p:cNvPr id="7" name="Objekt 6">
            <a:extLst>
              <a:ext uri="{FF2B5EF4-FFF2-40B4-BE49-F238E27FC236}">
                <a16:creationId xmlns:a16="http://schemas.microsoft.com/office/drawing/2014/main" id="{5F019BCA-B992-4A1F-A9BE-984DDEC3637B}"/>
              </a:ext>
            </a:extLst>
          </p:cNvPr>
          <p:cNvGraphicFramePr>
            <a:graphicFrameLocks noChangeAspect="1"/>
          </p:cNvGraphicFramePr>
          <p:nvPr>
            <p:extLst>
              <p:ext uri="{D42A27DB-BD31-4B8C-83A1-F6EECF244321}">
                <p14:modId xmlns:p14="http://schemas.microsoft.com/office/powerpoint/2010/main" val="916046163"/>
              </p:ext>
            </p:extLst>
          </p:nvPr>
        </p:nvGraphicFramePr>
        <p:xfrm>
          <a:off x="966651" y="1968137"/>
          <a:ext cx="5743575" cy="3390900"/>
        </p:xfrm>
        <a:graphic>
          <a:graphicData uri="http://schemas.openxmlformats.org/presentationml/2006/ole">
            <mc:AlternateContent xmlns:mc="http://schemas.openxmlformats.org/markup-compatibility/2006">
              <mc:Choice xmlns:v="urn:schemas-microsoft-com:vml" Requires="v">
                <p:oleObj spid="_x0000_s2096" name="Visio" r:id="rId3" imgW="7985760" imgH="4727551" progId="Visio.Drawing.11">
                  <p:embed/>
                </p:oleObj>
              </mc:Choice>
              <mc:Fallback>
                <p:oleObj name="Visio" r:id="rId3" imgW="7985760" imgH="4727551"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651" y="1968137"/>
                        <a:ext cx="5743575" cy="339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8397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11053-41E5-4071-A82E-03BE09768B33}"/>
              </a:ext>
            </a:extLst>
          </p:cNvPr>
          <p:cNvSpPr>
            <a:spLocks noGrp="1"/>
          </p:cNvSpPr>
          <p:nvPr>
            <p:ph type="title"/>
          </p:nvPr>
        </p:nvSpPr>
        <p:spPr/>
        <p:txBody>
          <a:bodyPr/>
          <a:lstStyle/>
          <a:p>
            <a:r>
              <a:rPr lang="en-AT" dirty="0"/>
              <a:t>H</a:t>
            </a:r>
            <a:r>
              <a:rPr lang="en-GB" dirty="0"/>
              <a:t>o</a:t>
            </a:r>
            <a:r>
              <a:rPr lang="en-AT" dirty="0"/>
              <a:t>w </a:t>
            </a:r>
            <a:r>
              <a:rPr lang="en-GB" dirty="0" err="1"/>
              <a:t>i</a:t>
            </a:r>
            <a:r>
              <a:rPr lang="en-AT" dirty="0"/>
              <a:t>t </a:t>
            </a:r>
            <a:r>
              <a:rPr lang="en-GB" dirty="0"/>
              <a:t>W</a:t>
            </a:r>
            <a:r>
              <a:rPr lang="en-AT" dirty="0"/>
              <a:t>o</a:t>
            </a:r>
            <a:r>
              <a:rPr lang="en-GB" dirty="0"/>
              <a:t>r</a:t>
            </a:r>
            <a:r>
              <a:rPr lang="en-AT" dirty="0"/>
              <a:t>k</a:t>
            </a:r>
            <a:r>
              <a:rPr lang="en-GB" dirty="0"/>
              <a:t>s</a:t>
            </a:r>
          </a:p>
        </p:txBody>
      </p:sp>
      <p:sp>
        <p:nvSpPr>
          <p:cNvPr id="4" name="Rectangle 2">
            <a:extLst>
              <a:ext uri="{FF2B5EF4-FFF2-40B4-BE49-F238E27FC236}">
                <a16:creationId xmlns:a16="http://schemas.microsoft.com/office/drawing/2014/main" id="{8EA2AA4F-08E8-43FA-A914-1199CE6A6CD7}"/>
              </a:ext>
            </a:extLst>
          </p:cNvPr>
          <p:cNvSpPr>
            <a:spLocks noChangeArrowheads="1"/>
          </p:cNvSpPr>
          <p:nvPr/>
        </p:nvSpPr>
        <p:spPr bwMode="auto">
          <a:xfrm>
            <a:off x="1367246" y="21161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Grafik 5">
            <a:extLst>
              <a:ext uri="{FF2B5EF4-FFF2-40B4-BE49-F238E27FC236}">
                <a16:creationId xmlns:a16="http://schemas.microsoft.com/office/drawing/2014/main" id="{571B485F-9824-476E-BD16-E369ACED2D13}"/>
              </a:ext>
            </a:extLst>
          </p:cNvPr>
          <p:cNvPicPr>
            <a:picLocks noChangeAspect="1"/>
          </p:cNvPicPr>
          <p:nvPr/>
        </p:nvPicPr>
        <p:blipFill>
          <a:blip r:embed="rId2"/>
          <a:stretch>
            <a:fillRect/>
          </a:stretch>
        </p:blipFill>
        <p:spPr>
          <a:xfrm>
            <a:off x="628650" y="1759131"/>
            <a:ext cx="6871774" cy="4371695"/>
          </a:xfrm>
          <a:prstGeom prst="rect">
            <a:avLst/>
          </a:prstGeom>
        </p:spPr>
      </p:pic>
    </p:spTree>
    <p:extLst>
      <p:ext uri="{BB962C8B-B14F-4D97-AF65-F5344CB8AC3E}">
        <p14:creationId xmlns:p14="http://schemas.microsoft.com/office/powerpoint/2010/main" val="302374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5072D-7F27-4F73-A879-2C2E99B046EE}"/>
              </a:ext>
            </a:extLst>
          </p:cNvPr>
          <p:cNvSpPr>
            <a:spLocks noGrp="1"/>
          </p:cNvSpPr>
          <p:nvPr>
            <p:ph type="title"/>
          </p:nvPr>
        </p:nvSpPr>
        <p:spPr/>
        <p:txBody>
          <a:bodyPr/>
          <a:lstStyle/>
          <a:p>
            <a:r>
              <a:rPr lang="en-AT" dirty="0"/>
              <a:t>A</a:t>
            </a:r>
            <a:r>
              <a:rPr lang="en-GB" dirty="0"/>
              <a:t>n</a:t>
            </a:r>
            <a:r>
              <a:rPr lang="en-AT" dirty="0"/>
              <a:t> </a:t>
            </a:r>
            <a:r>
              <a:rPr lang="en-GB" dirty="0"/>
              <a:t>E</a:t>
            </a:r>
            <a:r>
              <a:rPr lang="en-AT" dirty="0"/>
              <a:t>x</a:t>
            </a:r>
            <a:r>
              <a:rPr lang="en-GB" dirty="0"/>
              <a:t>a</a:t>
            </a:r>
            <a:r>
              <a:rPr lang="en-AT" dirty="0"/>
              <a:t>m</a:t>
            </a:r>
            <a:r>
              <a:rPr lang="en-GB" dirty="0"/>
              <a:t>p</a:t>
            </a:r>
            <a:r>
              <a:rPr lang="en-AT" dirty="0"/>
              <a:t>l</a:t>
            </a:r>
            <a:r>
              <a:rPr lang="en-GB" dirty="0"/>
              <a:t>e</a:t>
            </a:r>
            <a:r>
              <a:rPr lang="en-AT" dirty="0"/>
              <a:t> </a:t>
            </a:r>
            <a:r>
              <a:rPr lang="en-GB" dirty="0"/>
              <a:t>o</a:t>
            </a:r>
            <a:r>
              <a:rPr lang="en-AT" dirty="0"/>
              <a:t>f </a:t>
            </a:r>
            <a:r>
              <a:rPr lang="en-GB" dirty="0"/>
              <a:t>a</a:t>
            </a:r>
            <a:r>
              <a:rPr lang="en-AT" dirty="0"/>
              <a:t>l</a:t>
            </a:r>
            <a:r>
              <a:rPr lang="en-GB" dirty="0"/>
              <a:t>l</a:t>
            </a:r>
            <a:r>
              <a:rPr lang="en-AT" dirty="0"/>
              <a:t> </a:t>
            </a:r>
            <a:r>
              <a:rPr lang="en-GB" dirty="0"/>
              <a:t>t</a:t>
            </a:r>
            <a:r>
              <a:rPr lang="en-AT" dirty="0"/>
              <a:t>h</a:t>
            </a:r>
            <a:r>
              <a:rPr lang="en-GB" dirty="0"/>
              <a:t>e</a:t>
            </a:r>
            <a:r>
              <a:rPr lang="en-AT" dirty="0"/>
              <a:t> </a:t>
            </a:r>
            <a:r>
              <a:rPr lang="en-GB" dirty="0"/>
              <a:t>t</a:t>
            </a:r>
            <a:r>
              <a:rPr lang="en-AT" dirty="0"/>
              <a:t>y</a:t>
            </a:r>
            <a:r>
              <a:rPr lang="en-GB" dirty="0"/>
              <a:t>p</a:t>
            </a:r>
            <a:r>
              <a:rPr lang="en-AT" dirty="0"/>
              <a:t>e</a:t>
            </a:r>
            <a:r>
              <a:rPr lang="en-GB" dirty="0"/>
              <a:t>s</a:t>
            </a:r>
            <a:r>
              <a:rPr lang="en-AT" dirty="0"/>
              <a:t> </a:t>
            </a:r>
            <a:r>
              <a:rPr lang="en-GB" dirty="0"/>
              <a:t>o</a:t>
            </a:r>
            <a:r>
              <a:rPr lang="en-AT" dirty="0"/>
              <a:t>f </a:t>
            </a:r>
            <a:r>
              <a:rPr lang="en-GB" dirty="0"/>
              <a:t>t</a:t>
            </a:r>
            <a:r>
              <a:rPr lang="en-AT" dirty="0"/>
              <a:t>a</a:t>
            </a:r>
            <a:r>
              <a:rPr lang="en-GB" dirty="0"/>
              <a:t>s</a:t>
            </a:r>
            <a:r>
              <a:rPr lang="en-AT" dirty="0"/>
              <a:t>k</a:t>
            </a:r>
            <a:r>
              <a:rPr lang="en-GB" dirty="0"/>
              <a:t>s</a:t>
            </a:r>
          </a:p>
        </p:txBody>
      </p:sp>
      <p:pic>
        <p:nvPicPr>
          <p:cNvPr id="4" name="Grafik 3">
            <a:extLst>
              <a:ext uri="{FF2B5EF4-FFF2-40B4-BE49-F238E27FC236}">
                <a16:creationId xmlns:a16="http://schemas.microsoft.com/office/drawing/2014/main" id="{2143EE8B-22A2-49DB-AA5E-8D3C2FB6A263}"/>
              </a:ext>
            </a:extLst>
          </p:cNvPr>
          <p:cNvPicPr/>
          <p:nvPr/>
        </p:nvPicPr>
        <p:blipFill>
          <a:blip r:embed="rId2"/>
          <a:stretch>
            <a:fillRect/>
          </a:stretch>
        </p:blipFill>
        <p:spPr>
          <a:xfrm>
            <a:off x="168275" y="1169806"/>
            <a:ext cx="4847862" cy="2836138"/>
          </a:xfrm>
          <a:prstGeom prst="rect">
            <a:avLst/>
          </a:prstGeom>
        </p:spPr>
      </p:pic>
      <p:pic>
        <p:nvPicPr>
          <p:cNvPr id="5" name="Grafik 4">
            <a:extLst>
              <a:ext uri="{FF2B5EF4-FFF2-40B4-BE49-F238E27FC236}">
                <a16:creationId xmlns:a16="http://schemas.microsoft.com/office/drawing/2014/main" id="{DA7D6E3B-77DF-40EA-9E54-75826293C803}"/>
              </a:ext>
            </a:extLst>
          </p:cNvPr>
          <p:cNvPicPr/>
          <p:nvPr/>
        </p:nvPicPr>
        <p:blipFill>
          <a:blip r:embed="rId3"/>
          <a:stretch>
            <a:fillRect/>
          </a:stretch>
        </p:blipFill>
        <p:spPr>
          <a:xfrm>
            <a:off x="3355613" y="2682240"/>
            <a:ext cx="5257164" cy="3821611"/>
          </a:xfrm>
          <a:prstGeom prst="rect">
            <a:avLst/>
          </a:prstGeom>
        </p:spPr>
      </p:pic>
      <p:sp>
        <p:nvSpPr>
          <p:cNvPr id="7" name="Textfeld 6">
            <a:extLst>
              <a:ext uri="{FF2B5EF4-FFF2-40B4-BE49-F238E27FC236}">
                <a16:creationId xmlns:a16="http://schemas.microsoft.com/office/drawing/2014/main" id="{6F829B90-BC2E-4FB9-B435-1161E35F6B90}"/>
              </a:ext>
            </a:extLst>
          </p:cNvPr>
          <p:cNvSpPr txBox="1"/>
          <p:nvPr/>
        </p:nvSpPr>
        <p:spPr>
          <a:xfrm>
            <a:off x="628650" y="4331567"/>
            <a:ext cx="2290354" cy="923330"/>
          </a:xfrm>
          <a:prstGeom prst="rect">
            <a:avLst/>
          </a:prstGeom>
          <a:noFill/>
        </p:spPr>
        <p:txBody>
          <a:bodyPr wrap="square" rtlCol="0">
            <a:spAutoFit/>
          </a:bodyPr>
          <a:lstStyle/>
          <a:p>
            <a:r>
              <a:rPr lang="en-AT" dirty="0"/>
              <a:t>T</a:t>
            </a:r>
            <a:r>
              <a:rPr lang="en-GB" dirty="0"/>
              <a:t>a</a:t>
            </a:r>
            <a:r>
              <a:rPr lang="en-AT" dirty="0"/>
              <a:t>k</a:t>
            </a:r>
            <a:r>
              <a:rPr lang="en-GB" dirty="0"/>
              <a:t>e</a:t>
            </a:r>
            <a:r>
              <a:rPr lang="en-AT" dirty="0"/>
              <a:t>n </a:t>
            </a:r>
            <a:r>
              <a:rPr lang="en-GB" dirty="0"/>
              <a:t>f</a:t>
            </a:r>
            <a:r>
              <a:rPr lang="en-AT" dirty="0"/>
              <a:t>r</a:t>
            </a:r>
            <a:r>
              <a:rPr lang="en-GB" dirty="0"/>
              <a:t>o</a:t>
            </a:r>
            <a:r>
              <a:rPr lang="en-AT" dirty="0"/>
              <a:t>m </a:t>
            </a:r>
            <a:r>
              <a:rPr lang="en-GB" dirty="0"/>
              <a:t>V</a:t>
            </a:r>
            <a:r>
              <a:rPr lang="en-AT" dirty="0" err="1"/>
              <a:t>i</a:t>
            </a:r>
            <a:r>
              <a:rPr lang="en-GB" dirty="0"/>
              <a:t>e</a:t>
            </a:r>
            <a:r>
              <a:rPr lang="en-AT" dirty="0"/>
              <a:t>n</a:t>
            </a:r>
            <a:r>
              <a:rPr lang="en-GB" dirty="0"/>
              <a:t>n</a:t>
            </a:r>
            <a:r>
              <a:rPr lang="en-AT" dirty="0"/>
              <a:t>a </a:t>
            </a:r>
            <a:r>
              <a:rPr lang="en-GB" dirty="0"/>
              <a:t>a</a:t>
            </a:r>
            <a:r>
              <a:rPr lang="en-AT" dirty="0"/>
              <a:t>n</a:t>
            </a:r>
            <a:r>
              <a:rPr lang="en-GB" dirty="0"/>
              <a:t>d</a:t>
            </a:r>
            <a:r>
              <a:rPr lang="en-AT" dirty="0"/>
              <a:t> </a:t>
            </a:r>
            <a:r>
              <a:rPr lang="en-GB" dirty="0"/>
              <a:t>P</a:t>
            </a:r>
            <a:r>
              <a:rPr lang="en-AT" dirty="0"/>
              <a:t>rag</a:t>
            </a:r>
            <a:r>
              <a:rPr lang="en-GB" dirty="0"/>
              <a:t>u</a:t>
            </a:r>
            <a:r>
              <a:rPr lang="en-AT" dirty="0"/>
              <a:t>e </a:t>
            </a:r>
            <a:r>
              <a:rPr lang="en-GB" dirty="0"/>
              <a:t>A</a:t>
            </a:r>
            <a:r>
              <a:rPr lang="en-AT" dirty="0"/>
              <a:t>p</a:t>
            </a:r>
            <a:r>
              <a:rPr lang="en-GB" dirty="0"/>
              <a:t>p</a:t>
            </a:r>
            <a:r>
              <a:rPr lang="en-AT" dirty="0"/>
              <a:t>r</a:t>
            </a:r>
            <a:r>
              <a:rPr lang="en-GB" dirty="0"/>
              <a:t>o</a:t>
            </a:r>
            <a:r>
              <a:rPr lang="en-AT" dirty="0"/>
              <a:t>a</a:t>
            </a:r>
            <a:r>
              <a:rPr lang="en-GB" dirty="0"/>
              <a:t>c</a:t>
            </a:r>
            <a:r>
              <a:rPr lang="en-AT" dirty="0"/>
              <a:t>h </a:t>
            </a:r>
            <a:r>
              <a:rPr lang="en-GB" dirty="0"/>
              <a:t>O</a:t>
            </a:r>
            <a:r>
              <a:rPr lang="en-AT" dirty="0"/>
              <a:t>n</a:t>
            </a:r>
            <a:r>
              <a:rPr lang="en-GB" dirty="0"/>
              <a:t>t</a:t>
            </a:r>
            <a:r>
              <a:rPr lang="en-AT" dirty="0"/>
              <a:t>o</a:t>
            </a:r>
            <a:r>
              <a:rPr lang="en-GB" dirty="0"/>
              <a:t>l</a:t>
            </a:r>
            <a:r>
              <a:rPr lang="en-AT" dirty="0"/>
              <a:t>o</a:t>
            </a:r>
            <a:r>
              <a:rPr lang="en-GB" dirty="0"/>
              <a:t>g</a:t>
            </a:r>
            <a:r>
              <a:rPr lang="en-AT" dirty="0"/>
              <a:t>y – </a:t>
            </a:r>
            <a:r>
              <a:rPr lang="en-GB" dirty="0"/>
              <a:t>P</a:t>
            </a:r>
            <a:r>
              <a:rPr lang="en-AT" dirty="0"/>
              <a:t>J16.04</a:t>
            </a:r>
            <a:endParaRPr lang="en-GB" dirty="0"/>
          </a:p>
        </p:txBody>
      </p:sp>
    </p:spTree>
    <p:extLst>
      <p:ext uri="{BB962C8B-B14F-4D97-AF65-F5344CB8AC3E}">
        <p14:creationId xmlns:p14="http://schemas.microsoft.com/office/powerpoint/2010/main" val="298757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F687-89AE-4EDB-9CD3-77655CE03429}"/>
              </a:ext>
            </a:extLst>
          </p:cNvPr>
          <p:cNvSpPr>
            <a:spLocks noGrp="1"/>
          </p:cNvSpPr>
          <p:nvPr>
            <p:ph type="title"/>
          </p:nvPr>
        </p:nvSpPr>
        <p:spPr>
          <a:xfrm>
            <a:off x="628650" y="469127"/>
            <a:ext cx="6703967" cy="545701"/>
          </a:xfrm>
        </p:spPr>
        <p:txBody>
          <a:bodyPr>
            <a:normAutofit fontScale="90000"/>
          </a:bodyPr>
          <a:lstStyle/>
          <a:p>
            <a:r>
              <a:rPr lang="en-AT" dirty="0"/>
              <a:t>O</a:t>
            </a:r>
            <a:r>
              <a:rPr lang="en-GB" dirty="0"/>
              <a:t>f</a:t>
            </a:r>
            <a:r>
              <a:rPr lang="en-AT" dirty="0"/>
              <a:t> </a:t>
            </a:r>
            <a:r>
              <a:rPr lang="en-GB" dirty="0"/>
              <a:t>c</a:t>
            </a:r>
            <a:r>
              <a:rPr lang="en-AT" dirty="0"/>
              <a:t>o</a:t>
            </a:r>
            <a:r>
              <a:rPr lang="en-GB" dirty="0"/>
              <a:t>u</a:t>
            </a:r>
            <a:r>
              <a:rPr lang="en-AT" dirty="0"/>
              <a:t>r</a:t>
            </a:r>
            <a:r>
              <a:rPr lang="en-GB" dirty="0"/>
              <a:t>s</a:t>
            </a:r>
            <a:r>
              <a:rPr lang="en-AT" dirty="0"/>
              <a:t>e </a:t>
            </a:r>
            <a:r>
              <a:rPr lang="en-GB" dirty="0" err="1"/>
              <a:t>i</a:t>
            </a:r>
            <a:r>
              <a:rPr lang="en-AT" dirty="0"/>
              <a:t>t</a:t>
            </a:r>
            <a:r>
              <a:rPr lang="en-GB" dirty="0"/>
              <a:t>s</a:t>
            </a:r>
            <a:r>
              <a:rPr lang="en-AT" dirty="0"/>
              <a:t> </a:t>
            </a:r>
            <a:r>
              <a:rPr lang="en-GB" dirty="0"/>
              <a:t>n</a:t>
            </a:r>
            <a:r>
              <a:rPr lang="en-AT" dirty="0"/>
              <a:t>o</a:t>
            </a:r>
            <a:r>
              <a:rPr lang="en-GB" dirty="0"/>
              <a:t>t</a:t>
            </a:r>
            <a:r>
              <a:rPr lang="en-AT" dirty="0"/>
              <a:t> </a:t>
            </a:r>
            <a:r>
              <a:rPr lang="en-GB" dirty="0"/>
              <a:t>j</a:t>
            </a:r>
            <a:r>
              <a:rPr lang="en-AT" dirty="0"/>
              <a:t>u</a:t>
            </a:r>
            <a:r>
              <a:rPr lang="en-GB" dirty="0"/>
              <a:t>s</a:t>
            </a:r>
            <a:r>
              <a:rPr lang="en-AT" dirty="0"/>
              <a:t>t </a:t>
            </a:r>
            <a:r>
              <a:rPr lang="en-GB" dirty="0"/>
              <a:t>a</a:t>
            </a:r>
            <a:r>
              <a:rPr lang="en-AT" dirty="0"/>
              <a:t>b</a:t>
            </a:r>
            <a:r>
              <a:rPr lang="en-GB" dirty="0"/>
              <a:t>o</a:t>
            </a:r>
            <a:r>
              <a:rPr lang="en-AT" dirty="0"/>
              <a:t>u</a:t>
            </a:r>
            <a:r>
              <a:rPr lang="en-GB" dirty="0"/>
              <a:t>t</a:t>
            </a:r>
            <a:r>
              <a:rPr lang="en-AT" dirty="0"/>
              <a:t> </a:t>
            </a:r>
            <a:r>
              <a:rPr lang="en-GB" dirty="0"/>
              <a:t>m</a:t>
            </a:r>
            <a:r>
              <a:rPr lang="en-AT" dirty="0"/>
              <a:t>a</a:t>
            </a:r>
            <a:r>
              <a:rPr lang="en-GB" dirty="0"/>
              <a:t>c</a:t>
            </a:r>
            <a:r>
              <a:rPr lang="en-AT" dirty="0"/>
              <a:t>h</a:t>
            </a:r>
            <a:r>
              <a:rPr lang="en-GB" dirty="0" err="1"/>
              <a:t>i</a:t>
            </a:r>
            <a:r>
              <a:rPr lang="en-AT" dirty="0"/>
              <a:t>n</a:t>
            </a:r>
            <a:r>
              <a:rPr lang="en-GB" dirty="0"/>
              <a:t>e</a:t>
            </a:r>
            <a:r>
              <a:rPr lang="en-AT" dirty="0"/>
              <a:t> </a:t>
            </a:r>
            <a:r>
              <a:rPr lang="en-GB" dirty="0" err="1"/>
              <a:t>i</a:t>
            </a:r>
            <a:r>
              <a:rPr lang="en-AT" dirty="0"/>
              <a:t>n</a:t>
            </a:r>
            <a:r>
              <a:rPr lang="en-GB" dirty="0"/>
              <a:t>t</a:t>
            </a:r>
            <a:r>
              <a:rPr lang="en-AT" dirty="0"/>
              <a:t>e</a:t>
            </a:r>
            <a:r>
              <a:rPr lang="en-GB" dirty="0"/>
              <a:t>r</a:t>
            </a:r>
            <a:r>
              <a:rPr lang="en-AT" dirty="0"/>
              <a:t>a</a:t>
            </a:r>
            <a:r>
              <a:rPr lang="en-GB" dirty="0"/>
              <a:t>c</a:t>
            </a:r>
            <a:r>
              <a:rPr lang="en-AT" dirty="0"/>
              <a:t>t</a:t>
            </a:r>
            <a:r>
              <a:rPr lang="en-GB" dirty="0" err="1"/>
              <a:t>i</a:t>
            </a:r>
            <a:r>
              <a:rPr lang="en-AT" dirty="0"/>
              <a:t>o</a:t>
            </a:r>
            <a:r>
              <a:rPr lang="en-GB" dirty="0"/>
              <a:t>n</a:t>
            </a:r>
            <a:r>
              <a:rPr lang="en-AT" dirty="0"/>
              <a:t>s...</a:t>
            </a:r>
            <a:endParaRPr lang="en-GB" dirty="0"/>
          </a:p>
        </p:txBody>
      </p:sp>
      <p:sp>
        <p:nvSpPr>
          <p:cNvPr id="3" name="Inhaltsplatzhalter 2">
            <a:extLst>
              <a:ext uri="{FF2B5EF4-FFF2-40B4-BE49-F238E27FC236}">
                <a16:creationId xmlns:a16="http://schemas.microsoft.com/office/drawing/2014/main" id="{F718CDD3-3368-4D68-802C-6B517F1FA81B}"/>
              </a:ext>
            </a:extLst>
          </p:cNvPr>
          <p:cNvSpPr>
            <a:spLocks noGrp="1"/>
          </p:cNvSpPr>
          <p:nvPr>
            <p:ph idx="1"/>
          </p:nvPr>
        </p:nvSpPr>
        <p:spPr/>
        <p:txBody>
          <a:bodyPr/>
          <a:lstStyle/>
          <a:p>
            <a:pPr marL="457200" indent="-457200">
              <a:buAutoNum type="arabicPeriod"/>
            </a:pPr>
            <a:r>
              <a:rPr lang="en-GB" dirty="0"/>
              <a:t>T</a:t>
            </a:r>
            <a:r>
              <a:rPr lang="en-AT" dirty="0"/>
              <a:t>h</a:t>
            </a:r>
            <a:r>
              <a:rPr lang="en-GB" dirty="0"/>
              <a:t>e</a:t>
            </a:r>
            <a:r>
              <a:rPr lang="en-AT" dirty="0"/>
              <a:t> </a:t>
            </a:r>
            <a:r>
              <a:rPr lang="en-GB" dirty="0"/>
              <a:t>e</a:t>
            </a:r>
            <a:r>
              <a:rPr lang="en-AT" dirty="0"/>
              <a:t>x</a:t>
            </a:r>
            <a:r>
              <a:rPr lang="en-GB" dirty="0"/>
              <a:t>a</a:t>
            </a:r>
            <a:r>
              <a:rPr lang="en-AT" dirty="0"/>
              <a:t>m</a:t>
            </a:r>
            <a:r>
              <a:rPr lang="en-GB" dirty="0"/>
              <a:t>p</a:t>
            </a:r>
            <a:r>
              <a:rPr lang="en-AT" dirty="0"/>
              <a:t>l</a:t>
            </a:r>
            <a:r>
              <a:rPr lang="en-GB" dirty="0"/>
              <a:t>e</a:t>
            </a:r>
            <a:r>
              <a:rPr lang="en-AT" dirty="0"/>
              <a:t>s show how the basis of the Ontology began with ‘known’ human-machine inter</a:t>
            </a:r>
            <a:r>
              <a:rPr lang="en-GB" dirty="0"/>
              <a:t>r</a:t>
            </a:r>
            <a:r>
              <a:rPr lang="en-AT" dirty="0"/>
              <a:t>a</a:t>
            </a:r>
            <a:r>
              <a:rPr lang="en-GB" dirty="0"/>
              <a:t>c</a:t>
            </a:r>
            <a:r>
              <a:rPr lang="en-AT" dirty="0"/>
              <a:t>t</a:t>
            </a:r>
            <a:r>
              <a:rPr lang="en-GB" dirty="0" err="1"/>
              <a:t>i</a:t>
            </a:r>
            <a:r>
              <a:rPr lang="en-AT" dirty="0"/>
              <a:t>o</a:t>
            </a:r>
            <a:r>
              <a:rPr lang="en-GB" dirty="0"/>
              <a:t>n</a:t>
            </a:r>
            <a:r>
              <a:rPr lang="en-AT" dirty="0"/>
              <a:t>s</a:t>
            </a:r>
          </a:p>
          <a:p>
            <a:pPr marL="457200" indent="-457200">
              <a:buAutoNum type="arabicPeriod"/>
            </a:pPr>
            <a:r>
              <a:rPr lang="en-AT" dirty="0"/>
              <a:t>But... </a:t>
            </a:r>
            <a:r>
              <a:rPr lang="en-GB" dirty="0"/>
              <a:t>A</a:t>
            </a:r>
            <a:r>
              <a:rPr lang="en-AT" dirty="0"/>
              <a:t> lot of cognit</a:t>
            </a:r>
            <a:r>
              <a:rPr lang="en-GB" dirty="0" err="1"/>
              <a:t>i</a:t>
            </a:r>
            <a:r>
              <a:rPr lang="en-AT" dirty="0"/>
              <a:t>o</a:t>
            </a:r>
            <a:r>
              <a:rPr lang="en-GB" dirty="0"/>
              <a:t>n</a:t>
            </a:r>
            <a:r>
              <a:rPr lang="en-AT" dirty="0"/>
              <a:t>s </a:t>
            </a:r>
            <a:r>
              <a:rPr lang="en-GB" dirty="0"/>
              <a:t>a</a:t>
            </a:r>
            <a:r>
              <a:rPr lang="en-AT" dirty="0"/>
              <a:t>r</a:t>
            </a:r>
            <a:r>
              <a:rPr lang="en-GB" dirty="0"/>
              <a:t>e</a:t>
            </a:r>
            <a:r>
              <a:rPr lang="en-AT" dirty="0"/>
              <a:t> </a:t>
            </a:r>
            <a:r>
              <a:rPr lang="en-GB" dirty="0"/>
              <a:t>n</a:t>
            </a:r>
            <a:r>
              <a:rPr lang="en-AT" dirty="0"/>
              <a:t>o</a:t>
            </a:r>
            <a:r>
              <a:rPr lang="en-GB" dirty="0"/>
              <a:t>t</a:t>
            </a:r>
            <a:r>
              <a:rPr lang="en-AT" dirty="0"/>
              <a:t> </a:t>
            </a:r>
            <a:r>
              <a:rPr lang="en-GB" dirty="0"/>
              <a:t>r</a:t>
            </a:r>
            <a:r>
              <a:rPr lang="en-AT" dirty="0"/>
              <a:t>e</a:t>
            </a:r>
            <a:r>
              <a:rPr lang="en-GB" dirty="0"/>
              <a:t>p</a:t>
            </a:r>
            <a:r>
              <a:rPr lang="en-AT" dirty="0"/>
              <a:t>r</a:t>
            </a:r>
            <a:r>
              <a:rPr lang="en-GB" dirty="0"/>
              <a:t>e</a:t>
            </a:r>
            <a:r>
              <a:rPr lang="en-AT" dirty="0"/>
              <a:t>s</a:t>
            </a:r>
            <a:r>
              <a:rPr lang="en-GB" dirty="0"/>
              <a:t>e</a:t>
            </a:r>
            <a:r>
              <a:rPr lang="en-AT" dirty="0"/>
              <a:t>n</a:t>
            </a:r>
            <a:r>
              <a:rPr lang="en-GB" dirty="0"/>
              <a:t>t</a:t>
            </a:r>
            <a:r>
              <a:rPr lang="en-AT" dirty="0"/>
              <a:t>e</a:t>
            </a:r>
            <a:r>
              <a:rPr lang="en-GB" dirty="0"/>
              <a:t>d</a:t>
            </a:r>
            <a:r>
              <a:rPr lang="en-AT" dirty="0"/>
              <a:t> </a:t>
            </a:r>
            <a:r>
              <a:rPr lang="en-GB" dirty="0"/>
              <a:t>b</a:t>
            </a:r>
            <a:r>
              <a:rPr lang="en-AT" dirty="0"/>
              <a:t>y </a:t>
            </a:r>
            <a:r>
              <a:rPr lang="en-GB" dirty="0"/>
              <a:t>m</a:t>
            </a:r>
            <a:r>
              <a:rPr lang="en-AT" dirty="0"/>
              <a:t>a</a:t>
            </a:r>
            <a:r>
              <a:rPr lang="en-GB" dirty="0"/>
              <a:t>c</a:t>
            </a:r>
            <a:r>
              <a:rPr lang="en-AT" dirty="0"/>
              <a:t>h</a:t>
            </a:r>
            <a:r>
              <a:rPr lang="en-GB" dirty="0" err="1"/>
              <a:t>i</a:t>
            </a:r>
            <a:r>
              <a:rPr lang="en-AT" dirty="0"/>
              <a:t>n</a:t>
            </a:r>
            <a:r>
              <a:rPr lang="en-GB" dirty="0"/>
              <a:t>e</a:t>
            </a:r>
            <a:r>
              <a:rPr lang="en-AT" dirty="0"/>
              <a:t> interactions...</a:t>
            </a:r>
          </a:p>
          <a:p>
            <a:pPr marL="457200" indent="-457200">
              <a:buAutoNum type="arabicPeriod"/>
            </a:pPr>
            <a:r>
              <a:rPr lang="en-AT" dirty="0"/>
              <a:t>This is where you have two options:</a:t>
            </a:r>
          </a:p>
          <a:p>
            <a:pPr marL="1143000" lvl="1" indent="-457200">
              <a:buFont typeface="+mj-lt"/>
              <a:buAutoNum type="alphaLcParenR"/>
            </a:pPr>
            <a:r>
              <a:rPr lang="en-AT" dirty="0"/>
              <a:t>Interviews and task analysis reveal the ‘thinking’ workload as </a:t>
            </a:r>
            <a:r>
              <a:rPr lang="en-AT" dirty="0" err="1"/>
              <a:t>subjectivel</a:t>
            </a:r>
            <a:r>
              <a:rPr lang="en-GB" dirty="0"/>
              <a:t>y</a:t>
            </a:r>
            <a:r>
              <a:rPr lang="en-AT" dirty="0"/>
              <a:t> measured </a:t>
            </a:r>
          </a:p>
          <a:p>
            <a:pPr marL="1485900" lvl="2" indent="-342900"/>
            <a:r>
              <a:rPr lang="en-GB" dirty="0"/>
              <a:t>E</a:t>
            </a:r>
            <a:r>
              <a:rPr lang="en-AT" dirty="0"/>
              <a:t>.g. What to do in a non-conformance</a:t>
            </a:r>
          </a:p>
          <a:p>
            <a:pPr marL="1143000" lvl="1" indent="-457200">
              <a:buFont typeface="+mj-lt"/>
              <a:buAutoNum type="alphaLcParenR"/>
            </a:pPr>
            <a:r>
              <a:rPr lang="en-AT" dirty="0"/>
              <a:t>The black-hole Halo: i.e. </a:t>
            </a:r>
            <a:r>
              <a:rPr lang="en-GB" dirty="0"/>
              <a:t>U</a:t>
            </a:r>
            <a:r>
              <a:rPr lang="en-AT" dirty="0"/>
              <a:t>sing Machine Learning to </a:t>
            </a:r>
            <a:r>
              <a:rPr lang="en-AT" i="1" dirty="0"/>
              <a:t>infer</a:t>
            </a:r>
            <a:r>
              <a:rPr lang="en-AT" dirty="0"/>
              <a:t> </a:t>
            </a:r>
            <a:r>
              <a:rPr lang="en-GB" dirty="0"/>
              <a:t>t</a:t>
            </a:r>
            <a:r>
              <a:rPr lang="en-AT" dirty="0"/>
              <a:t>he cognition time</a:t>
            </a:r>
          </a:p>
          <a:p>
            <a:pPr marL="1485900" lvl="2" indent="-342900"/>
            <a:r>
              <a:rPr lang="en-AT" dirty="0"/>
              <a:t>This will be the next step in development</a:t>
            </a:r>
          </a:p>
          <a:p>
            <a:pPr marL="1485900" lvl="2" indent="-342900"/>
            <a:r>
              <a:rPr lang="en-AT" dirty="0"/>
              <a:t>We already have data on this </a:t>
            </a:r>
          </a:p>
          <a:p>
            <a:pPr marL="1600200" lvl="2" indent="-457200">
              <a:buFont typeface="+mj-lt"/>
              <a:buAutoNum type="alphaLcParenR"/>
            </a:pPr>
            <a:endParaRPr lang="en-GB" dirty="0"/>
          </a:p>
        </p:txBody>
      </p:sp>
    </p:spTree>
    <p:extLst>
      <p:ext uri="{BB962C8B-B14F-4D97-AF65-F5344CB8AC3E}">
        <p14:creationId xmlns:p14="http://schemas.microsoft.com/office/powerpoint/2010/main" val="24708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53908" y="2567814"/>
            <a:ext cx="4351484" cy="2861853"/>
          </a:xfrm>
          <a:prstGeom prst="rect">
            <a:avLst/>
          </a:prstGeom>
        </p:spPr>
      </p:pic>
      <p:pic>
        <p:nvPicPr>
          <p:cNvPr id="6" name="Grafik 5"/>
          <p:cNvPicPr>
            <a:picLocks noChangeAspect="1"/>
          </p:cNvPicPr>
          <p:nvPr/>
        </p:nvPicPr>
        <p:blipFill>
          <a:blip r:embed="rId4"/>
          <a:stretch>
            <a:fillRect/>
          </a:stretch>
        </p:blipFill>
        <p:spPr>
          <a:xfrm>
            <a:off x="4640657" y="2567212"/>
            <a:ext cx="4352400" cy="2862455"/>
          </a:xfrm>
          <a:prstGeom prst="rect">
            <a:avLst/>
          </a:prstGeom>
        </p:spPr>
      </p:pic>
      <p:sp>
        <p:nvSpPr>
          <p:cNvPr id="7" name="Textfeld 6"/>
          <p:cNvSpPr txBox="1"/>
          <p:nvPr/>
        </p:nvSpPr>
        <p:spPr>
          <a:xfrm>
            <a:off x="150944" y="2214495"/>
            <a:ext cx="3769237" cy="346249"/>
          </a:xfrm>
          <a:prstGeom prst="rect">
            <a:avLst/>
          </a:prstGeom>
          <a:noFill/>
        </p:spPr>
        <p:txBody>
          <a:bodyPr wrap="none" rtlCol="0">
            <a:spAutoFit/>
          </a:bodyPr>
          <a:lstStyle/>
          <a:p>
            <a:r>
              <a:rPr lang="de-AT" sz="1650">
                <a:solidFill>
                  <a:srgbClr val="002060"/>
                </a:solidFill>
              </a:rPr>
              <a:t>For Boxes (20 </a:t>
            </a:r>
            <a:r>
              <a:rPr lang="de-AT" sz="1650" err="1">
                <a:solidFill>
                  <a:srgbClr val="002060"/>
                </a:solidFill>
              </a:rPr>
              <a:t>nm</a:t>
            </a:r>
            <a:r>
              <a:rPr lang="de-AT" sz="1650">
                <a:solidFill>
                  <a:srgbClr val="002060"/>
                </a:solidFill>
              </a:rPr>
              <a:t> x 20 </a:t>
            </a:r>
            <a:r>
              <a:rPr lang="de-AT" sz="1650" err="1">
                <a:solidFill>
                  <a:srgbClr val="002060"/>
                </a:solidFill>
              </a:rPr>
              <a:t>nm</a:t>
            </a:r>
            <a:r>
              <a:rPr lang="de-AT" sz="1650">
                <a:solidFill>
                  <a:srgbClr val="002060"/>
                </a:solidFill>
              </a:rPr>
              <a:t> x 3000 </a:t>
            </a:r>
            <a:r>
              <a:rPr lang="de-AT" sz="1650" err="1">
                <a:solidFill>
                  <a:srgbClr val="002060"/>
                </a:solidFill>
              </a:rPr>
              <a:t>ft</a:t>
            </a:r>
            <a:r>
              <a:rPr lang="de-AT" sz="1650">
                <a:solidFill>
                  <a:srgbClr val="002060"/>
                </a:solidFill>
              </a:rPr>
              <a:t> x 1h): </a:t>
            </a:r>
          </a:p>
        </p:txBody>
      </p:sp>
      <p:sp>
        <p:nvSpPr>
          <p:cNvPr id="8" name="Textfeld 7"/>
          <p:cNvSpPr txBox="1"/>
          <p:nvPr/>
        </p:nvSpPr>
        <p:spPr>
          <a:xfrm>
            <a:off x="4640656" y="2213893"/>
            <a:ext cx="1230914" cy="346249"/>
          </a:xfrm>
          <a:prstGeom prst="rect">
            <a:avLst/>
          </a:prstGeom>
          <a:noFill/>
        </p:spPr>
        <p:txBody>
          <a:bodyPr wrap="none" rtlCol="0">
            <a:spAutoFit/>
          </a:bodyPr>
          <a:lstStyle/>
          <a:p>
            <a:r>
              <a:rPr lang="de-AT" sz="1650">
                <a:solidFill>
                  <a:srgbClr val="002060"/>
                </a:solidFill>
              </a:rPr>
              <a:t>For sectors: </a:t>
            </a:r>
          </a:p>
        </p:txBody>
      </p:sp>
      <p:grpSp>
        <p:nvGrpSpPr>
          <p:cNvPr id="10" name="Gruppieren 9"/>
          <p:cNvGrpSpPr/>
          <p:nvPr/>
        </p:nvGrpSpPr>
        <p:grpSpPr>
          <a:xfrm>
            <a:off x="2397164" y="2661154"/>
            <a:ext cx="4349672" cy="3183827"/>
            <a:chOff x="3571374" y="2333643"/>
            <a:chExt cx="5799562" cy="4245102"/>
          </a:xfrm>
        </p:grpSpPr>
        <p:pic>
          <p:nvPicPr>
            <p:cNvPr id="5" name="Grafik 4"/>
            <p:cNvPicPr>
              <a:picLocks noChangeAspect="1"/>
            </p:cNvPicPr>
            <p:nvPr/>
          </p:nvPicPr>
          <p:blipFill>
            <a:blip r:embed="rId5"/>
            <a:stretch>
              <a:fillRect/>
            </a:stretch>
          </p:blipFill>
          <p:spPr>
            <a:xfrm>
              <a:off x="3571374" y="2764530"/>
              <a:ext cx="5799562" cy="3814215"/>
            </a:xfrm>
            <a:prstGeom prst="rect">
              <a:avLst/>
            </a:prstGeom>
          </p:spPr>
        </p:pic>
        <p:sp>
          <p:nvSpPr>
            <p:cNvPr id="9" name="Textfeld 8"/>
            <p:cNvSpPr txBox="1"/>
            <p:nvPr/>
          </p:nvSpPr>
          <p:spPr>
            <a:xfrm>
              <a:off x="3571374" y="2333643"/>
              <a:ext cx="5799562" cy="461665"/>
            </a:xfrm>
            <a:prstGeom prst="rect">
              <a:avLst/>
            </a:prstGeom>
            <a:solidFill>
              <a:schemeClr val="bg1"/>
            </a:solidFill>
            <a:ln w="3175">
              <a:solidFill>
                <a:schemeClr val="tx1"/>
              </a:solidFill>
            </a:ln>
          </p:spPr>
          <p:txBody>
            <a:bodyPr wrap="square" rtlCol="0">
              <a:spAutoFit/>
            </a:bodyPr>
            <a:lstStyle/>
            <a:p>
              <a:r>
                <a:rPr lang="de-AT" sz="1650">
                  <a:solidFill>
                    <a:srgbClr val="002060"/>
                  </a:solidFill>
                </a:rPr>
                <a:t>Combined with weather: </a:t>
              </a:r>
            </a:p>
          </p:txBody>
        </p:sp>
      </p:grpSp>
      <p:sp>
        <p:nvSpPr>
          <p:cNvPr id="12" name="Titel 1">
            <a:extLst>
              <a:ext uri="{FF2B5EF4-FFF2-40B4-BE49-F238E27FC236}">
                <a16:creationId xmlns:a16="http://schemas.microsoft.com/office/drawing/2014/main" id="{494B93AD-94A9-4936-ADF8-8206F6D04971}"/>
              </a:ext>
            </a:extLst>
          </p:cNvPr>
          <p:cNvSpPr txBox="1">
            <a:spLocks/>
          </p:cNvSpPr>
          <p:nvPr/>
        </p:nvSpPr>
        <p:spPr>
          <a:xfrm>
            <a:off x="300785" y="238890"/>
            <a:ext cx="7886700" cy="5457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02060"/>
                </a:solidFill>
                <a:latin typeface="+mn-lt"/>
                <a:ea typeface="+mj-ea"/>
                <a:cs typeface="+mj-cs"/>
              </a:defRPr>
            </a:lvl1pPr>
          </a:lstStyle>
          <a:p>
            <a:r>
              <a:rPr lang="en-AT" dirty="0"/>
              <a:t>L</a:t>
            </a:r>
            <a:r>
              <a:rPr lang="en-GB" dirty="0" err="1"/>
              <a:t>i</a:t>
            </a:r>
            <a:r>
              <a:rPr lang="en-AT" dirty="0"/>
              <a:t>n</a:t>
            </a:r>
            <a:r>
              <a:rPr lang="en-GB" dirty="0"/>
              <a:t>k</a:t>
            </a:r>
            <a:r>
              <a:rPr lang="en-AT" dirty="0"/>
              <a:t> </a:t>
            </a:r>
            <a:r>
              <a:rPr lang="en-GB" dirty="0"/>
              <a:t>t</a:t>
            </a:r>
            <a:r>
              <a:rPr lang="en-AT" dirty="0"/>
              <a:t>o </a:t>
            </a:r>
            <a:r>
              <a:rPr lang="en-GB" dirty="0"/>
              <a:t>C</a:t>
            </a:r>
            <a:r>
              <a:rPr lang="en-AT" dirty="0"/>
              <a:t>o</a:t>
            </a:r>
            <a:r>
              <a:rPr lang="en-GB" dirty="0"/>
              <a:t>m</a:t>
            </a:r>
            <a:r>
              <a:rPr lang="en-AT" dirty="0"/>
              <a:t>p</a:t>
            </a:r>
            <a:r>
              <a:rPr lang="en-GB" dirty="0"/>
              <a:t>l</a:t>
            </a:r>
            <a:r>
              <a:rPr lang="en-AT" dirty="0"/>
              <a:t>e</a:t>
            </a:r>
            <a:r>
              <a:rPr lang="en-GB" dirty="0"/>
              <a:t>x</a:t>
            </a:r>
            <a:r>
              <a:rPr lang="en-AT" dirty="0" err="1"/>
              <a:t>i</a:t>
            </a:r>
            <a:r>
              <a:rPr lang="en-GB" dirty="0"/>
              <a:t>t</a:t>
            </a:r>
            <a:r>
              <a:rPr lang="en-AT" dirty="0"/>
              <a:t>y and MET</a:t>
            </a:r>
            <a:endParaRPr lang="en-GB" dirty="0"/>
          </a:p>
        </p:txBody>
      </p:sp>
      <p:sp>
        <p:nvSpPr>
          <p:cNvPr id="13" name="Textfeld 12">
            <a:extLst>
              <a:ext uri="{FF2B5EF4-FFF2-40B4-BE49-F238E27FC236}">
                <a16:creationId xmlns:a16="http://schemas.microsoft.com/office/drawing/2014/main" id="{6D82EDC7-E6CB-4CEC-BD0E-CC7FA027ACCB}"/>
              </a:ext>
            </a:extLst>
          </p:cNvPr>
          <p:cNvSpPr txBox="1"/>
          <p:nvPr/>
        </p:nvSpPr>
        <p:spPr>
          <a:xfrm>
            <a:off x="306793" y="778392"/>
            <a:ext cx="5564777" cy="923330"/>
          </a:xfrm>
          <a:prstGeom prst="rect">
            <a:avLst/>
          </a:prstGeom>
          <a:noFill/>
        </p:spPr>
        <p:txBody>
          <a:bodyPr wrap="square" rtlCol="0">
            <a:spAutoFit/>
          </a:bodyPr>
          <a:lstStyle/>
          <a:p>
            <a:r>
              <a:rPr lang="en-AT" dirty="0"/>
              <a:t>A</a:t>
            </a:r>
            <a:r>
              <a:rPr lang="en-GB" dirty="0"/>
              <a:t>u</a:t>
            </a:r>
            <a:r>
              <a:rPr lang="en-AT" dirty="0"/>
              <a:t>s</a:t>
            </a:r>
            <a:r>
              <a:rPr lang="en-GB" dirty="0"/>
              <a:t>t</a:t>
            </a:r>
            <a:r>
              <a:rPr lang="en-AT" dirty="0"/>
              <a:t>r</a:t>
            </a:r>
            <a:r>
              <a:rPr lang="en-GB" dirty="0"/>
              <a:t>o</a:t>
            </a:r>
            <a:r>
              <a:rPr lang="en-AT" dirty="0"/>
              <a:t> </a:t>
            </a:r>
            <a:r>
              <a:rPr lang="en-GB" dirty="0"/>
              <a:t>C</a:t>
            </a:r>
            <a:r>
              <a:rPr lang="en-AT" dirty="0"/>
              <a:t>o</a:t>
            </a:r>
            <a:r>
              <a:rPr lang="en-GB" dirty="0"/>
              <a:t>n</a:t>
            </a:r>
            <a:r>
              <a:rPr lang="en-AT" dirty="0"/>
              <a:t>t</a:t>
            </a:r>
            <a:r>
              <a:rPr lang="en-GB" dirty="0"/>
              <a:t>r</a:t>
            </a:r>
            <a:r>
              <a:rPr lang="en-AT" dirty="0"/>
              <a:t>o</a:t>
            </a:r>
            <a:r>
              <a:rPr lang="en-GB" dirty="0"/>
              <a:t>l</a:t>
            </a:r>
            <a:r>
              <a:rPr lang="en-AT" dirty="0"/>
              <a:t> </a:t>
            </a:r>
            <a:r>
              <a:rPr lang="en-GB" dirty="0"/>
              <a:t>h</a:t>
            </a:r>
            <a:r>
              <a:rPr lang="en-AT" dirty="0"/>
              <a:t>a</a:t>
            </a:r>
            <a:r>
              <a:rPr lang="en-GB" dirty="0"/>
              <a:t>s</a:t>
            </a:r>
            <a:r>
              <a:rPr lang="en-AT" dirty="0"/>
              <a:t> </a:t>
            </a:r>
            <a:r>
              <a:rPr lang="en-GB" dirty="0"/>
              <a:t>p</a:t>
            </a:r>
            <a:r>
              <a:rPr lang="en-AT" dirty="0"/>
              <a:t>r</a:t>
            </a:r>
            <a:r>
              <a:rPr lang="en-GB" dirty="0"/>
              <a:t>o</a:t>
            </a:r>
            <a:r>
              <a:rPr lang="en-AT" dirty="0"/>
              <a:t>j</a:t>
            </a:r>
            <a:r>
              <a:rPr lang="en-GB" dirty="0"/>
              <a:t>e</a:t>
            </a:r>
            <a:r>
              <a:rPr lang="en-AT" dirty="0"/>
              <a:t>c</a:t>
            </a:r>
            <a:r>
              <a:rPr lang="en-GB" dirty="0"/>
              <a:t>t</a:t>
            </a:r>
            <a:r>
              <a:rPr lang="en-AT" dirty="0"/>
              <a:t>s </a:t>
            </a:r>
            <a:r>
              <a:rPr lang="en-GB" dirty="0"/>
              <a:t>f</a:t>
            </a:r>
            <a:r>
              <a:rPr lang="en-AT" dirty="0"/>
              <a:t>o</a:t>
            </a:r>
            <a:r>
              <a:rPr lang="en-GB" dirty="0"/>
              <a:t>r</a:t>
            </a:r>
            <a:r>
              <a:rPr lang="en-AT" dirty="0"/>
              <a:t> </a:t>
            </a:r>
            <a:r>
              <a:rPr lang="en-GB" dirty="0"/>
              <a:t>C</a:t>
            </a:r>
            <a:r>
              <a:rPr lang="en-AT" dirty="0"/>
              <a:t>o</a:t>
            </a:r>
            <a:r>
              <a:rPr lang="en-GB" dirty="0"/>
              <a:t>m</a:t>
            </a:r>
            <a:r>
              <a:rPr lang="en-AT" dirty="0"/>
              <a:t>p</a:t>
            </a:r>
            <a:r>
              <a:rPr lang="en-GB" dirty="0"/>
              <a:t>l</a:t>
            </a:r>
            <a:r>
              <a:rPr lang="en-AT" dirty="0"/>
              <a:t>e</a:t>
            </a:r>
            <a:r>
              <a:rPr lang="en-GB" dirty="0"/>
              <a:t>x</a:t>
            </a:r>
            <a:r>
              <a:rPr lang="en-AT" dirty="0" err="1"/>
              <a:t>i</a:t>
            </a:r>
            <a:r>
              <a:rPr lang="en-GB" dirty="0"/>
              <a:t>t</a:t>
            </a:r>
            <a:r>
              <a:rPr lang="en-AT" dirty="0"/>
              <a:t>y </a:t>
            </a:r>
            <a:r>
              <a:rPr lang="en-GB" dirty="0"/>
              <a:t>a</a:t>
            </a:r>
            <a:r>
              <a:rPr lang="en-AT" dirty="0"/>
              <a:t>n</a:t>
            </a:r>
            <a:r>
              <a:rPr lang="en-GB" dirty="0"/>
              <a:t>d</a:t>
            </a:r>
            <a:r>
              <a:rPr lang="en-AT" dirty="0"/>
              <a:t> </a:t>
            </a:r>
            <a:r>
              <a:rPr lang="en-GB" dirty="0"/>
              <a:t>M</a:t>
            </a:r>
            <a:r>
              <a:rPr lang="en-AT" dirty="0"/>
              <a:t>E</a:t>
            </a:r>
            <a:r>
              <a:rPr lang="en-GB" dirty="0"/>
              <a:t>T</a:t>
            </a:r>
            <a:r>
              <a:rPr lang="en-AT" dirty="0"/>
              <a:t>. When HP is overlayed, the power for Supervisors and Operational decision making is further enhanced...</a:t>
            </a:r>
            <a:endParaRPr lang="en-GB" dirty="0"/>
          </a:p>
        </p:txBody>
      </p:sp>
    </p:spTree>
    <p:extLst>
      <p:ext uri="{BB962C8B-B14F-4D97-AF65-F5344CB8AC3E}">
        <p14:creationId xmlns:p14="http://schemas.microsoft.com/office/powerpoint/2010/main" val="238605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687C3-C890-4FE7-AA5B-1AE1714753B7}"/>
              </a:ext>
            </a:extLst>
          </p:cNvPr>
          <p:cNvSpPr>
            <a:spLocks noGrp="1"/>
          </p:cNvSpPr>
          <p:nvPr>
            <p:ph type="title"/>
          </p:nvPr>
        </p:nvSpPr>
        <p:spPr/>
        <p:txBody>
          <a:bodyPr/>
          <a:lstStyle/>
          <a:p>
            <a:r>
              <a:rPr lang="en-AT" dirty="0"/>
              <a:t>Res</a:t>
            </a:r>
            <a:r>
              <a:rPr lang="en-GB" dirty="0"/>
              <a:t>u</a:t>
            </a:r>
            <a:r>
              <a:rPr lang="en-AT" dirty="0"/>
              <a:t>l</a:t>
            </a:r>
            <a:r>
              <a:rPr lang="en-GB" dirty="0"/>
              <a:t>t</a:t>
            </a:r>
            <a:r>
              <a:rPr lang="en-AT" dirty="0"/>
              <a:t>s – </a:t>
            </a:r>
            <a:r>
              <a:rPr lang="en-GB" dirty="0"/>
              <a:t>S</a:t>
            </a:r>
            <a:r>
              <a:rPr lang="en-AT" dirty="0"/>
              <a:t>e</a:t>
            </a:r>
            <a:r>
              <a:rPr lang="en-GB" dirty="0"/>
              <a:t>c</a:t>
            </a:r>
            <a:r>
              <a:rPr lang="en-AT" dirty="0"/>
              <a:t>t</a:t>
            </a:r>
            <a:r>
              <a:rPr lang="en-GB" dirty="0"/>
              <a:t>o</a:t>
            </a:r>
            <a:r>
              <a:rPr lang="en-AT" dirty="0"/>
              <a:t>r </a:t>
            </a:r>
            <a:r>
              <a:rPr lang="en-GB" dirty="0"/>
              <a:t>s</a:t>
            </a:r>
            <a:r>
              <a:rPr lang="en-AT" dirty="0"/>
              <a:t>p</a:t>
            </a:r>
            <a:r>
              <a:rPr lang="en-GB" dirty="0"/>
              <a:t>e</a:t>
            </a:r>
            <a:r>
              <a:rPr lang="en-AT" dirty="0"/>
              <a:t>c</a:t>
            </a:r>
            <a:r>
              <a:rPr lang="en-GB" dirty="0" err="1"/>
              <a:t>i</a:t>
            </a:r>
            <a:r>
              <a:rPr lang="en-AT" dirty="0"/>
              <a:t>f</a:t>
            </a:r>
            <a:r>
              <a:rPr lang="en-GB" dirty="0" err="1"/>
              <a:t>i</a:t>
            </a:r>
            <a:r>
              <a:rPr lang="en-AT" dirty="0"/>
              <a:t>c </a:t>
            </a:r>
            <a:r>
              <a:rPr lang="en-GB" dirty="0"/>
              <a:t>c</a:t>
            </a:r>
            <a:r>
              <a:rPr lang="en-AT" dirty="0"/>
              <a:t>a</a:t>
            </a:r>
            <a:r>
              <a:rPr lang="en-GB" dirty="0"/>
              <a:t>p</a:t>
            </a:r>
            <a:r>
              <a:rPr lang="en-AT" dirty="0"/>
              <a:t>a</a:t>
            </a:r>
            <a:r>
              <a:rPr lang="en-GB" dirty="0"/>
              <a:t>c</a:t>
            </a:r>
            <a:r>
              <a:rPr lang="en-AT" dirty="0" err="1"/>
              <a:t>i</a:t>
            </a:r>
            <a:r>
              <a:rPr lang="en-GB" dirty="0"/>
              <a:t>t</a:t>
            </a:r>
            <a:r>
              <a:rPr lang="en-AT" dirty="0"/>
              <a:t>y </a:t>
            </a:r>
            <a:r>
              <a:rPr lang="en-GB" dirty="0"/>
              <a:t>t</a:t>
            </a:r>
            <a:r>
              <a:rPr lang="en-AT" dirty="0"/>
              <a:t>a</a:t>
            </a:r>
            <a:r>
              <a:rPr lang="en-GB" dirty="0"/>
              <a:t>b</a:t>
            </a:r>
            <a:r>
              <a:rPr lang="en-AT" dirty="0"/>
              <a:t>l</a:t>
            </a:r>
            <a:r>
              <a:rPr lang="en-GB" dirty="0"/>
              <a:t>e</a:t>
            </a:r>
            <a:r>
              <a:rPr lang="en-AT" dirty="0"/>
              <a:t>s</a:t>
            </a:r>
            <a:endParaRPr lang="en-GB" dirty="0"/>
          </a:p>
        </p:txBody>
      </p:sp>
      <p:pic>
        <p:nvPicPr>
          <p:cNvPr id="4" name="Inhaltsplatzhalter 3">
            <a:extLst>
              <a:ext uri="{FF2B5EF4-FFF2-40B4-BE49-F238E27FC236}">
                <a16:creationId xmlns:a16="http://schemas.microsoft.com/office/drawing/2014/main" id="{3C26A06B-6480-4DBC-B073-E401A7B4331E}"/>
              </a:ext>
            </a:extLst>
          </p:cNvPr>
          <p:cNvPicPr>
            <a:picLocks noGrp="1" noChangeAspect="1"/>
          </p:cNvPicPr>
          <p:nvPr>
            <p:ph idx="1"/>
          </p:nvPr>
        </p:nvPicPr>
        <p:blipFill>
          <a:blip r:embed="rId2"/>
          <a:stretch>
            <a:fillRect/>
          </a:stretch>
        </p:blipFill>
        <p:spPr>
          <a:xfrm>
            <a:off x="628650" y="1599898"/>
            <a:ext cx="7886700" cy="4124892"/>
          </a:xfrm>
          <a:prstGeom prst="rect">
            <a:avLst/>
          </a:prstGeom>
        </p:spPr>
      </p:pic>
    </p:spTree>
    <p:extLst>
      <p:ext uri="{BB962C8B-B14F-4D97-AF65-F5344CB8AC3E}">
        <p14:creationId xmlns:p14="http://schemas.microsoft.com/office/powerpoint/2010/main" val="19887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175941-4C32-4144-B01A-8FC546A061BA}"/>
              </a:ext>
            </a:extLst>
          </p:cNvPr>
          <p:cNvSpPr>
            <a:spLocks noGrp="1"/>
          </p:cNvSpPr>
          <p:nvPr>
            <p:ph type="title"/>
          </p:nvPr>
        </p:nvSpPr>
        <p:spPr/>
        <p:txBody>
          <a:bodyPr/>
          <a:lstStyle/>
          <a:p>
            <a:r>
              <a:rPr lang="en-AT" dirty="0"/>
              <a:t>R</a:t>
            </a:r>
            <a:r>
              <a:rPr lang="en-US" dirty="0" err="1"/>
              <a:t>eal</a:t>
            </a:r>
            <a:r>
              <a:rPr lang="en-US" dirty="0"/>
              <a:t> time workload for </a:t>
            </a:r>
            <a:r>
              <a:rPr lang="en-AT" dirty="0"/>
              <a:t>S</a:t>
            </a:r>
            <a:r>
              <a:rPr lang="en-GB" dirty="0"/>
              <a:t>u</a:t>
            </a:r>
            <a:r>
              <a:rPr lang="en-AT" dirty="0"/>
              <a:t>p</a:t>
            </a:r>
            <a:r>
              <a:rPr lang="en-GB" dirty="0"/>
              <a:t>e</a:t>
            </a:r>
            <a:r>
              <a:rPr lang="en-AT" dirty="0"/>
              <a:t>r</a:t>
            </a:r>
            <a:r>
              <a:rPr lang="en-GB" dirty="0"/>
              <a:t>v</a:t>
            </a:r>
            <a:r>
              <a:rPr lang="en-AT" dirty="0" err="1"/>
              <a:t>i</a:t>
            </a:r>
            <a:r>
              <a:rPr lang="en-GB" dirty="0"/>
              <a:t>s</a:t>
            </a:r>
            <a:r>
              <a:rPr lang="en-AT" dirty="0"/>
              <a:t>o</a:t>
            </a:r>
            <a:r>
              <a:rPr lang="en-GB" dirty="0"/>
              <a:t>r</a:t>
            </a:r>
            <a:r>
              <a:rPr lang="en-AT" dirty="0"/>
              <a:t>s</a:t>
            </a:r>
          </a:p>
        </p:txBody>
      </p:sp>
      <p:pic>
        <p:nvPicPr>
          <p:cNvPr id="4" name="Picture 1" descr="Picture 1">
            <a:extLst>
              <a:ext uri="{FF2B5EF4-FFF2-40B4-BE49-F238E27FC236}">
                <a16:creationId xmlns:a16="http://schemas.microsoft.com/office/drawing/2014/main" id="{C09D4D93-E592-4182-B902-44688E5AF315}"/>
              </a:ext>
            </a:extLst>
          </p:cNvPr>
          <p:cNvPicPr>
            <a:picLocks noChangeAspect="1"/>
          </p:cNvPicPr>
          <p:nvPr/>
        </p:nvPicPr>
        <p:blipFill>
          <a:blip r:embed="rId2"/>
          <a:srcRect l="16888" t="22595" r="31607" b="5314"/>
          <a:stretch>
            <a:fillRect/>
          </a:stretch>
        </p:blipFill>
        <p:spPr>
          <a:xfrm>
            <a:off x="0" y="1907177"/>
            <a:ext cx="5263535" cy="4144015"/>
          </a:xfrm>
          <a:prstGeom prst="rect">
            <a:avLst/>
          </a:prstGeom>
          <a:ln w="12700">
            <a:miter lim="400000"/>
          </a:ln>
        </p:spPr>
      </p:pic>
      <p:pic>
        <p:nvPicPr>
          <p:cNvPr id="5" name="Picture 2" descr="Picture 2">
            <a:extLst>
              <a:ext uri="{FF2B5EF4-FFF2-40B4-BE49-F238E27FC236}">
                <a16:creationId xmlns:a16="http://schemas.microsoft.com/office/drawing/2014/main" id="{16A583EB-9E02-4355-896B-C809B583F868}"/>
              </a:ext>
            </a:extLst>
          </p:cNvPr>
          <p:cNvPicPr>
            <a:picLocks noChangeAspect="1"/>
          </p:cNvPicPr>
          <p:nvPr/>
        </p:nvPicPr>
        <p:blipFill>
          <a:blip r:embed="rId3"/>
          <a:stretch>
            <a:fillRect/>
          </a:stretch>
        </p:blipFill>
        <p:spPr>
          <a:xfrm>
            <a:off x="5263535" y="3365420"/>
            <a:ext cx="3838576" cy="3343276"/>
          </a:xfrm>
          <a:prstGeom prst="rect">
            <a:avLst/>
          </a:prstGeom>
          <a:ln w="12700">
            <a:miter lim="400000"/>
          </a:ln>
        </p:spPr>
      </p:pic>
      <p:sp>
        <p:nvSpPr>
          <p:cNvPr id="7" name="TextBox 6">
            <a:extLst>
              <a:ext uri="{FF2B5EF4-FFF2-40B4-BE49-F238E27FC236}">
                <a16:creationId xmlns:a16="http://schemas.microsoft.com/office/drawing/2014/main" id="{437A9653-7E64-4EC5-891F-FAE8998B235B}"/>
              </a:ext>
            </a:extLst>
          </p:cNvPr>
          <p:cNvSpPr txBox="1"/>
          <p:nvPr/>
        </p:nvSpPr>
        <p:spPr>
          <a:xfrm>
            <a:off x="5349831" y="1815443"/>
            <a:ext cx="3471951" cy="1815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indent="-285750">
              <a:buSzPct val="100000"/>
              <a:buChar char="-"/>
              <a:defRPr>
                <a:latin typeface="Roboto"/>
                <a:ea typeface="Roboto"/>
                <a:cs typeface="Roboto"/>
                <a:sym typeface="Roboto"/>
              </a:defRPr>
            </a:pPr>
            <a:r>
              <a:rPr sz="1400" dirty="0"/>
              <a:t>Real time workload per minute (or finer if necessary)</a:t>
            </a:r>
          </a:p>
          <a:p>
            <a:pPr marL="285750" indent="-285750">
              <a:buSzPct val="100000"/>
              <a:buChar char="-"/>
              <a:defRPr>
                <a:latin typeface="Roboto"/>
                <a:ea typeface="Roboto"/>
                <a:cs typeface="Roboto"/>
                <a:sym typeface="Roboto"/>
              </a:defRPr>
            </a:pPr>
            <a:r>
              <a:rPr sz="1400" dirty="0"/>
              <a:t>Improved decision making by GS and OS</a:t>
            </a:r>
          </a:p>
          <a:p>
            <a:pPr marL="285750" indent="-285750">
              <a:buSzPct val="100000"/>
              <a:buChar char="-"/>
              <a:defRPr>
                <a:latin typeface="Roboto"/>
                <a:ea typeface="Roboto"/>
                <a:cs typeface="Roboto"/>
                <a:sym typeface="Roboto"/>
              </a:defRPr>
            </a:pPr>
            <a:r>
              <a:rPr sz="1400" dirty="0"/>
              <a:t>Best practice MOPs identification</a:t>
            </a:r>
          </a:p>
          <a:p>
            <a:pPr marL="285750" indent="-285750">
              <a:buSzPct val="100000"/>
              <a:buChar char="-"/>
              <a:defRPr>
                <a:latin typeface="Roboto"/>
                <a:ea typeface="Roboto"/>
                <a:cs typeface="Roboto"/>
                <a:sym typeface="Roboto"/>
              </a:defRPr>
            </a:pPr>
            <a:r>
              <a:rPr sz="1400" dirty="0"/>
              <a:t>Validation of technology projects for usability, acceptability, WL and SA</a:t>
            </a:r>
          </a:p>
          <a:p>
            <a:pPr marL="285750" indent="-285750">
              <a:buSzPct val="100000"/>
              <a:buChar char="-"/>
              <a:defRPr>
                <a:latin typeface="Roboto"/>
                <a:ea typeface="Roboto"/>
                <a:cs typeface="Roboto"/>
                <a:sym typeface="Roboto"/>
              </a:defRPr>
            </a:pPr>
            <a:endParaRPr sz="1400" dirty="0"/>
          </a:p>
        </p:txBody>
      </p:sp>
    </p:spTree>
    <p:extLst>
      <p:ext uri="{BB962C8B-B14F-4D97-AF65-F5344CB8AC3E}">
        <p14:creationId xmlns:p14="http://schemas.microsoft.com/office/powerpoint/2010/main" val="253360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53908" y="2567814"/>
            <a:ext cx="4351484" cy="2861853"/>
          </a:xfrm>
          <a:prstGeom prst="rect">
            <a:avLst/>
          </a:prstGeom>
        </p:spPr>
      </p:pic>
      <p:pic>
        <p:nvPicPr>
          <p:cNvPr id="6" name="Grafik 5"/>
          <p:cNvPicPr>
            <a:picLocks noChangeAspect="1"/>
          </p:cNvPicPr>
          <p:nvPr/>
        </p:nvPicPr>
        <p:blipFill>
          <a:blip r:embed="rId4"/>
          <a:stretch>
            <a:fillRect/>
          </a:stretch>
        </p:blipFill>
        <p:spPr>
          <a:xfrm>
            <a:off x="4640657" y="2567212"/>
            <a:ext cx="4352400" cy="2862455"/>
          </a:xfrm>
          <a:prstGeom prst="rect">
            <a:avLst/>
          </a:prstGeom>
        </p:spPr>
      </p:pic>
      <p:sp>
        <p:nvSpPr>
          <p:cNvPr id="7" name="Textfeld 6"/>
          <p:cNvSpPr txBox="1"/>
          <p:nvPr/>
        </p:nvSpPr>
        <p:spPr>
          <a:xfrm>
            <a:off x="150944" y="2214495"/>
            <a:ext cx="3769237" cy="346249"/>
          </a:xfrm>
          <a:prstGeom prst="rect">
            <a:avLst/>
          </a:prstGeom>
          <a:noFill/>
        </p:spPr>
        <p:txBody>
          <a:bodyPr wrap="none" rtlCol="0">
            <a:spAutoFit/>
          </a:bodyPr>
          <a:lstStyle/>
          <a:p>
            <a:r>
              <a:rPr lang="de-AT" sz="1650">
                <a:solidFill>
                  <a:srgbClr val="002060"/>
                </a:solidFill>
              </a:rPr>
              <a:t>For Boxes (20 </a:t>
            </a:r>
            <a:r>
              <a:rPr lang="de-AT" sz="1650" err="1">
                <a:solidFill>
                  <a:srgbClr val="002060"/>
                </a:solidFill>
              </a:rPr>
              <a:t>nm</a:t>
            </a:r>
            <a:r>
              <a:rPr lang="de-AT" sz="1650">
                <a:solidFill>
                  <a:srgbClr val="002060"/>
                </a:solidFill>
              </a:rPr>
              <a:t> x 20 </a:t>
            </a:r>
            <a:r>
              <a:rPr lang="de-AT" sz="1650" err="1">
                <a:solidFill>
                  <a:srgbClr val="002060"/>
                </a:solidFill>
              </a:rPr>
              <a:t>nm</a:t>
            </a:r>
            <a:r>
              <a:rPr lang="de-AT" sz="1650">
                <a:solidFill>
                  <a:srgbClr val="002060"/>
                </a:solidFill>
              </a:rPr>
              <a:t> x 3000 </a:t>
            </a:r>
            <a:r>
              <a:rPr lang="de-AT" sz="1650" err="1">
                <a:solidFill>
                  <a:srgbClr val="002060"/>
                </a:solidFill>
              </a:rPr>
              <a:t>ft</a:t>
            </a:r>
            <a:r>
              <a:rPr lang="de-AT" sz="1650">
                <a:solidFill>
                  <a:srgbClr val="002060"/>
                </a:solidFill>
              </a:rPr>
              <a:t> x 1h): </a:t>
            </a:r>
          </a:p>
        </p:txBody>
      </p:sp>
      <p:sp>
        <p:nvSpPr>
          <p:cNvPr id="8" name="Textfeld 7"/>
          <p:cNvSpPr txBox="1"/>
          <p:nvPr/>
        </p:nvSpPr>
        <p:spPr>
          <a:xfrm>
            <a:off x="4640656" y="2213893"/>
            <a:ext cx="1230914" cy="346249"/>
          </a:xfrm>
          <a:prstGeom prst="rect">
            <a:avLst/>
          </a:prstGeom>
          <a:noFill/>
        </p:spPr>
        <p:txBody>
          <a:bodyPr wrap="none" rtlCol="0">
            <a:spAutoFit/>
          </a:bodyPr>
          <a:lstStyle/>
          <a:p>
            <a:r>
              <a:rPr lang="de-AT" sz="1650">
                <a:solidFill>
                  <a:srgbClr val="002060"/>
                </a:solidFill>
              </a:rPr>
              <a:t>For sectors: </a:t>
            </a:r>
          </a:p>
        </p:txBody>
      </p:sp>
      <p:grpSp>
        <p:nvGrpSpPr>
          <p:cNvPr id="10" name="Gruppieren 9"/>
          <p:cNvGrpSpPr/>
          <p:nvPr/>
        </p:nvGrpSpPr>
        <p:grpSpPr>
          <a:xfrm>
            <a:off x="2397164" y="2661154"/>
            <a:ext cx="4349672" cy="3183827"/>
            <a:chOff x="3571374" y="2333643"/>
            <a:chExt cx="5799562" cy="4245102"/>
          </a:xfrm>
        </p:grpSpPr>
        <p:pic>
          <p:nvPicPr>
            <p:cNvPr id="5" name="Grafik 4"/>
            <p:cNvPicPr>
              <a:picLocks noChangeAspect="1"/>
            </p:cNvPicPr>
            <p:nvPr/>
          </p:nvPicPr>
          <p:blipFill>
            <a:blip r:embed="rId5"/>
            <a:stretch>
              <a:fillRect/>
            </a:stretch>
          </p:blipFill>
          <p:spPr>
            <a:xfrm>
              <a:off x="3571374" y="2764530"/>
              <a:ext cx="5799562" cy="3814215"/>
            </a:xfrm>
            <a:prstGeom prst="rect">
              <a:avLst/>
            </a:prstGeom>
          </p:spPr>
        </p:pic>
        <p:sp>
          <p:nvSpPr>
            <p:cNvPr id="9" name="Textfeld 8"/>
            <p:cNvSpPr txBox="1"/>
            <p:nvPr/>
          </p:nvSpPr>
          <p:spPr>
            <a:xfrm>
              <a:off x="3571374" y="2333643"/>
              <a:ext cx="5799562" cy="461665"/>
            </a:xfrm>
            <a:prstGeom prst="rect">
              <a:avLst/>
            </a:prstGeom>
            <a:solidFill>
              <a:schemeClr val="bg1"/>
            </a:solidFill>
            <a:ln w="3175">
              <a:solidFill>
                <a:schemeClr val="tx1"/>
              </a:solidFill>
            </a:ln>
          </p:spPr>
          <p:txBody>
            <a:bodyPr wrap="square" rtlCol="0">
              <a:spAutoFit/>
            </a:bodyPr>
            <a:lstStyle/>
            <a:p>
              <a:r>
                <a:rPr lang="de-AT" sz="1650">
                  <a:solidFill>
                    <a:srgbClr val="002060"/>
                  </a:solidFill>
                </a:rPr>
                <a:t>Combined with weather: </a:t>
              </a:r>
            </a:p>
          </p:txBody>
        </p:sp>
      </p:grpSp>
      <p:sp>
        <p:nvSpPr>
          <p:cNvPr id="12" name="Titel 1">
            <a:extLst>
              <a:ext uri="{FF2B5EF4-FFF2-40B4-BE49-F238E27FC236}">
                <a16:creationId xmlns:a16="http://schemas.microsoft.com/office/drawing/2014/main" id="{494B93AD-94A9-4936-ADF8-8206F6D04971}"/>
              </a:ext>
            </a:extLst>
          </p:cNvPr>
          <p:cNvSpPr txBox="1">
            <a:spLocks/>
          </p:cNvSpPr>
          <p:nvPr/>
        </p:nvSpPr>
        <p:spPr>
          <a:xfrm>
            <a:off x="300785" y="238890"/>
            <a:ext cx="7886700" cy="5457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02060"/>
                </a:solidFill>
                <a:latin typeface="+mn-lt"/>
                <a:ea typeface="+mj-ea"/>
                <a:cs typeface="+mj-cs"/>
              </a:defRPr>
            </a:lvl1pPr>
          </a:lstStyle>
          <a:p>
            <a:r>
              <a:rPr lang="en-AT" dirty="0"/>
              <a:t>L</a:t>
            </a:r>
            <a:r>
              <a:rPr lang="en-GB" dirty="0" err="1"/>
              <a:t>i</a:t>
            </a:r>
            <a:r>
              <a:rPr lang="en-AT" dirty="0"/>
              <a:t>n</a:t>
            </a:r>
            <a:r>
              <a:rPr lang="en-GB" dirty="0"/>
              <a:t>k</a:t>
            </a:r>
            <a:r>
              <a:rPr lang="en-AT" dirty="0"/>
              <a:t> </a:t>
            </a:r>
            <a:r>
              <a:rPr lang="en-GB" dirty="0"/>
              <a:t>t</a:t>
            </a:r>
            <a:r>
              <a:rPr lang="en-AT" dirty="0"/>
              <a:t>o </a:t>
            </a:r>
            <a:r>
              <a:rPr lang="en-GB" dirty="0"/>
              <a:t>C</a:t>
            </a:r>
            <a:r>
              <a:rPr lang="en-AT" dirty="0"/>
              <a:t>o</a:t>
            </a:r>
            <a:r>
              <a:rPr lang="en-GB" dirty="0"/>
              <a:t>m</a:t>
            </a:r>
            <a:r>
              <a:rPr lang="en-AT" dirty="0"/>
              <a:t>p</a:t>
            </a:r>
            <a:r>
              <a:rPr lang="en-GB" dirty="0"/>
              <a:t>l</a:t>
            </a:r>
            <a:r>
              <a:rPr lang="en-AT" dirty="0"/>
              <a:t>e</a:t>
            </a:r>
            <a:r>
              <a:rPr lang="en-GB" dirty="0"/>
              <a:t>x</a:t>
            </a:r>
            <a:r>
              <a:rPr lang="en-AT" dirty="0" err="1"/>
              <a:t>i</a:t>
            </a:r>
            <a:r>
              <a:rPr lang="en-GB" dirty="0"/>
              <a:t>t</a:t>
            </a:r>
            <a:r>
              <a:rPr lang="en-AT" dirty="0"/>
              <a:t>y and MET</a:t>
            </a:r>
            <a:endParaRPr lang="en-GB" dirty="0"/>
          </a:p>
        </p:txBody>
      </p:sp>
      <p:sp>
        <p:nvSpPr>
          <p:cNvPr id="13" name="Textfeld 12">
            <a:extLst>
              <a:ext uri="{FF2B5EF4-FFF2-40B4-BE49-F238E27FC236}">
                <a16:creationId xmlns:a16="http://schemas.microsoft.com/office/drawing/2014/main" id="{6D82EDC7-E6CB-4CEC-BD0E-CC7FA027ACCB}"/>
              </a:ext>
            </a:extLst>
          </p:cNvPr>
          <p:cNvSpPr txBox="1"/>
          <p:nvPr/>
        </p:nvSpPr>
        <p:spPr>
          <a:xfrm>
            <a:off x="306793" y="778392"/>
            <a:ext cx="5564777" cy="923330"/>
          </a:xfrm>
          <a:prstGeom prst="rect">
            <a:avLst/>
          </a:prstGeom>
          <a:noFill/>
        </p:spPr>
        <p:txBody>
          <a:bodyPr wrap="square" rtlCol="0">
            <a:spAutoFit/>
          </a:bodyPr>
          <a:lstStyle/>
          <a:p>
            <a:r>
              <a:rPr lang="en-AT" dirty="0"/>
              <a:t>A</a:t>
            </a:r>
            <a:r>
              <a:rPr lang="en-GB" dirty="0"/>
              <a:t>u</a:t>
            </a:r>
            <a:r>
              <a:rPr lang="en-AT" dirty="0"/>
              <a:t>s</a:t>
            </a:r>
            <a:r>
              <a:rPr lang="en-GB" dirty="0"/>
              <a:t>t</a:t>
            </a:r>
            <a:r>
              <a:rPr lang="en-AT" dirty="0"/>
              <a:t>r</a:t>
            </a:r>
            <a:r>
              <a:rPr lang="en-GB" dirty="0"/>
              <a:t>o</a:t>
            </a:r>
            <a:r>
              <a:rPr lang="en-AT" dirty="0"/>
              <a:t> </a:t>
            </a:r>
            <a:r>
              <a:rPr lang="en-GB" dirty="0"/>
              <a:t>C</a:t>
            </a:r>
            <a:r>
              <a:rPr lang="en-AT" dirty="0"/>
              <a:t>o</a:t>
            </a:r>
            <a:r>
              <a:rPr lang="en-GB" dirty="0"/>
              <a:t>n</a:t>
            </a:r>
            <a:r>
              <a:rPr lang="en-AT" dirty="0"/>
              <a:t>t</a:t>
            </a:r>
            <a:r>
              <a:rPr lang="en-GB" dirty="0"/>
              <a:t>r</a:t>
            </a:r>
            <a:r>
              <a:rPr lang="en-AT" dirty="0"/>
              <a:t>o</a:t>
            </a:r>
            <a:r>
              <a:rPr lang="en-GB" dirty="0"/>
              <a:t>l</a:t>
            </a:r>
            <a:r>
              <a:rPr lang="en-AT" dirty="0"/>
              <a:t> </a:t>
            </a:r>
            <a:r>
              <a:rPr lang="en-GB" dirty="0"/>
              <a:t>h</a:t>
            </a:r>
            <a:r>
              <a:rPr lang="en-AT" dirty="0"/>
              <a:t>a</a:t>
            </a:r>
            <a:r>
              <a:rPr lang="en-GB" dirty="0"/>
              <a:t>s</a:t>
            </a:r>
            <a:r>
              <a:rPr lang="en-AT" dirty="0"/>
              <a:t> </a:t>
            </a:r>
            <a:r>
              <a:rPr lang="en-GB" dirty="0"/>
              <a:t>p</a:t>
            </a:r>
            <a:r>
              <a:rPr lang="en-AT" dirty="0"/>
              <a:t>r</a:t>
            </a:r>
            <a:r>
              <a:rPr lang="en-GB" dirty="0"/>
              <a:t>o</a:t>
            </a:r>
            <a:r>
              <a:rPr lang="en-AT" dirty="0"/>
              <a:t>j</a:t>
            </a:r>
            <a:r>
              <a:rPr lang="en-GB" dirty="0"/>
              <a:t>e</a:t>
            </a:r>
            <a:r>
              <a:rPr lang="en-AT" dirty="0"/>
              <a:t>c</a:t>
            </a:r>
            <a:r>
              <a:rPr lang="en-GB" dirty="0"/>
              <a:t>t</a:t>
            </a:r>
            <a:r>
              <a:rPr lang="en-AT" dirty="0"/>
              <a:t>s </a:t>
            </a:r>
            <a:r>
              <a:rPr lang="en-GB" dirty="0"/>
              <a:t>f</a:t>
            </a:r>
            <a:r>
              <a:rPr lang="en-AT" dirty="0"/>
              <a:t>o</a:t>
            </a:r>
            <a:r>
              <a:rPr lang="en-GB" dirty="0"/>
              <a:t>r</a:t>
            </a:r>
            <a:r>
              <a:rPr lang="en-AT" dirty="0"/>
              <a:t> </a:t>
            </a:r>
            <a:r>
              <a:rPr lang="en-GB" dirty="0"/>
              <a:t>C</a:t>
            </a:r>
            <a:r>
              <a:rPr lang="en-AT" dirty="0"/>
              <a:t>o</a:t>
            </a:r>
            <a:r>
              <a:rPr lang="en-GB" dirty="0"/>
              <a:t>m</a:t>
            </a:r>
            <a:r>
              <a:rPr lang="en-AT" dirty="0"/>
              <a:t>p</a:t>
            </a:r>
            <a:r>
              <a:rPr lang="en-GB" dirty="0"/>
              <a:t>l</a:t>
            </a:r>
            <a:r>
              <a:rPr lang="en-AT" dirty="0"/>
              <a:t>e</a:t>
            </a:r>
            <a:r>
              <a:rPr lang="en-GB" dirty="0"/>
              <a:t>x</a:t>
            </a:r>
            <a:r>
              <a:rPr lang="en-AT" dirty="0" err="1"/>
              <a:t>i</a:t>
            </a:r>
            <a:r>
              <a:rPr lang="en-GB" dirty="0"/>
              <a:t>t</a:t>
            </a:r>
            <a:r>
              <a:rPr lang="en-AT" dirty="0"/>
              <a:t>y </a:t>
            </a:r>
            <a:r>
              <a:rPr lang="en-GB" dirty="0"/>
              <a:t>a</a:t>
            </a:r>
            <a:r>
              <a:rPr lang="en-AT" dirty="0"/>
              <a:t>n</a:t>
            </a:r>
            <a:r>
              <a:rPr lang="en-GB" dirty="0"/>
              <a:t>d</a:t>
            </a:r>
            <a:r>
              <a:rPr lang="en-AT" dirty="0"/>
              <a:t> </a:t>
            </a:r>
            <a:r>
              <a:rPr lang="en-GB" dirty="0"/>
              <a:t>M</a:t>
            </a:r>
            <a:r>
              <a:rPr lang="en-AT" dirty="0"/>
              <a:t>E</a:t>
            </a:r>
            <a:r>
              <a:rPr lang="en-GB" dirty="0"/>
              <a:t>T</a:t>
            </a:r>
            <a:r>
              <a:rPr lang="en-AT" dirty="0"/>
              <a:t>. When HP is overlayed, the power for Supervisors and Operational decision making is further enhanced...</a:t>
            </a:r>
            <a:endParaRPr lang="en-GB" dirty="0"/>
          </a:p>
        </p:txBody>
      </p:sp>
      <p:pic>
        <p:nvPicPr>
          <p:cNvPr id="11" name="Picture 1" descr="Picture 1">
            <a:extLst>
              <a:ext uri="{FF2B5EF4-FFF2-40B4-BE49-F238E27FC236}">
                <a16:creationId xmlns:a16="http://schemas.microsoft.com/office/drawing/2014/main" id="{C169CAFD-4CA7-4C78-A08D-5A89BDEEA74C}"/>
              </a:ext>
            </a:extLst>
          </p:cNvPr>
          <p:cNvPicPr>
            <a:picLocks noChangeAspect="1"/>
          </p:cNvPicPr>
          <p:nvPr/>
        </p:nvPicPr>
        <p:blipFill>
          <a:blip r:embed="rId6"/>
          <a:srcRect l="16888" t="22595" r="31607" b="5314"/>
          <a:stretch>
            <a:fillRect/>
          </a:stretch>
        </p:blipFill>
        <p:spPr>
          <a:xfrm>
            <a:off x="150943" y="3640183"/>
            <a:ext cx="3372989" cy="2655576"/>
          </a:xfrm>
          <a:prstGeom prst="rect">
            <a:avLst/>
          </a:prstGeom>
          <a:ln w="12700">
            <a:miter lim="400000"/>
          </a:ln>
        </p:spPr>
      </p:pic>
      <p:sp>
        <p:nvSpPr>
          <p:cNvPr id="2" name="Textfeld 1">
            <a:extLst>
              <a:ext uri="{FF2B5EF4-FFF2-40B4-BE49-F238E27FC236}">
                <a16:creationId xmlns:a16="http://schemas.microsoft.com/office/drawing/2014/main" id="{FE05804D-9AD2-44A7-9CF3-AF53DCB48A68}"/>
              </a:ext>
            </a:extLst>
          </p:cNvPr>
          <p:cNvSpPr txBox="1"/>
          <p:nvPr/>
        </p:nvSpPr>
        <p:spPr>
          <a:xfrm>
            <a:off x="4049486" y="6165669"/>
            <a:ext cx="4502331" cy="369332"/>
          </a:xfrm>
          <a:prstGeom prst="rect">
            <a:avLst/>
          </a:prstGeom>
          <a:noFill/>
        </p:spPr>
        <p:txBody>
          <a:bodyPr wrap="square" rtlCol="0">
            <a:spAutoFit/>
          </a:bodyPr>
          <a:lstStyle/>
          <a:p>
            <a:r>
              <a:rPr lang="en-AT" dirty="0"/>
              <a:t>F</a:t>
            </a:r>
            <a:r>
              <a:rPr lang="en-GB" dirty="0"/>
              <a:t>o</a:t>
            </a:r>
            <a:r>
              <a:rPr lang="en-AT" dirty="0"/>
              <a:t>r </a:t>
            </a:r>
            <a:r>
              <a:rPr lang="en-AT" dirty="0" err="1"/>
              <a:t>Illust</a:t>
            </a:r>
            <a:r>
              <a:rPr lang="en-GB" dirty="0"/>
              <a:t>r</a:t>
            </a:r>
            <a:r>
              <a:rPr lang="en-AT" dirty="0"/>
              <a:t>a</a:t>
            </a:r>
            <a:r>
              <a:rPr lang="en-GB" dirty="0"/>
              <a:t>t</a:t>
            </a:r>
            <a:r>
              <a:rPr lang="en-AT" dirty="0" err="1"/>
              <a:t>i</a:t>
            </a:r>
            <a:r>
              <a:rPr lang="en-GB" dirty="0"/>
              <a:t>v</a:t>
            </a:r>
            <a:r>
              <a:rPr lang="en-AT" dirty="0"/>
              <a:t>e </a:t>
            </a:r>
            <a:r>
              <a:rPr lang="en-GB" dirty="0"/>
              <a:t>p</a:t>
            </a:r>
            <a:r>
              <a:rPr lang="en-AT" dirty="0"/>
              <a:t>u</a:t>
            </a:r>
            <a:r>
              <a:rPr lang="en-GB" dirty="0"/>
              <a:t>r</a:t>
            </a:r>
            <a:r>
              <a:rPr lang="en-AT" dirty="0"/>
              <a:t>p</a:t>
            </a:r>
            <a:r>
              <a:rPr lang="en-GB" dirty="0"/>
              <a:t>o</a:t>
            </a:r>
            <a:r>
              <a:rPr lang="en-AT" dirty="0"/>
              <a:t>s</a:t>
            </a:r>
            <a:r>
              <a:rPr lang="en-GB" dirty="0"/>
              <a:t>e</a:t>
            </a:r>
            <a:r>
              <a:rPr lang="en-AT" dirty="0"/>
              <a:t>s </a:t>
            </a:r>
            <a:r>
              <a:rPr lang="en-GB" dirty="0"/>
              <a:t>s</a:t>
            </a:r>
            <a:r>
              <a:rPr lang="en-AT" dirty="0"/>
              <a:t>o </a:t>
            </a:r>
            <a:r>
              <a:rPr lang="en-GB" dirty="0"/>
              <a:t>f</a:t>
            </a:r>
            <a:r>
              <a:rPr lang="en-AT" dirty="0"/>
              <a:t>a</a:t>
            </a:r>
            <a:r>
              <a:rPr lang="en-GB" dirty="0"/>
              <a:t>r</a:t>
            </a:r>
            <a:r>
              <a:rPr lang="en-AT" dirty="0"/>
              <a:t>...</a:t>
            </a:r>
            <a:endParaRPr lang="en-GB" dirty="0"/>
          </a:p>
        </p:txBody>
      </p:sp>
    </p:spTree>
    <p:extLst>
      <p:ext uri="{BB962C8B-B14F-4D97-AF65-F5344CB8AC3E}">
        <p14:creationId xmlns:p14="http://schemas.microsoft.com/office/powerpoint/2010/main" val="193173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le 1"/>
          <p:cNvSpPr txBox="1">
            <a:spLocks noGrp="1"/>
          </p:cNvSpPr>
          <p:nvPr>
            <p:ph type="title"/>
          </p:nvPr>
        </p:nvSpPr>
        <p:spPr>
          <a:xfrm>
            <a:off x="174144" y="515363"/>
            <a:ext cx="6799302" cy="332400"/>
          </a:xfrm>
          <a:prstGeom prst="rect">
            <a:avLst/>
          </a:prstGeom>
        </p:spPr>
        <p:txBody>
          <a:bodyPr>
            <a:normAutofit fontScale="90000"/>
          </a:bodyPr>
          <a:lstStyle>
            <a:lvl1pPr defTabSz="740662">
              <a:defRPr sz="2500"/>
            </a:lvl1pPr>
          </a:lstStyle>
          <a:p>
            <a:r>
              <a:rPr dirty="0"/>
              <a:t>Background – Who am I?</a:t>
            </a:r>
          </a:p>
        </p:txBody>
      </p:sp>
      <p:sp>
        <p:nvSpPr>
          <p:cNvPr id="221" name="Slide Number Placeholder 4"/>
          <p:cNvSpPr txBox="1">
            <a:spLocks noGrp="1"/>
          </p:cNvSpPr>
          <p:nvPr>
            <p:ph type="sldNum" sz="quarter" idx="4294967295"/>
          </p:nvPr>
        </p:nvSpPr>
        <p:spPr>
          <a:xfrm>
            <a:off x="8718030" y="5557056"/>
            <a:ext cx="95251" cy="152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222" name="Content Placeholder 6"/>
          <p:cNvSpPr txBox="1">
            <a:spLocks noGrp="1"/>
          </p:cNvSpPr>
          <p:nvPr>
            <p:ph type="body" idx="1"/>
          </p:nvPr>
        </p:nvSpPr>
        <p:spPr>
          <a:xfrm>
            <a:off x="3734277" y="2179823"/>
            <a:ext cx="5326460" cy="4438053"/>
          </a:xfrm>
          <a:prstGeom prst="rect">
            <a:avLst/>
          </a:prstGeom>
        </p:spPr>
        <p:txBody>
          <a:bodyPr>
            <a:normAutofit fontScale="85000" lnSpcReduction="20000"/>
          </a:bodyPr>
          <a:lstStyle/>
          <a:p>
            <a:pPr defTabSz="665225">
              <a:lnSpc>
                <a:spcPct val="72000"/>
              </a:lnSpc>
              <a:spcBef>
                <a:spcPts val="375"/>
              </a:spcBef>
              <a:defRPr sz="2200"/>
            </a:pPr>
            <a:r>
              <a:rPr lang="en-GB" dirty="0"/>
              <a:t>C</a:t>
            </a:r>
            <a:r>
              <a:rPr lang="en-AT" dirty="0"/>
              <a:t>o</a:t>
            </a:r>
            <a:r>
              <a:rPr lang="en-GB" dirty="0"/>
              <a:t>g</a:t>
            </a:r>
            <a:r>
              <a:rPr lang="en-AT" dirty="0"/>
              <a:t>n</a:t>
            </a:r>
            <a:r>
              <a:rPr lang="en-GB" dirty="0" err="1"/>
              <a:t>i</a:t>
            </a:r>
            <a:r>
              <a:rPr lang="en-AT" dirty="0"/>
              <a:t>t</a:t>
            </a:r>
            <a:r>
              <a:rPr lang="en-GB" dirty="0" err="1"/>
              <a:t>i</a:t>
            </a:r>
            <a:r>
              <a:rPr lang="en-AT" dirty="0"/>
              <a:t>v</a:t>
            </a:r>
            <a:r>
              <a:rPr lang="en-GB" dirty="0"/>
              <a:t>e</a:t>
            </a:r>
            <a:r>
              <a:rPr lang="en-AT" dirty="0"/>
              <a:t> </a:t>
            </a:r>
            <a:r>
              <a:rPr lang="en-GB" dirty="0"/>
              <a:t>P</a:t>
            </a:r>
            <a:r>
              <a:rPr lang="en-AT" dirty="0"/>
              <a:t>s</a:t>
            </a:r>
            <a:r>
              <a:rPr lang="en-GB" dirty="0"/>
              <a:t>y</a:t>
            </a:r>
            <a:r>
              <a:rPr lang="en-AT" dirty="0"/>
              <a:t>c</a:t>
            </a:r>
            <a:r>
              <a:rPr lang="en-GB" dirty="0"/>
              <a:t>h</a:t>
            </a:r>
            <a:r>
              <a:rPr lang="en-AT" dirty="0"/>
              <a:t>o</a:t>
            </a:r>
            <a:r>
              <a:rPr lang="en-GB" dirty="0"/>
              <a:t>l</a:t>
            </a:r>
            <a:r>
              <a:rPr lang="en-AT" dirty="0"/>
              <a:t>o</a:t>
            </a:r>
            <a:r>
              <a:rPr lang="en-GB" dirty="0"/>
              <a:t>g</a:t>
            </a:r>
            <a:r>
              <a:rPr lang="en-AT" dirty="0"/>
              <a:t>y, </a:t>
            </a:r>
            <a:r>
              <a:rPr lang="en-GB" dirty="0"/>
              <a:t>M</a:t>
            </a:r>
            <a:r>
              <a:rPr lang="en-AT" dirty="0"/>
              <a:t>u</a:t>
            </a:r>
            <a:r>
              <a:rPr lang="en-GB" dirty="0"/>
              <a:t>s</a:t>
            </a:r>
            <a:r>
              <a:rPr lang="en-AT" dirty="0" err="1"/>
              <a:t>i</a:t>
            </a:r>
            <a:r>
              <a:rPr lang="en-GB" dirty="0"/>
              <a:t>c</a:t>
            </a:r>
            <a:r>
              <a:rPr lang="en-AT" dirty="0"/>
              <a:t> </a:t>
            </a:r>
            <a:r>
              <a:rPr lang="en-GB" dirty="0"/>
              <a:t>H</a:t>
            </a:r>
            <a:r>
              <a:rPr lang="en-AT" dirty="0" err="1"/>
              <a:t>i</a:t>
            </a:r>
            <a:r>
              <a:rPr lang="en-GB" dirty="0"/>
              <a:t>s</a:t>
            </a:r>
            <a:r>
              <a:rPr lang="en-AT" dirty="0"/>
              <a:t>t</a:t>
            </a:r>
            <a:r>
              <a:rPr lang="en-GB" dirty="0"/>
              <a:t>o</a:t>
            </a:r>
            <a:r>
              <a:rPr lang="en-AT" dirty="0"/>
              <a:t>r</a:t>
            </a:r>
            <a:r>
              <a:rPr lang="en-GB" dirty="0"/>
              <a:t>y</a:t>
            </a:r>
            <a:r>
              <a:rPr lang="en-AT" dirty="0"/>
              <a:t> </a:t>
            </a:r>
            <a:r>
              <a:rPr lang="en-GB" dirty="0"/>
              <a:t>a</a:t>
            </a:r>
            <a:r>
              <a:rPr lang="en-AT" dirty="0"/>
              <a:t>n</a:t>
            </a:r>
            <a:r>
              <a:rPr lang="en-GB" dirty="0"/>
              <a:t>d</a:t>
            </a:r>
            <a:r>
              <a:rPr lang="en-AT" dirty="0"/>
              <a:t> </a:t>
            </a:r>
            <a:r>
              <a:rPr lang="en-GB" dirty="0"/>
              <a:t>P</a:t>
            </a:r>
            <a:r>
              <a:rPr lang="en-AT" dirty="0"/>
              <a:t>h</a:t>
            </a:r>
            <a:r>
              <a:rPr lang="en-GB" dirty="0" err="1"/>
              <a:t>i</a:t>
            </a:r>
            <a:r>
              <a:rPr lang="en-AT" dirty="0"/>
              <a:t>l</a:t>
            </a:r>
            <a:r>
              <a:rPr lang="en-GB" dirty="0"/>
              <a:t>o</a:t>
            </a:r>
            <a:r>
              <a:rPr lang="en-AT" dirty="0"/>
              <a:t>s</a:t>
            </a:r>
            <a:r>
              <a:rPr lang="en-GB" dirty="0"/>
              <a:t>o</a:t>
            </a:r>
            <a:r>
              <a:rPr lang="en-AT" dirty="0"/>
              <a:t>p</a:t>
            </a:r>
            <a:r>
              <a:rPr lang="en-GB" dirty="0"/>
              <a:t>h</a:t>
            </a:r>
            <a:r>
              <a:rPr lang="en-AT" dirty="0"/>
              <a:t>y</a:t>
            </a:r>
            <a:endParaRPr dirty="0"/>
          </a:p>
          <a:p>
            <a:pPr defTabSz="665225">
              <a:lnSpc>
                <a:spcPct val="72000"/>
              </a:lnSpc>
              <a:spcBef>
                <a:spcPts val="375"/>
              </a:spcBef>
              <a:defRPr sz="2200">
                <a:solidFill>
                  <a:srgbClr val="808080"/>
                </a:solidFill>
              </a:defRPr>
            </a:pPr>
            <a:r>
              <a:rPr dirty="0"/>
              <a:t>PhD, MA, BA – University of Auckland, NZ</a:t>
            </a:r>
            <a:endParaRPr lang="en-GB" dirty="0"/>
          </a:p>
          <a:p>
            <a:pPr defTabSz="665225">
              <a:lnSpc>
                <a:spcPct val="72000"/>
              </a:lnSpc>
              <a:spcBef>
                <a:spcPts val="375"/>
              </a:spcBef>
              <a:defRPr sz="2200">
                <a:solidFill>
                  <a:srgbClr val="808080"/>
                </a:solidFill>
              </a:defRPr>
            </a:pPr>
            <a:endParaRPr dirty="0"/>
          </a:p>
          <a:p>
            <a:pPr defTabSz="665225">
              <a:lnSpc>
                <a:spcPct val="72000"/>
              </a:lnSpc>
              <a:spcBef>
                <a:spcPts val="375"/>
              </a:spcBef>
              <a:defRPr sz="2200"/>
            </a:pPr>
            <a:r>
              <a:rPr dirty="0"/>
              <a:t>MSc in </a:t>
            </a:r>
            <a:r>
              <a:rPr dirty="0" err="1"/>
              <a:t>Organisational</a:t>
            </a:r>
            <a:r>
              <a:rPr dirty="0"/>
              <a:t> Psychology</a:t>
            </a:r>
          </a:p>
          <a:p>
            <a:pPr defTabSz="665225">
              <a:lnSpc>
                <a:spcPct val="72000"/>
              </a:lnSpc>
              <a:spcBef>
                <a:spcPts val="375"/>
              </a:spcBef>
              <a:defRPr sz="2200">
                <a:solidFill>
                  <a:srgbClr val="808080"/>
                </a:solidFill>
              </a:defRPr>
            </a:pPr>
            <a:r>
              <a:rPr dirty="0"/>
              <a:t>Maastricht University</a:t>
            </a:r>
            <a:endParaRPr lang="en-GB" dirty="0"/>
          </a:p>
          <a:p>
            <a:pPr defTabSz="665225">
              <a:lnSpc>
                <a:spcPct val="72000"/>
              </a:lnSpc>
              <a:spcBef>
                <a:spcPts val="375"/>
              </a:spcBef>
              <a:defRPr sz="2200">
                <a:solidFill>
                  <a:srgbClr val="808080"/>
                </a:solidFill>
              </a:defRPr>
            </a:pPr>
            <a:endParaRPr dirty="0"/>
          </a:p>
          <a:p>
            <a:pPr defTabSz="665225">
              <a:lnSpc>
                <a:spcPct val="72000"/>
              </a:lnSpc>
              <a:spcBef>
                <a:spcPts val="375"/>
              </a:spcBef>
              <a:defRPr sz="2200"/>
            </a:pPr>
            <a:r>
              <a:rPr dirty="0"/>
              <a:t>Pirate Hunter</a:t>
            </a:r>
          </a:p>
          <a:p>
            <a:pPr defTabSz="665225">
              <a:lnSpc>
                <a:spcPct val="72000"/>
              </a:lnSpc>
              <a:spcBef>
                <a:spcPts val="375"/>
              </a:spcBef>
              <a:defRPr sz="2200">
                <a:solidFill>
                  <a:schemeClr val="accent6">
                    <a:lumOff val="14019"/>
                  </a:schemeClr>
                </a:solidFill>
              </a:defRPr>
            </a:pPr>
            <a:r>
              <a:rPr dirty="0"/>
              <a:t>Antarctic Explorer</a:t>
            </a:r>
          </a:p>
          <a:p>
            <a:pPr defTabSz="665225">
              <a:lnSpc>
                <a:spcPct val="72000"/>
              </a:lnSpc>
              <a:spcBef>
                <a:spcPts val="375"/>
              </a:spcBef>
              <a:defRPr sz="2200"/>
            </a:pPr>
            <a:r>
              <a:rPr dirty="0"/>
              <a:t>Pilot</a:t>
            </a:r>
          </a:p>
          <a:p>
            <a:pPr defTabSz="665225">
              <a:lnSpc>
                <a:spcPct val="72000"/>
              </a:lnSpc>
              <a:spcBef>
                <a:spcPts val="375"/>
              </a:spcBef>
              <a:defRPr sz="2200"/>
            </a:pPr>
            <a:r>
              <a:rPr dirty="0"/>
              <a:t>Warfare Officer, Navigator and Commanding Officer</a:t>
            </a:r>
          </a:p>
          <a:p>
            <a:pPr defTabSz="665225">
              <a:lnSpc>
                <a:spcPct val="72000"/>
              </a:lnSpc>
              <a:spcBef>
                <a:spcPts val="375"/>
              </a:spcBef>
              <a:defRPr sz="2200">
                <a:solidFill>
                  <a:srgbClr val="808080"/>
                </a:solidFill>
              </a:defRPr>
            </a:pPr>
            <a:r>
              <a:rPr dirty="0"/>
              <a:t>Royal New Zealand Navy</a:t>
            </a:r>
          </a:p>
          <a:p>
            <a:pPr defTabSz="665225">
              <a:lnSpc>
                <a:spcPct val="72000"/>
              </a:lnSpc>
              <a:spcBef>
                <a:spcPts val="375"/>
              </a:spcBef>
              <a:defRPr sz="2200"/>
            </a:pPr>
            <a:r>
              <a:rPr dirty="0"/>
              <a:t>Associate Professor</a:t>
            </a:r>
            <a:endParaRPr lang="en-GB" dirty="0"/>
          </a:p>
          <a:p>
            <a:pPr defTabSz="665225">
              <a:lnSpc>
                <a:spcPct val="72000"/>
              </a:lnSpc>
              <a:spcBef>
                <a:spcPts val="375"/>
              </a:spcBef>
              <a:defRPr sz="2200"/>
            </a:pPr>
            <a:endParaRPr dirty="0"/>
          </a:p>
          <a:p>
            <a:pPr defTabSz="665225">
              <a:lnSpc>
                <a:spcPct val="72000"/>
              </a:lnSpc>
              <a:spcBef>
                <a:spcPts val="375"/>
              </a:spcBef>
              <a:defRPr sz="2200">
                <a:solidFill>
                  <a:srgbClr val="808080"/>
                </a:solidFill>
              </a:defRPr>
            </a:pPr>
            <a:r>
              <a:rPr dirty="0"/>
              <a:t>Maastricht University</a:t>
            </a:r>
          </a:p>
          <a:p>
            <a:pPr defTabSz="665225">
              <a:lnSpc>
                <a:spcPct val="72000"/>
              </a:lnSpc>
              <a:spcBef>
                <a:spcPts val="375"/>
              </a:spcBef>
              <a:defRPr sz="2200"/>
            </a:pPr>
            <a:r>
              <a:rPr dirty="0"/>
              <a:t>Senior Human Factors Specialist at NATS</a:t>
            </a:r>
            <a:endParaRPr lang="en-GB" dirty="0"/>
          </a:p>
          <a:p>
            <a:pPr defTabSz="665225">
              <a:lnSpc>
                <a:spcPct val="72000"/>
              </a:lnSpc>
              <a:spcBef>
                <a:spcPts val="375"/>
              </a:spcBef>
              <a:defRPr sz="2200"/>
            </a:pPr>
            <a:r>
              <a:rPr lang="en-AT" dirty="0">
                <a:solidFill>
                  <a:schemeClr val="bg1">
                    <a:lumMod val="50000"/>
                  </a:schemeClr>
                </a:solidFill>
              </a:rPr>
              <a:t>Human P</a:t>
            </a:r>
            <a:r>
              <a:rPr lang="en-GB" dirty="0">
                <a:solidFill>
                  <a:schemeClr val="bg1">
                    <a:lumMod val="50000"/>
                  </a:schemeClr>
                </a:solidFill>
              </a:rPr>
              <a:t>e</a:t>
            </a:r>
            <a:r>
              <a:rPr lang="en-AT" dirty="0" err="1">
                <a:solidFill>
                  <a:schemeClr val="bg1">
                    <a:lumMod val="50000"/>
                  </a:schemeClr>
                </a:solidFill>
              </a:rPr>
              <a:t>rformance</a:t>
            </a:r>
            <a:r>
              <a:rPr lang="en-AT" dirty="0">
                <a:solidFill>
                  <a:schemeClr val="bg1">
                    <a:lumMod val="50000"/>
                  </a:schemeClr>
                </a:solidFill>
              </a:rPr>
              <a:t> Lead – Austro Control</a:t>
            </a:r>
          </a:p>
          <a:p>
            <a:pPr defTabSz="665225">
              <a:lnSpc>
                <a:spcPct val="72000"/>
              </a:lnSpc>
              <a:spcBef>
                <a:spcPts val="375"/>
              </a:spcBef>
              <a:defRPr sz="2200"/>
            </a:pPr>
            <a:endParaRPr dirty="0">
              <a:solidFill>
                <a:schemeClr val="bg1">
                  <a:lumMod val="65000"/>
                </a:schemeClr>
              </a:solidFill>
            </a:endParaRPr>
          </a:p>
          <a:p>
            <a:pPr defTabSz="665225">
              <a:lnSpc>
                <a:spcPct val="72000"/>
              </a:lnSpc>
              <a:spcBef>
                <a:spcPts val="375"/>
              </a:spcBef>
              <a:defRPr sz="2200"/>
            </a:pPr>
            <a:r>
              <a:rPr dirty="0"/>
              <a:t>Main topics: Leadership and Team Work in Safety systems, Human Performance, and Human Machine Interface Design</a:t>
            </a:r>
          </a:p>
        </p:txBody>
      </p:sp>
      <p:pic>
        <p:nvPicPr>
          <p:cNvPr id="223" name="IMG_0108.jpg" descr="IMG_0108.jpg"/>
          <p:cNvPicPr>
            <a:picLocks noChangeAspect="1"/>
          </p:cNvPicPr>
          <p:nvPr/>
        </p:nvPicPr>
        <p:blipFill>
          <a:blip r:embed="rId2"/>
          <a:stretch>
            <a:fillRect/>
          </a:stretch>
        </p:blipFill>
        <p:spPr>
          <a:xfrm>
            <a:off x="2010952" y="1331396"/>
            <a:ext cx="1568956" cy="2091941"/>
          </a:xfrm>
          <a:prstGeom prst="rect">
            <a:avLst/>
          </a:prstGeom>
          <a:ln w="12700">
            <a:miter lim="400000"/>
          </a:ln>
        </p:spPr>
      </p:pic>
      <p:pic>
        <p:nvPicPr>
          <p:cNvPr id="224" name="Picture 2" descr="Picture 2"/>
          <p:cNvPicPr>
            <a:picLocks noChangeAspect="1"/>
          </p:cNvPicPr>
          <p:nvPr/>
        </p:nvPicPr>
        <p:blipFill>
          <a:blip r:embed="rId3"/>
          <a:stretch>
            <a:fillRect/>
          </a:stretch>
        </p:blipFill>
        <p:spPr>
          <a:xfrm>
            <a:off x="160205" y="1331396"/>
            <a:ext cx="1690692" cy="433390"/>
          </a:xfrm>
          <a:prstGeom prst="rect">
            <a:avLst/>
          </a:prstGeom>
          <a:ln w="12700">
            <a:miter lim="400000"/>
          </a:ln>
        </p:spPr>
      </p:pic>
      <p:pic>
        <p:nvPicPr>
          <p:cNvPr id="225" name="Picture 3" descr="Picture 3"/>
          <p:cNvPicPr>
            <a:picLocks noChangeAspect="1"/>
          </p:cNvPicPr>
          <p:nvPr/>
        </p:nvPicPr>
        <p:blipFill>
          <a:blip r:embed="rId4"/>
          <a:stretch>
            <a:fillRect/>
          </a:stretch>
        </p:blipFill>
        <p:spPr>
          <a:xfrm>
            <a:off x="174144" y="2011616"/>
            <a:ext cx="1676752" cy="426533"/>
          </a:xfrm>
          <a:prstGeom prst="rect">
            <a:avLst/>
          </a:prstGeom>
          <a:ln w="12700">
            <a:miter lim="400000"/>
          </a:ln>
        </p:spPr>
      </p:pic>
      <p:pic>
        <p:nvPicPr>
          <p:cNvPr id="226" name="IMG_0698.jpg" descr="IMG_0698.jpg"/>
          <p:cNvPicPr>
            <a:picLocks noChangeAspect="1"/>
          </p:cNvPicPr>
          <p:nvPr/>
        </p:nvPicPr>
        <p:blipFill>
          <a:blip r:embed="rId5"/>
          <a:stretch>
            <a:fillRect/>
          </a:stretch>
        </p:blipFill>
        <p:spPr>
          <a:xfrm>
            <a:off x="2016806" y="3610498"/>
            <a:ext cx="1563102" cy="1172327"/>
          </a:xfrm>
          <a:prstGeom prst="rect">
            <a:avLst/>
          </a:prstGeom>
          <a:ln w="12700">
            <a:miter lim="400000"/>
          </a:ln>
        </p:spPr>
      </p:pic>
      <p:pic>
        <p:nvPicPr>
          <p:cNvPr id="227" name="Picture 2" descr="Picture 2"/>
          <p:cNvPicPr>
            <a:picLocks noChangeAspect="1"/>
          </p:cNvPicPr>
          <p:nvPr/>
        </p:nvPicPr>
        <p:blipFill>
          <a:blip r:embed="rId6"/>
          <a:stretch>
            <a:fillRect/>
          </a:stretch>
        </p:blipFill>
        <p:spPr>
          <a:xfrm>
            <a:off x="83264" y="2732053"/>
            <a:ext cx="1858523" cy="1393894"/>
          </a:xfrm>
          <a:prstGeom prst="rect">
            <a:avLst/>
          </a:prstGeom>
          <a:ln w="12700">
            <a:miter lim="400000"/>
          </a:ln>
        </p:spPr>
      </p:pic>
      <p:pic>
        <p:nvPicPr>
          <p:cNvPr id="2" name="Grafik 1">
            <a:extLst>
              <a:ext uri="{FF2B5EF4-FFF2-40B4-BE49-F238E27FC236}">
                <a16:creationId xmlns:a16="http://schemas.microsoft.com/office/drawing/2014/main" id="{7CD95226-4FBB-4F13-95DE-ABDCC308D281}"/>
              </a:ext>
            </a:extLst>
          </p:cNvPr>
          <p:cNvPicPr>
            <a:picLocks noChangeAspect="1"/>
          </p:cNvPicPr>
          <p:nvPr/>
        </p:nvPicPr>
        <p:blipFill>
          <a:blip r:embed="rId7"/>
          <a:stretch>
            <a:fillRect/>
          </a:stretch>
        </p:blipFill>
        <p:spPr>
          <a:xfrm>
            <a:off x="157752" y="4294392"/>
            <a:ext cx="1753182" cy="647401"/>
          </a:xfrm>
          <a:prstGeom prst="rect">
            <a:avLst/>
          </a:prstGeom>
        </p:spPr>
      </p:pic>
      <p:pic>
        <p:nvPicPr>
          <p:cNvPr id="11" name="IMG_6728.jpg" descr="IMG_6728.jpg">
            <a:extLst>
              <a:ext uri="{FF2B5EF4-FFF2-40B4-BE49-F238E27FC236}">
                <a16:creationId xmlns:a16="http://schemas.microsoft.com/office/drawing/2014/main" id="{AB694002-61A8-418B-9BF1-3D48D520CB28}"/>
              </a:ext>
            </a:extLst>
          </p:cNvPr>
          <p:cNvPicPr>
            <a:picLocks noChangeAspect="1"/>
          </p:cNvPicPr>
          <p:nvPr/>
        </p:nvPicPr>
        <p:blipFill>
          <a:blip r:embed="rId8"/>
          <a:stretch>
            <a:fillRect/>
          </a:stretch>
        </p:blipFill>
        <p:spPr>
          <a:xfrm>
            <a:off x="157752" y="4999920"/>
            <a:ext cx="3236218" cy="2427164"/>
          </a:xfrm>
          <a:prstGeom prst="rect">
            <a:avLst/>
          </a:prstGeom>
          <a:ln w="12700">
            <a:miter lim="400000"/>
          </a:ln>
        </p:spPr>
      </p:pic>
      <p:pic>
        <p:nvPicPr>
          <p:cNvPr id="12" name="300-00.gif" descr="300-00.gif">
            <a:extLst>
              <a:ext uri="{FF2B5EF4-FFF2-40B4-BE49-F238E27FC236}">
                <a16:creationId xmlns:a16="http://schemas.microsoft.com/office/drawing/2014/main" id="{1C92EC20-77B5-4930-8E1E-1189C0F88F1C}"/>
              </a:ext>
            </a:extLst>
          </p:cNvPr>
          <p:cNvPicPr>
            <a:picLocks noChangeAspect="1"/>
          </p:cNvPicPr>
          <p:nvPr/>
        </p:nvPicPr>
        <p:blipFill>
          <a:blip r:embed="rId9"/>
          <a:stretch>
            <a:fillRect/>
          </a:stretch>
        </p:blipFill>
        <p:spPr>
          <a:xfrm>
            <a:off x="3734276" y="240124"/>
            <a:ext cx="3297321" cy="1688229"/>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89" y="1477744"/>
            <a:ext cx="93726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63261" y="2505670"/>
            <a:ext cx="2139525" cy="923330"/>
          </a:xfrm>
          <a:prstGeom prst="rect">
            <a:avLst/>
          </a:prstGeom>
          <a:noFill/>
        </p:spPr>
        <p:txBody>
          <a:bodyPr wrap="square" rtlCol="0">
            <a:spAutoFit/>
          </a:bodyPr>
          <a:lstStyle/>
          <a:p>
            <a:pPr algn="ctr"/>
            <a:r>
              <a:rPr lang="en-GB" dirty="0"/>
              <a:t>Priorities for Automatic Non-Conformance tools</a:t>
            </a:r>
          </a:p>
        </p:txBody>
      </p:sp>
      <p:sp>
        <p:nvSpPr>
          <p:cNvPr id="6" name="Titel 1">
            <a:extLst>
              <a:ext uri="{FF2B5EF4-FFF2-40B4-BE49-F238E27FC236}">
                <a16:creationId xmlns:a16="http://schemas.microsoft.com/office/drawing/2014/main" id="{243F1F67-64EE-44EB-85FF-2629A69A69B3}"/>
              </a:ext>
            </a:extLst>
          </p:cNvPr>
          <p:cNvSpPr>
            <a:spLocks noGrp="1"/>
          </p:cNvSpPr>
          <p:nvPr>
            <p:ph type="title"/>
          </p:nvPr>
        </p:nvSpPr>
        <p:spPr>
          <a:xfrm>
            <a:off x="438150" y="418080"/>
            <a:ext cx="7886700" cy="545701"/>
          </a:xfrm>
        </p:spPr>
        <p:txBody>
          <a:bodyPr/>
          <a:lstStyle/>
          <a:p>
            <a:r>
              <a:rPr lang="en-GB" dirty="0"/>
              <a:t>D</a:t>
            </a:r>
            <a:r>
              <a:rPr lang="en-AT" dirty="0"/>
              <a:t>e</a:t>
            </a:r>
            <a:r>
              <a:rPr lang="en-GB" dirty="0"/>
              <a:t>s</a:t>
            </a:r>
            <a:r>
              <a:rPr lang="en-AT" dirty="0" err="1"/>
              <a:t>i</a:t>
            </a:r>
            <a:r>
              <a:rPr lang="en-GB" dirty="0"/>
              <a:t>g</a:t>
            </a:r>
            <a:r>
              <a:rPr lang="en-AT" dirty="0"/>
              <a:t>n </a:t>
            </a:r>
            <a:r>
              <a:rPr lang="en-GB" dirty="0"/>
              <a:t>a</a:t>
            </a:r>
            <a:r>
              <a:rPr lang="en-AT" dirty="0"/>
              <a:t>n</a:t>
            </a:r>
            <a:r>
              <a:rPr lang="en-GB" dirty="0"/>
              <a:t>d</a:t>
            </a:r>
            <a:r>
              <a:rPr lang="en-AT" dirty="0"/>
              <a:t> </a:t>
            </a:r>
            <a:r>
              <a:rPr lang="en-GB" dirty="0"/>
              <a:t>A</a:t>
            </a:r>
            <a:r>
              <a:rPr lang="en-AT" dirty="0"/>
              <a:t>s</a:t>
            </a:r>
            <a:r>
              <a:rPr lang="en-GB" dirty="0"/>
              <a:t>s</a:t>
            </a:r>
            <a:r>
              <a:rPr lang="en-AT" dirty="0"/>
              <a:t>u</a:t>
            </a:r>
            <a:r>
              <a:rPr lang="en-GB" dirty="0"/>
              <a:t>r</a:t>
            </a:r>
            <a:r>
              <a:rPr lang="en-AT" dirty="0"/>
              <a:t>a</a:t>
            </a:r>
            <a:r>
              <a:rPr lang="en-GB" dirty="0"/>
              <a:t>n</a:t>
            </a:r>
            <a:r>
              <a:rPr lang="en-AT" dirty="0"/>
              <a:t>c</a:t>
            </a:r>
            <a:r>
              <a:rPr lang="en-GB" dirty="0"/>
              <a:t>e</a:t>
            </a:r>
            <a:r>
              <a:rPr lang="en-AT" dirty="0"/>
              <a:t> </a:t>
            </a:r>
            <a:r>
              <a:rPr lang="en-GB" dirty="0"/>
              <a:t>a</a:t>
            </a:r>
            <a:r>
              <a:rPr lang="en-AT" dirty="0"/>
              <a:t>s</a:t>
            </a:r>
            <a:r>
              <a:rPr lang="en-GB" dirty="0"/>
              <a:t>s</a:t>
            </a:r>
            <a:r>
              <a:rPr lang="en-AT" dirty="0" err="1"/>
              <a:t>i</a:t>
            </a:r>
            <a:r>
              <a:rPr lang="en-GB" dirty="0"/>
              <a:t>s</a:t>
            </a:r>
            <a:r>
              <a:rPr lang="en-AT" dirty="0"/>
              <a:t>t</a:t>
            </a:r>
            <a:r>
              <a:rPr lang="en-GB" dirty="0"/>
              <a:t>a</a:t>
            </a:r>
            <a:r>
              <a:rPr lang="en-AT" dirty="0"/>
              <a:t>n</a:t>
            </a:r>
            <a:r>
              <a:rPr lang="en-GB" dirty="0"/>
              <a:t>c</a:t>
            </a:r>
            <a:r>
              <a:rPr lang="en-AT" dirty="0"/>
              <a:t>e</a:t>
            </a:r>
          </a:p>
        </p:txBody>
      </p:sp>
    </p:spTree>
    <p:extLst>
      <p:ext uri="{BB962C8B-B14F-4D97-AF65-F5344CB8AC3E}">
        <p14:creationId xmlns:p14="http://schemas.microsoft.com/office/powerpoint/2010/main" val="3654169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E5CD3-C6D8-4E9E-B0CD-EC6BE13EFD76}"/>
              </a:ext>
            </a:extLst>
          </p:cNvPr>
          <p:cNvSpPr>
            <a:spLocks noGrp="1"/>
          </p:cNvSpPr>
          <p:nvPr>
            <p:ph type="title"/>
          </p:nvPr>
        </p:nvSpPr>
        <p:spPr/>
        <p:txBody>
          <a:bodyPr/>
          <a:lstStyle/>
          <a:p>
            <a:r>
              <a:rPr lang="en-GB" dirty="0"/>
              <a:t>L</a:t>
            </a:r>
            <a:r>
              <a:rPr lang="en-AT" dirty="0"/>
              <a:t>o</a:t>
            </a:r>
            <a:r>
              <a:rPr lang="en-GB" dirty="0"/>
              <a:t>n</a:t>
            </a:r>
            <a:r>
              <a:rPr lang="en-AT" dirty="0"/>
              <a:t>g</a:t>
            </a:r>
            <a:r>
              <a:rPr lang="en-GB" dirty="0"/>
              <a:t>e</a:t>
            </a:r>
            <a:r>
              <a:rPr lang="en-AT" dirty="0"/>
              <a:t>r </a:t>
            </a:r>
            <a:r>
              <a:rPr lang="en-GB" dirty="0"/>
              <a:t>T</a:t>
            </a:r>
            <a:r>
              <a:rPr lang="en-AT" dirty="0"/>
              <a:t>e</a:t>
            </a:r>
            <a:r>
              <a:rPr lang="en-GB" dirty="0"/>
              <a:t>r</a:t>
            </a:r>
            <a:r>
              <a:rPr lang="en-AT" dirty="0"/>
              <a:t>m </a:t>
            </a:r>
            <a:r>
              <a:rPr lang="en-GB" dirty="0"/>
              <a:t>I</a:t>
            </a:r>
            <a:r>
              <a:rPr lang="en-AT" dirty="0"/>
              <a:t>m</a:t>
            </a:r>
            <a:r>
              <a:rPr lang="en-GB" dirty="0"/>
              <a:t>p</a:t>
            </a:r>
            <a:r>
              <a:rPr lang="en-AT" dirty="0"/>
              <a:t>l</a:t>
            </a:r>
            <a:r>
              <a:rPr lang="en-GB" dirty="0" err="1"/>
              <a:t>i</a:t>
            </a:r>
            <a:r>
              <a:rPr lang="en-AT" dirty="0"/>
              <a:t>c</a:t>
            </a:r>
            <a:r>
              <a:rPr lang="en-GB" dirty="0"/>
              <a:t>a</a:t>
            </a:r>
            <a:r>
              <a:rPr lang="en-AT" dirty="0"/>
              <a:t>t</a:t>
            </a:r>
            <a:r>
              <a:rPr lang="en-GB" dirty="0" err="1"/>
              <a:t>i</a:t>
            </a:r>
            <a:r>
              <a:rPr lang="en-AT" dirty="0"/>
              <a:t>o</a:t>
            </a:r>
            <a:r>
              <a:rPr lang="en-GB" dirty="0"/>
              <a:t>n</a:t>
            </a:r>
            <a:r>
              <a:rPr lang="en-AT" dirty="0"/>
              <a:t>s </a:t>
            </a:r>
            <a:r>
              <a:rPr lang="en-GB" dirty="0"/>
              <a:t>a</a:t>
            </a:r>
            <a:r>
              <a:rPr lang="en-AT" dirty="0"/>
              <a:t>n</a:t>
            </a:r>
            <a:r>
              <a:rPr lang="en-GB" dirty="0"/>
              <a:t>d</a:t>
            </a:r>
            <a:r>
              <a:rPr lang="en-AT" dirty="0"/>
              <a:t> </a:t>
            </a:r>
            <a:r>
              <a:rPr lang="en-GB" dirty="0" err="1"/>
              <a:t>Nex</a:t>
            </a:r>
            <a:r>
              <a:rPr lang="en-AT" dirty="0"/>
              <a:t>t </a:t>
            </a:r>
            <a:r>
              <a:rPr lang="en-GB" dirty="0"/>
              <a:t>S</a:t>
            </a:r>
            <a:r>
              <a:rPr lang="en-AT" dirty="0"/>
              <a:t>t</a:t>
            </a:r>
            <a:r>
              <a:rPr lang="en-GB" dirty="0"/>
              <a:t>e</a:t>
            </a:r>
            <a:r>
              <a:rPr lang="en-AT" dirty="0"/>
              <a:t>p</a:t>
            </a:r>
            <a:r>
              <a:rPr lang="en-GB" dirty="0"/>
              <a:t>s</a:t>
            </a:r>
            <a:r>
              <a:rPr lang="en-AT" dirty="0"/>
              <a:t>	</a:t>
            </a:r>
          </a:p>
        </p:txBody>
      </p:sp>
      <p:sp>
        <p:nvSpPr>
          <p:cNvPr id="3" name="Inhaltsplatzhalter 2">
            <a:extLst>
              <a:ext uri="{FF2B5EF4-FFF2-40B4-BE49-F238E27FC236}">
                <a16:creationId xmlns:a16="http://schemas.microsoft.com/office/drawing/2014/main" id="{845D5A05-B621-47CF-BBAF-C23AEC04FEC3}"/>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GB" dirty="0"/>
              <a:t>C</a:t>
            </a:r>
            <a:r>
              <a:rPr lang="en-AT" dirty="0"/>
              <a:t>o</a:t>
            </a:r>
            <a:r>
              <a:rPr lang="en-GB" dirty="0"/>
              <a:t>m</a:t>
            </a:r>
            <a:r>
              <a:rPr lang="en-AT" dirty="0"/>
              <a:t>p</a:t>
            </a:r>
            <a:r>
              <a:rPr lang="en-GB" dirty="0"/>
              <a:t>u</a:t>
            </a:r>
            <a:r>
              <a:rPr lang="en-AT" dirty="0"/>
              <a:t>t</a:t>
            </a:r>
            <a:r>
              <a:rPr lang="en-GB" dirty="0"/>
              <a:t>e</a:t>
            </a:r>
            <a:r>
              <a:rPr lang="en-AT" dirty="0"/>
              <a:t>r </a:t>
            </a:r>
            <a:r>
              <a:rPr lang="en-GB" dirty="0"/>
              <a:t>g</a:t>
            </a:r>
            <a:r>
              <a:rPr lang="en-AT" dirty="0"/>
              <a:t>e</a:t>
            </a:r>
            <a:r>
              <a:rPr lang="en-GB" dirty="0"/>
              <a:t>n</a:t>
            </a:r>
            <a:r>
              <a:rPr lang="en-AT" dirty="0"/>
              <a:t>e</a:t>
            </a:r>
            <a:r>
              <a:rPr lang="en-GB" dirty="0"/>
              <a:t>r</a:t>
            </a:r>
            <a:r>
              <a:rPr lang="en-AT" dirty="0"/>
              <a:t>a</a:t>
            </a:r>
            <a:r>
              <a:rPr lang="en-GB" dirty="0"/>
              <a:t>t</a:t>
            </a:r>
            <a:r>
              <a:rPr lang="en-AT" dirty="0"/>
              <a:t>e</a:t>
            </a:r>
            <a:r>
              <a:rPr lang="en-GB" dirty="0"/>
              <a:t>d</a:t>
            </a:r>
            <a:r>
              <a:rPr lang="en-AT" dirty="0"/>
              <a:t> </a:t>
            </a:r>
            <a:r>
              <a:rPr lang="en-GB" dirty="0"/>
              <a:t>j</a:t>
            </a:r>
            <a:r>
              <a:rPr lang="en-AT" dirty="0"/>
              <a:t>o</a:t>
            </a:r>
            <a:r>
              <a:rPr lang="en-GB" dirty="0"/>
              <a:t>b</a:t>
            </a:r>
            <a:r>
              <a:rPr lang="en-AT" dirty="0"/>
              <a:t> </a:t>
            </a:r>
            <a:r>
              <a:rPr lang="en-GB" dirty="0"/>
              <a:t>d</a:t>
            </a:r>
            <a:r>
              <a:rPr lang="en-AT" dirty="0"/>
              <a:t>e</a:t>
            </a:r>
            <a:r>
              <a:rPr lang="en-GB" dirty="0"/>
              <a:t>s</a:t>
            </a:r>
            <a:r>
              <a:rPr lang="en-AT" dirty="0"/>
              <a:t>c</a:t>
            </a:r>
            <a:r>
              <a:rPr lang="en-GB" dirty="0"/>
              <a:t>r</a:t>
            </a:r>
            <a:r>
              <a:rPr lang="en-AT" dirty="0" err="1"/>
              <a:t>i</a:t>
            </a:r>
            <a:r>
              <a:rPr lang="en-GB" dirty="0"/>
              <a:t>p</a:t>
            </a:r>
            <a:r>
              <a:rPr lang="en-AT" dirty="0"/>
              <a:t>t</a:t>
            </a:r>
            <a:r>
              <a:rPr lang="en-GB" dirty="0" err="1"/>
              <a:t>i</a:t>
            </a:r>
            <a:r>
              <a:rPr lang="en-AT" dirty="0"/>
              <a:t>o</a:t>
            </a:r>
            <a:r>
              <a:rPr lang="en-GB" dirty="0"/>
              <a:t>n</a:t>
            </a:r>
            <a:r>
              <a:rPr lang="en-AT" dirty="0"/>
              <a:t>s</a:t>
            </a:r>
          </a:p>
          <a:p>
            <a:pPr marL="342900" indent="-342900">
              <a:buFont typeface="Arial" panose="020B0604020202020204" pitchFamily="34" charset="0"/>
              <a:buChar char="•"/>
            </a:pPr>
            <a:r>
              <a:rPr lang="en-GB" dirty="0"/>
              <a:t>P</a:t>
            </a:r>
            <a:r>
              <a:rPr lang="en-AT" dirty="0" err="1"/>
              <a:t>i</a:t>
            </a:r>
            <a:r>
              <a:rPr lang="en-GB" dirty="0"/>
              <a:t>n</a:t>
            </a:r>
            <a:r>
              <a:rPr lang="en-AT" dirty="0"/>
              <a:t>p</a:t>
            </a:r>
            <a:r>
              <a:rPr lang="en-GB" dirty="0"/>
              <a:t>o</a:t>
            </a:r>
            <a:r>
              <a:rPr lang="en-AT" dirty="0" err="1"/>
              <a:t>i</a:t>
            </a:r>
            <a:r>
              <a:rPr lang="en-GB" dirty="0"/>
              <a:t>n</a:t>
            </a:r>
            <a:r>
              <a:rPr lang="en-AT" dirty="0"/>
              <a:t>t </a:t>
            </a:r>
            <a:r>
              <a:rPr lang="en-GB" dirty="0"/>
              <a:t>h</a:t>
            </a:r>
            <a:r>
              <a:rPr lang="en-AT" dirty="0"/>
              <a:t>u</a:t>
            </a:r>
            <a:r>
              <a:rPr lang="en-GB" dirty="0"/>
              <a:t>m</a:t>
            </a:r>
            <a:r>
              <a:rPr lang="en-AT" dirty="0"/>
              <a:t>a</a:t>
            </a:r>
            <a:r>
              <a:rPr lang="en-GB" dirty="0"/>
              <a:t>n</a:t>
            </a:r>
            <a:r>
              <a:rPr lang="en-AT" dirty="0"/>
              <a:t> </a:t>
            </a:r>
            <a:r>
              <a:rPr lang="en-GB" dirty="0"/>
              <a:t>e</a:t>
            </a:r>
            <a:r>
              <a:rPr lang="en-AT" dirty="0"/>
              <a:t>r</a:t>
            </a:r>
            <a:r>
              <a:rPr lang="en-GB" dirty="0"/>
              <a:t>r</a:t>
            </a:r>
            <a:r>
              <a:rPr lang="en-AT" dirty="0"/>
              <a:t>o</a:t>
            </a:r>
            <a:r>
              <a:rPr lang="en-GB" dirty="0"/>
              <a:t>r</a:t>
            </a:r>
            <a:endParaRPr lang="en-AT" dirty="0"/>
          </a:p>
          <a:p>
            <a:pPr marL="342900" indent="-342900">
              <a:buFont typeface="Arial" panose="020B0604020202020204" pitchFamily="34" charset="0"/>
              <a:buChar char="•"/>
            </a:pPr>
            <a:r>
              <a:rPr lang="en-GB" dirty="0"/>
              <a:t>B</a:t>
            </a:r>
            <a:r>
              <a:rPr lang="en-AT" dirty="0" err="1"/>
              <a:t>etter</a:t>
            </a:r>
            <a:r>
              <a:rPr lang="en-AT" dirty="0"/>
              <a:t> design decisions on HMI, Au</a:t>
            </a:r>
            <a:r>
              <a:rPr lang="en-GB" dirty="0"/>
              <a:t>t</a:t>
            </a:r>
            <a:r>
              <a:rPr lang="en-AT" dirty="0"/>
              <a:t>o</a:t>
            </a:r>
            <a:r>
              <a:rPr lang="en-GB" dirty="0"/>
              <a:t>m</a:t>
            </a:r>
            <a:r>
              <a:rPr lang="en-AT" dirty="0"/>
              <a:t>a</a:t>
            </a:r>
            <a:r>
              <a:rPr lang="en-GB" dirty="0"/>
              <a:t>t</a:t>
            </a:r>
            <a:r>
              <a:rPr lang="en-AT" dirty="0" err="1"/>
              <a:t>i</a:t>
            </a:r>
            <a:r>
              <a:rPr lang="en-GB" dirty="0"/>
              <a:t>o</a:t>
            </a:r>
            <a:r>
              <a:rPr lang="en-AT" dirty="0"/>
              <a:t>n </a:t>
            </a:r>
            <a:r>
              <a:rPr lang="en-GB" dirty="0"/>
              <a:t>a</a:t>
            </a:r>
            <a:r>
              <a:rPr lang="en-AT" dirty="0"/>
              <a:t>n</a:t>
            </a:r>
            <a:r>
              <a:rPr lang="en-GB" dirty="0"/>
              <a:t>d</a:t>
            </a:r>
            <a:r>
              <a:rPr lang="en-AT" dirty="0"/>
              <a:t> </a:t>
            </a:r>
            <a:r>
              <a:rPr lang="en-GB" dirty="0"/>
              <a:t>t</a:t>
            </a:r>
            <a:r>
              <a:rPr lang="en-AT" dirty="0"/>
              <a:t>r</a:t>
            </a:r>
            <a:r>
              <a:rPr lang="en-GB" dirty="0"/>
              <a:t>a</a:t>
            </a:r>
            <a:r>
              <a:rPr lang="en-AT" dirty="0"/>
              <a:t>f</a:t>
            </a:r>
            <a:r>
              <a:rPr lang="en-GB" dirty="0"/>
              <a:t>f</a:t>
            </a:r>
            <a:r>
              <a:rPr lang="en-AT" dirty="0" err="1"/>
              <a:t>i</a:t>
            </a:r>
            <a:r>
              <a:rPr lang="en-GB" dirty="0"/>
              <a:t>c</a:t>
            </a:r>
            <a:r>
              <a:rPr lang="en-AT" dirty="0"/>
              <a:t> </a:t>
            </a:r>
            <a:r>
              <a:rPr lang="en-GB" dirty="0"/>
              <a:t>c</a:t>
            </a:r>
            <a:r>
              <a:rPr lang="en-AT" dirty="0"/>
              <a:t>a</a:t>
            </a:r>
            <a:r>
              <a:rPr lang="en-GB" dirty="0"/>
              <a:t>p</a:t>
            </a:r>
            <a:r>
              <a:rPr lang="en-AT" dirty="0"/>
              <a:t>a</a:t>
            </a:r>
            <a:r>
              <a:rPr lang="en-GB" dirty="0"/>
              <a:t>c</a:t>
            </a:r>
            <a:r>
              <a:rPr lang="en-AT" dirty="0" err="1"/>
              <a:t>i</a:t>
            </a:r>
            <a:r>
              <a:rPr lang="en-GB" dirty="0"/>
              <a:t>t</a:t>
            </a:r>
            <a:r>
              <a:rPr lang="en-AT" dirty="0"/>
              <a:t>y</a:t>
            </a:r>
          </a:p>
          <a:p>
            <a:pPr marL="342900" indent="-342900">
              <a:buFont typeface="Arial" panose="020B0604020202020204" pitchFamily="34" charset="0"/>
              <a:buChar char="•"/>
            </a:pPr>
            <a:r>
              <a:rPr lang="en-AT" dirty="0"/>
              <a:t>Computer generated ‘optimal </a:t>
            </a:r>
            <a:r>
              <a:rPr lang="en-AT" dirty="0" err="1"/>
              <a:t>airpsace</a:t>
            </a:r>
            <a:r>
              <a:rPr lang="en-AT" dirty="0"/>
              <a:t>’ designs based on Human Performance</a:t>
            </a:r>
          </a:p>
          <a:p>
            <a:pPr marL="342900" indent="-342900">
              <a:buFont typeface="Arial" panose="020B0604020202020204" pitchFamily="34" charset="0"/>
              <a:buChar char="•"/>
            </a:pPr>
            <a:r>
              <a:rPr lang="en-AT" dirty="0"/>
              <a:t>Safe and Controlled </a:t>
            </a:r>
            <a:r>
              <a:rPr lang="en-AT" dirty="0" err="1"/>
              <a:t>impl</a:t>
            </a:r>
            <a:r>
              <a:rPr lang="en-GB" dirty="0"/>
              <a:t>e</a:t>
            </a:r>
            <a:r>
              <a:rPr lang="en-AT" dirty="0"/>
              <a:t>mentation of new </a:t>
            </a:r>
            <a:r>
              <a:rPr lang="en-AT" dirty="0" err="1"/>
              <a:t>technologi</a:t>
            </a:r>
            <a:r>
              <a:rPr lang="en-GB" dirty="0"/>
              <a:t>e</a:t>
            </a:r>
            <a:r>
              <a:rPr lang="en-AT" dirty="0"/>
              <a:t>s </a:t>
            </a:r>
            <a:r>
              <a:rPr lang="en-GB" dirty="0"/>
              <a:t>a</a:t>
            </a:r>
            <a:r>
              <a:rPr lang="en-AT" dirty="0"/>
              <a:t>n</a:t>
            </a:r>
            <a:r>
              <a:rPr lang="en-GB" dirty="0"/>
              <a:t>d</a:t>
            </a:r>
            <a:r>
              <a:rPr lang="en-AT" dirty="0"/>
              <a:t> </a:t>
            </a:r>
            <a:r>
              <a:rPr lang="en-GB" dirty="0"/>
              <a:t>a</a:t>
            </a:r>
            <a:r>
              <a:rPr lang="en-AT" dirty="0"/>
              <a:t>u</a:t>
            </a:r>
            <a:r>
              <a:rPr lang="en-GB" dirty="0"/>
              <a:t>t</a:t>
            </a:r>
            <a:r>
              <a:rPr lang="en-AT" dirty="0"/>
              <a:t>o</a:t>
            </a:r>
            <a:r>
              <a:rPr lang="en-GB" dirty="0"/>
              <a:t>m</a:t>
            </a:r>
            <a:r>
              <a:rPr lang="en-AT" dirty="0"/>
              <a:t>a</a:t>
            </a:r>
            <a:r>
              <a:rPr lang="en-GB" dirty="0"/>
              <a:t>t</a:t>
            </a:r>
            <a:r>
              <a:rPr lang="en-AT" dirty="0" err="1"/>
              <a:t>i</a:t>
            </a:r>
            <a:r>
              <a:rPr lang="en-GB" dirty="0"/>
              <a:t>o</a:t>
            </a:r>
            <a:r>
              <a:rPr lang="en-AT" dirty="0"/>
              <a:t>n</a:t>
            </a:r>
          </a:p>
          <a:p>
            <a:pPr marL="342900" indent="-342900">
              <a:buFont typeface="Arial" panose="020B0604020202020204" pitchFamily="34" charset="0"/>
              <a:buChar char="•"/>
            </a:pPr>
            <a:r>
              <a:rPr lang="en-AT" dirty="0"/>
              <a:t>Individual </a:t>
            </a:r>
            <a:r>
              <a:rPr lang="en-AT" dirty="0" err="1"/>
              <a:t>analy</a:t>
            </a:r>
            <a:r>
              <a:rPr lang="en-GB" dirty="0"/>
              <a:t>s</a:t>
            </a:r>
            <a:r>
              <a:rPr lang="en-AT" dirty="0"/>
              <a:t>is </a:t>
            </a:r>
            <a:r>
              <a:rPr lang="en-GB" dirty="0"/>
              <a:t>f</a:t>
            </a:r>
            <a:r>
              <a:rPr lang="en-AT" dirty="0"/>
              <a:t>o</a:t>
            </a:r>
            <a:r>
              <a:rPr lang="en-GB" dirty="0"/>
              <a:t>r</a:t>
            </a:r>
            <a:r>
              <a:rPr lang="en-AT" dirty="0"/>
              <a:t> </a:t>
            </a:r>
            <a:r>
              <a:rPr lang="en-GB" dirty="0"/>
              <a:t>t</a:t>
            </a:r>
            <a:r>
              <a:rPr lang="en-AT" dirty="0"/>
              <a:t>r</a:t>
            </a:r>
            <a:r>
              <a:rPr lang="en-GB" dirty="0"/>
              <a:t>a</a:t>
            </a:r>
            <a:r>
              <a:rPr lang="en-AT" dirty="0" err="1"/>
              <a:t>i</a:t>
            </a:r>
            <a:r>
              <a:rPr lang="en-GB" dirty="0"/>
              <a:t>n</a:t>
            </a:r>
            <a:r>
              <a:rPr lang="en-AT" dirty="0" err="1"/>
              <a:t>i</a:t>
            </a:r>
            <a:r>
              <a:rPr lang="en-GB" dirty="0"/>
              <a:t>n</a:t>
            </a:r>
            <a:r>
              <a:rPr lang="en-AT" dirty="0"/>
              <a:t>g, </a:t>
            </a:r>
            <a:r>
              <a:rPr lang="en-GB" dirty="0"/>
              <a:t>o</a:t>
            </a:r>
            <a:r>
              <a:rPr lang="en-AT" dirty="0"/>
              <a:t>c</a:t>
            </a:r>
            <a:r>
              <a:rPr lang="en-GB" dirty="0"/>
              <a:t>c</a:t>
            </a:r>
            <a:r>
              <a:rPr lang="en-AT" dirty="0"/>
              <a:t>u</a:t>
            </a:r>
            <a:r>
              <a:rPr lang="en-GB" dirty="0" err="1"/>
              <a:t>rr</a:t>
            </a:r>
            <a:r>
              <a:rPr lang="en-AT" dirty="0"/>
              <a:t>e</a:t>
            </a:r>
            <a:r>
              <a:rPr lang="en-GB" dirty="0"/>
              <a:t>n</a:t>
            </a:r>
            <a:r>
              <a:rPr lang="en-AT" dirty="0"/>
              <a:t>c</a:t>
            </a:r>
            <a:r>
              <a:rPr lang="en-GB" dirty="0"/>
              <a:t>e</a:t>
            </a:r>
            <a:r>
              <a:rPr lang="en-AT" dirty="0"/>
              <a:t>s and general human performance</a:t>
            </a:r>
          </a:p>
          <a:p>
            <a:pPr marL="342900" indent="-342900">
              <a:buFont typeface="Arial" panose="020B0604020202020204" pitchFamily="34" charset="0"/>
              <a:buChar char="•"/>
            </a:pPr>
            <a:r>
              <a:rPr lang="en-AT" dirty="0"/>
              <a:t>Outside of ANS – enhanced understanding of general </a:t>
            </a:r>
            <a:r>
              <a:rPr lang="en-AT" dirty="0" err="1"/>
              <a:t>cogniti</a:t>
            </a:r>
            <a:r>
              <a:rPr lang="en-GB" dirty="0"/>
              <a:t>o</a:t>
            </a:r>
            <a:r>
              <a:rPr lang="en-AT" dirty="0"/>
              <a:t>n in Human Beings</a:t>
            </a:r>
          </a:p>
          <a:p>
            <a:pPr marL="342900" indent="-342900">
              <a:buFont typeface="Arial" panose="020B0604020202020204" pitchFamily="34" charset="0"/>
              <a:buChar char="•"/>
            </a:pPr>
            <a:r>
              <a:rPr lang="en-AT" dirty="0"/>
              <a:t>Supp</a:t>
            </a:r>
            <a:r>
              <a:rPr lang="en-GB" dirty="0"/>
              <a:t>o</a:t>
            </a:r>
            <a:r>
              <a:rPr lang="en-AT" dirty="0"/>
              <a:t>r</a:t>
            </a:r>
            <a:r>
              <a:rPr lang="en-GB" dirty="0"/>
              <a:t>t</a:t>
            </a:r>
            <a:r>
              <a:rPr lang="en-AT" dirty="0"/>
              <a:t> </a:t>
            </a:r>
            <a:r>
              <a:rPr lang="en-GB" dirty="0"/>
              <a:t>f</a:t>
            </a:r>
            <a:r>
              <a:rPr lang="en-AT" dirty="0"/>
              <a:t>o</a:t>
            </a:r>
            <a:r>
              <a:rPr lang="en-GB" dirty="0"/>
              <a:t>r</a:t>
            </a:r>
            <a:r>
              <a:rPr lang="en-AT" dirty="0"/>
              <a:t> </a:t>
            </a:r>
            <a:r>
              <a:rPr lang="en-GB" dirty="0"/>
              <a:t>t</a:t>
            </a:r>
            <a:r>
              <a:rPr lang="en-AT" dirty="0"/>
              <a:t>h</a:t>
            </a:r>
            <a:r>
              <a:rPr lang="en-GB" dirty="0"/>
              <a:t>e</a:t>
            </a:r>
            <a:r>
              <a:rPr lang="en-AT" dirty="0"/>
              <a:t> </a:t>
            </a:r>
            <a:r>
              <a:rPr lang="en-GB" dirty="0"/>
              <a:t>C</a:t>
            </a:r>
            <a:r>
              <a:rPr lang="en-AT" dirty="0"/>
              <a:t>u</a:t>
            </a:r>
            <a:r>
              <a:rPr lang="en-GB" dirty="0"/>
              <a:t>m</a:t>
            </a:r>
            <a:r>
              <a:rPr lang="en-AT" dirty="0"/>
              <a:t>u</a:t>
            </a:r>
            <a:r>
              <a:rPr lang="en-GB" dirty="0"/>
              <a:t>l</a:t>
            </a:r>
            <a:r>
              <a:rPr lang="en-AT" dirty="0"/>
              <a:t>a</a:t>
            </a:r>
            <a:r>
              <a:rPr lang="en-GB" dirty="0"/>
              <a:t>t</a:t>
            </a:r>
            <a:r>
              <a:rPr lang="en-AT" dirty="0" err="1"/>
              <a:t>i</a:t>
            </a:r>
            <a:r>
              <a:rPr lang="en-GB" dirty="0"/>
              <a:t>v</a:t>
            </a:r>
            <a:r>
              <a:rPr lang="en-AT" dirty="0"/>
              <a:t>e </a:t>
            </a:r>
            <a:r>
              <a:rPr lang="en-GB" dirty="0"/>
              <a:t>P</a:t>
            </a:r>
            <a:r>
              <a:rPr lang="en-AT" dirty="0" err="1"/>
              <a:t>ro</a:t>
            </a:r>
            <a:r>
              <a:rPr lang="en-GB" dirty="0"/>
              <a:t>s</a:t>
            </a:r>
            <a:r>
              <a:rPr lang="en-AT" dirty="0"/>
              <a:t>p</a:t>
            </a:r>
            <a:r>
              <a:rPr lang="en-GB" dirty="0"/>
              <a:t>e</a:t>
            </a:r>
            <a:r>
              <a:rPr lang="en-AT" dirty="0"/>
              <a:t>t </a:t>
            </a:r>
            <a:r>
              <a:rPr lang="en-GB" dirty="0"/>
              <a:t>T</a:t>
            </a:r>
            <a:r>
              <a:rPr lang="en-AT" dirty="0"/>
              <a:t>h</a:t>
            </a:r>
            <a:r>
              <a:rPr lang="en-GB" dirty="0"/>
              <a:t>e</a:t>
            </a:r>
            <a:r>
              <a:rPr lang="en-AT" dirty="0"/>
              <a:t>o</a:t>
            </a:r>
            <a:r>
              <a:rPr lang="en-GB" dirty="0"/>
              <a:t>r</a:t>
            </a:r>
            <a:r>
              <a:rPr lang="en-AT" dirty="0"/>
              <a:t>y and Systems 1 and 2 thinking of Daniel Kahneman</a:t>
            </a:r>
          </a:p>
        </p:txBody>
      </p:sp>
    </p:spTree>
    <p:extLst>
      <p:ext uri="{BB962C8B-B14F-4D97-AF65-F5344CB8AC3E}">
        <p14:creationId xmlns:p14="http://schemas.microsoft.com/office/powerpoint/2010/main" val="203986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14BEC-79DF-45C2-B7CC-6A170773A731}"/>
              </a:ext>
            </a:extLst>
          </p:cNvPr>
          <p:cNvSpPr>
            <a:spLocks noGrp="1"/>
          </p:cNvSpPr>
          <p:nvPr>
            <p:ph type="title"/>
          </p:nvPr>
        </p:nvSpPr>
        <p:spPr/>
        <p:txBody>
          <a:bodyPr/>
          <a:lstStyle/>
          <a:p>
            <a:r>
              <a:rPr lang="en-AT" dirty="0"/>
              <a:t>N</a:t>
            </a:r>
            <a:r>
              <a:rPr lang="en-GB" dirty="0"/>
              <a:t>e</a:t>
            </a:r>
            <a:r>
              <a:rPr lang="en-AT" dirty="0" err="1"/>
              <a:t>xt</a:t>
            </a:r>
            <a:r>
              <a:rPr lang="en-AT" dirty="0"/>
              <a:t> Steps – Integration </a:t>
            </a:r>
            <a:r>
              <a:rPr lang="en-GB" dirty="0"/>
              <a:t>a</a:t>
            </a:r>
            <a:r>
              <a:rPr lang="en-AT" dirty="0"/>
              <a:t>n</a:t>
            </a:r>
            <a:r>
              <a:rPr lang="en-GB" dirty="0"/>
              <a:t>d</a:t>
            </a:r>
            <a:r>
              <a:rPr lang="en-AT" dirty="0"/>
              <a:t> </a:t>
            </a:r>
            <a:r>
              <a:rPr lang="en-GB" dirty="0"/>
              <a:t>I</a:t>
            </a:r>
            <a:r>
              <a:rPr lang="en-AT" dirty="0"/>
              <a:t>n</a:t>
            </a:r>
            <a:r>
              <a:rPr lang="en-GB" dirty="0"/>
              <a:t>f</a:t>
            </a:r>
            <a:r>
              <a:rPr lang="en-AT" dirty="0"/>
              <a:t>r</a:t>
            </a:r>
            <a:r>
              <a:rPr lang="en-GB" dirty="0"/>
              <a:t>a</a:t>
            </a:r>
            <a:r>
              <a:rPr lang="en-AT" dirty="0"/>
              <a:t>s</a:t>
            </a:r>
            <a:r>
              <a:rPr lang="en-GB" dirty="0"/>
              <a:t>t</a:t>
            </a:r>
            <a:r>
              <a:rPr lang="en-AT" dirty="0"/>
              <a:t>r</a:t>
            </a:r>
            <a:r>
              <a:rPr lang="en-GB" dirty="0"/>
              <a:t>u</a:t>
            </a:r>
            <a:r>
              <a:rPr lang="en-AT" dirty="0"/>
              <a:t>c</a:t>
            </a:r>
            <a:r>
              <a:rPr lang="en-GB" dirty="0"/>
              <a:t>t</a:t>
            </a:r>
            <a:r>
              <a:rPr lang="en-AT" dirty="0"/>
              <a:t>u</a:t>
            </a:r>
            <a:r>
              <a:rPr lang="en-GB" dirty="0"/>
              <a:t>r</a:t>
            </a:r>
            <a:r>
              <a:rPr lang="en-AT" dirty="0"/>
              <a:t>e</a:t>
            </a:r>
            <a:endParaRPr lang="en-GB" dirty="0"/>
          </a:p>
        </p:txBody>
      </p:sp>
      <p:pic>
        <p:nvPicPr>
          <p:cNvPr id="5" name="Inhaltsplatzhalter 4" descr="Ein Bild, das Screenshot enthält.&#10;&#10;Automatisch generierte Beschreibung">
            <a:extLst>
              <a:ext uri="{FF2B5EF4-FFF2-40B4-BE49-F238E27FC236}">
                <a16:creationId xmlns:a16="http://schemas.microsoft.com/office/drawing/2014/main" id="{746E48F6-D19F-4B0C-BBB1-A5E361F6A1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564" y="1524318"/>
            <a:ext cx="3020483" cy="4530725"/>
          </a:xfrm>
        </p:spPr>
      </p:pic>
      <p:pic>
        <p:nvPicPr>
          <p:cNvPr id="7" name="Grafik 6" descr="Ein Bild, das Screenshot enthält.&#10;&#10;Automatisch generierte Beschreibung">
            <a:extLst>
              <a:ext uri="{FF2B5EF4-FFF2-40B4-BE49-F238E27FC236}">
                <a16:creationId xmlns:a16="http://schemas.microsoft.com/office/drawing/2014/main" id="{216884C6-1BA1-44EF-97DB-D6FE5DB4E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047" y="1271451"/>
            <a:ext cx="3574583" cy="5361874"/>
          </a:xfrm>
          <a:prstGeom prst="rect">
            <a:avLst/>
          </a:prstGeom>
        </p:spPr>
      </p:pic>
    </p:spTree>
    <p:extLst>
      <p:ext uri="{BB962C8B-B14F-4D97-AF65-F5344CB8AC3E}">
        <p14:creationId xmlns:p14="http://schemas.microsoft.com/office/powerpoint/2010/main" val="163994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08B97-7047-428A-9EF5-3E07450FF1ED}"/>
              </a:ext>
            </a:extLst>
          </p:cNvPr>
          <p:cNvSpPr>
            <a:spLocks noGrp="1"/>
          </p:cNvSpPr>
          <p:nvPr>
            <p:ph type="title"/>
          </p:nvPr>
        </p:nvSpPr>
        <p:spPr/>
        <p:txBody>
          <a:bodyPr/>
          <a:lstStyle/>
          <a:p>
            <a:r>
              <a:rPr lang="en-GB" dirty="0"/>
              <a:t>F</a:t>
            </a:r>
            <a:r>
              <a:rPr lang="en-AT" dirty="0"/>
              <a:t>a</a:t>
            </a:r>
            <a:r>
              <a:rPr lang="en-GB" dirty="0"/>
              <a:t>c</a:t>
            </a:r>
            <a:r>
              <a:rPr lang="en-AT" dirty="0" err="1"/>
              <a:t>i</a:t>
            </a:r>
            <a:r>
              <a:rPr lang="en-GB" dirty="0"/>
              <a:t>l</a:t>
            </a:r>
            <a:r>
              <a:rPr lang="en-AT" dirty="0" err="1"/>
              <a:t>i</a:t>
            </a:r>
            <a:r>
              <a:rPr lang="en-GB" dirty="0"/>
              <a:t>t</a:t>
            </a:r>
            <a:r>
              <a:rPr lang="en-AT" dirty="0"/>
              <a:t>a</a:t>
            </a:r>
            <a:r>
              <a:rPr lang="en-GB" dirty="0"/>
              <a:t>t</a:t>
            </a:r>
            <a:r>
              <a:rPr lang="en-AT" dirty="0" err="1"/>
              <a:t>i</a:t>
            </a:r>
            <a:r>
              <a:rPr lang="en-GB" dirty="0"/>
              <a:t>n</a:t>
            </a:r>
            <a:r>
              <a:rPr lang="en-AT" dirty="0"/>
              <a:t>g </a:t>
            </a:r>
            <a:r>
              <a:rPr lang="en-GB" dirty="0"/>
              <a:t>R</a:t>
            </a:r>
            <a:r>
              <a:rPr lang="en-AT" dirty="0"/>
              <a:t>e</a:t>
            </a:r>
            <a:r>
              <a:rPr lang="en-GB" dirty="0"/>
              <a:t>s</a:t>
            </a:r>
            <a:r>
              <a:rPr lang="en-AT" dirty="0"/>
              <a:t>e</a:t>
            </a:r>
            <a:r>
              <a:rPr lang="en-GB" dirty="0"/>
              <a:t>a</a:t>
            </a:r>
            <a:r>
              <a:rPr lang="en-AT" dirty="0"/>
              <a:t>r</a:t>
            </a:r>
            <a:r>
              <a:rPr lang="en-GB" dirty="0"/>
              <a:t>c</a:t>
            </a:r>
            <a:r>
              <a:rPr lang="en-AT" dirty="0"/>
              <a:t>h </a:t>
            </a:r>
            <a:r>
              <a:rPr lang="en-GB" dirty="0"/>
              <a:t>a</a:t>
            </a:r>
            <a:r>
              <a:rPr lang="en-AT" dirty="0"/>
              <a:t>n</a:t>
            </a:r>
            <a:r>
              <a:rPr lang="en-GB" dirty="0"/>
              <a:t>d</a:t>
            </a:r>
            <a:r>
              <a:rPr lang="en-AT" dirty="0"/>
              <a:t> </a:t>
            </a:r>
            <a:r>
              <a:rPr lang="en-GB" dirty="0"/>
              <a:t>L</a:t>
            </a:r>
            <a:r>
              <a:rPr lang="en-AT" dirty="0" err="1"/>
              <a:t>i</a:t>
            </a:r>
            <a:r>
              <a:rPr lang="en-GB" dirty="0"/>
              <a:t>n</a:t>
            </a:r>
            <a:r>
              <a:rPr lang="en-AT" dirty="0"/>
              <a:t>k</a:t>
            </a:r>
            <a:r>
              <a:rPr lang="en-GB" dirty="0"/>
              <a:t>s</a:t>
            </a:r>
            <a:endParaRPr lang="en-AT" dirty="0"/>
          </a:p>
        </p:txBody>
      </p:sp>
      <p:sp>
        <p:nvSpPr>
          <p:cNvPr id="3" name="Inhaltsplatzhalter 2">
            <a:extLst>
              <a:ext uri="{FF2B5EF4-FFF2-40B4-BE49-F238E27FC236}">
                <a16:creationId xmlns:a16="http://schemas.microsoft.com/office/drawing/2014/main" id="{ECB6CB6D-0EAA-4F25-8AAF-BD19D84378E1}"/>
              </a:ext>
            </a:extLst>
          </p:cNvPr>
          <p:cNvSpPr>
            <a:spLocks noGrp="1"/>
          </p:cNvSpPr>
          <p:nvPr>
            <p:ph idx="1"/>
          </p:nvPr>
        </p:nvSpPr>
        <p:spPr/>
        <p:txBody>
          <a:bodyPr/>
          <a:lstStyle/>
          <a:p>
            <a:pPr marL="342900" indent="-342900">
              <a:buFont typeface="Arial" panose="020B0604020202020204" pitchFamily="34" charset="0"/>
              <a:buChar char="•"/>
            </a:pPr>
            <a:r>
              <a:rPr lang="en-GB" dirty="0"/>
              <a:t>H</a:t>
            </a:r>
            <a:r>
              <a:rPr lang="en-AT" dirty="0"/>
              <a:t>A</a:t>
            </a:r>
            <a:r>
              <a:rPr lang="en-GB" dirty="0"/>
              <a:t>W</a:t>
            </a:r>
            <a:r>
              <a:rPr lang="en-AT" dirty="0"/>
              <a:t>A</a:t>
            </a:r>
            <a:r>
              <a:rPr lang="en-GB" dirty="0"/>
              <a:t>I</a:t>
            </a:r>
            <a:r>
              <a:rPr lang="en-AT" dirty="0"/>
              <a:t>I </a:t>
            </a:r>
            <a:r>
              <a:rPr lang="en-GB" dirty="0"/>
              <a:t>S</a:t>
            </a:r>
            <a:r>
              <a:rPr lang="en-AT" dirty="0"/>
              <a:t>E</a:t>
            </a:r>
            <a:r>
              <a:rPr lang="en-GB" dirty="0"/>
              <a:t>S</a:t>
            </a:r>
            <a:r>
              <a:rPr lang="en-AT" dirty="0"/>
              <a:t>A</a:t>
            </a:r>
            <a:r>
              <a:rPr lang="en-GB" dirty="0"/>
              <a:t>R</a:t>
            </a:r>
            <a:r>
              <a:rPr lang="en-AT" dirty="0"/>
              <a:t> </a:t>
            </a:r>
            <a:r>
              <a:rPr lang="en-GB" dirty="0"/>
              <a:t>E</a:t>
            </a:r>
            <a:r>
              <a:rPr lang="en-AT" dirty="0"/>
              <a:t>R4 </a:t>
            </a:r>
            <a:r>
              <a:rPr lang="en-GB" dirty="0"/>
              <a:t>B</a:t>
            </a:r>
            <a:r>
              <a:rPr lang="en-AT" dirty="0" err="1"/>
              <a:t>i</a:t>
            </a:r>
            <a:r>
              <a:rPr lang="en-GB" dirty="0"/>
              <a:t>d</a:t>
            </a:r>
            <a:endParaRPr lang="en-AT" dirty="0"/>
          </a:p>
          <a:p>
            <a:pPr marL="342900" indent="-342900">
              <a:buFont typeface="Arial" panose="020B0604020202020204" pitchFamily="34" charset="0"/>
              <a:buChar char="•"/>
            </a:pPr>
            <a:r>
              <a:rPr lang="en-AT" dirty="0"/>
              <a:t>SESAR Wave 2 PJ10 </a:t>
            </a:r>
            <a:r>
              <a:rPr lang="en-AT" dirty="0" err="1"/>
              <a:t>Sln</a:t>
            </a:r>
            <a:r>
              <a:rPr lang="en-AT" dirty="0"/>
              <a:t> 96 – Continuation of PJ16.04 on Speech recognition, eye tracking and user prof</a:t>
            </a:r>
            <a:r>
              <a:rPr lang="en-GB" dirty="0" err="1"/>
              <a:t>i</a:t>
            </a:r>
            <a:r>
              <a:rPr lang="en-AT" dirty="0"/>
              <a:t>l</a:t>
            </a:r>
            <a:r>
              <a:rPr lang="en-GB" dirty="0"/>
              <a:t>e</a:t>
            </a:r>
            <a:r>
              <a:rPr lang="en-AT" dirty="0"/>
              <a:t>s</a:t>
            </a:r>
          </a:p>
          <a:p>
            <a:pPr marL="342900" indent="-342900">
              <a:buFont typeface="Arial" panose="020B0604020202020204" pitchFamily="34" charset="0"/>
              <a:buChar char="•"/>
            </a:pPr>
            <a:r>
              <a:rPr lang="en-AT" dirty="0"/>
              <a:t>Digital ANS work in </a:t>
            </a:r>
            <a:r>
              <a:rPr lang="en-AT" dirty="0" err="1"/>
              <a:t>COOPANs</a:t>
            </a:r>
            <a:r>
              <a:rPr lang="en-AT" dirty="0"/>
              <a:t>)</a:t>
            </a:r>
          </a:p>
          <a:p>
            <a:pPr marL="342900" indent="-342900">
              <a:buFont typeface="Arial" panose="020B0604020202020204" pitchFamily="34" charset="0"/>
              <a:buChar char="•"/>
            </a:pPr>
            <a:r>
              <a:rPr lang="en-AT" dirty="0" err="1"/>
              <a:t>Eurocontrol</a:t>
            </a:r>
            <a:r>
              <a:rPr lang="en-AT" dirty="0"/>
              <a:t> Scientific Community on Automation</a:t>
            </a:r>
          </a:p>
          <a:p>
            <a:pPr marL="342900" indent="-342900">
              <a:buFont typeface="Arial" panose="020B0604020202020204" pitchFamily="34" charset="0"/>
              <a:buChar char="•"/>
            </a:pPr>
            <a:r>
              <a:rPr lang="en-AT" dirty="0"/>
              <a:t>CANSO Huma</a:t>
            </a:r>
            <a:r>
              <a:rPr lang="en-GB" dirty="0"/>
              <a:t>n</a:t>
            </a:r>
            <a:r>
              <a:rPr lang="en-AT" dirty="0"/>
              <a:t> </a:t>
            </a:r>
            <a:r>
              <a:rPr lang="en-GB" dirty="0"/>
              <a:t>P</a:t>
            </a:r>
            <a:r>
              <a:rPr lang="en-AT" dirty="0"/>
              <a:t>e</a:t>
            </a:r>
            <a:r>
              <a:rPr lang="en-GB" dirty="0"/>
              <a:t>r</a:t>
            </a:r>
            <a:r>
              <a:rPr lang="en-AT" dirty="0"/>
              <a:t>f</a:t>
            </a:r>
            <a:r>
              <a:rPr lang="en-GB" dirty="0"/>
              <a:t>o</a:t>
            </a:r>
            <a:r>
              <a:rPr lang="en-AT" dirty="0"/>
              <a:t>r</a:t>
            </a:r>
            <a:r>
              <a:rPr lang="en-GB" dirty="0"/>
              <a:t>m</a:t>
            </a:r>
            <a:r>
              <a:rPr lang="en-AT" dirty="0"/>
              <a:t>a</a:t>
            </a:r>
            <a:r>
              <a:rPr lang="en-GB" dirty="0"/>
              <a:t>n</a:t>
            </a:r>
            <a:r>
              <a:rPr lang="en-AT" dirty="0"/>
              <a:t>c</a:t>
            </a:r>
            <a:r>
              <a:rPr lang="en-GB" dirty="0"/>
              <a:t>e</a:t>
            </a:r>
            <a:r>
              <a:rPr lang="en-AT" dirty="0"/>
              <a:t> </a:t>
            </a:r>
            <a:r>
              <a:rPr lang="en-GB" dirty="0"/>
              <a:t>S</a:t>
            </a:r>
            <a:r>
              <a:rPr lang="en-AT" dirty="0"/>
              <a:t>t</a:t>
            </a:r>
            <a:r>
              <a:rPr lang="en-GB" dirty="0"/>
              <a:t>a</a:t>
            </a:r>
            <a:r>
              <a:rPr lang="en-AT" dirty="0"/>
              <a:t>n</a:t>
            </a:r>
            <a:r>
              <a:rPr lang="en-GB" dirty="0"/>
              <a:t>d</a:t>
            </a:r>
            <a:r>
              <a:rPr lang="en-AT" dirty="0"/>
              <a:t>a</a:t>
            </a:r>
            <a:r>
              <a:rPr lang="en-GB" dirty="0"/>
              <a:t>r</a:t>
            </a:r>
            <a:r>
              <a:rPr lang="en-AT" dirty="0"/>
              <a:t>d</a:t>
            </a:r>
            <a:r>
              <a:rPr lang="en-GB" dirty="0"/>
              <a:t>s</a:t>
            </a:r>
            <a:endParaRPr lang="en-AT" dirty="0"/>
          </a:p>
          <a:p>
            <a:pPr marL="342900" indent="-342900">
              <a:buFont typeface="Arial" panose="020B0604020202020204" pitchFamily="34" charset="0"/>
              <a:buChar char="•"/>
            </a:pPr>
            <a:r>
              <a:rPr lang="en-AT" dirty="0"/>
              <a:t>Link to </a:t>
            </a:r>
            <a:r>
              <a:rPr lang="en-AT" dirty="0" err="1"/>
              <a:t>Austrocontrol</a:t>
            </a:r>
            <a:r>
              <a:rPr lang="en-AT" dirty="0"/>
              <a:t> Heading 030, Human Performance Strategy/Campaign and Assurance enhancements</a:t>
            </a:r>
          </a:p>
        </p:txBody>
      </p:sp>
    </p:spTree>
    <p:extLst>
      <p:ext uri="{BB962C8B-B14F-4D97-AF65-F5344CB8AC3E}">
        <p14:creationId xmlns:p14="http://schemas.microsoft.com/office/powerpoint/2010/main" val="98733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FE388-6442-4E73-977D-F9B8C4925DE0}"/>
              </a:ext>
            </a:extLst>
          </p:cNvPr>
          <p:cNvSpPr>
            <a:spLocks noGrp="1"/>
          </p:cNvSpPr>
          <p:nvPr>
            <p:ph type="title"/>
          </p:nvPr>
        </p:nvSpPr>
        <p:spPr/>
        <p:txBody>
          <a:bodyPr/>
          <a:lstStyle/>
          <a:p>
            <a:r>
              <a:rPr lang="en-GB" dirty="0"/>
              <a:t>O</a:t>
            </a:r>
            <a:r>
              <a:rPr lang="en-AT" dirty="0"/>
              <a:t>b</a:t>
            </a:r>
            <a:r>
              <a:rPr lang="en-GB" dirty="0"/>
              <a:t>s</a:t>
            </a:r>
            <a:r>
              <a:rPr lang="en-AT" dirty="0"/>
              <a:t>t</a:t>
            </a:r>
            <a:r>
              <a:rPr lang="en-GB" dirty="0"/>
              <a:t>a</a:t>
            </a:r>
            <a:r>
              <a:rPr lang="en-AT" dirty="0"/>
              <a:t>c</a:t>
            </a:r>
            <a:r>
              <a:rPr lang="en-GB" dirty="0"/>
              <a:t>l</a:t>
            </a:r>
            <a:r>
              <a:rPr lang="en-AT" dirty="0"/>
              <a:t>e</a:t>
            </a:r>
            <a:r>
              <a:rPr lang="en-GB" dirty="0"/>
              <a:t>s</a:t>
            </a:r>
            <a:endParaRPr lang="en-AT" dirty="0"/>
          </a:p>
        </p:txBody>
      </p:sp>
      <p:sp>
        <p:nvSpPr>
          <p:cNvPr id="3" name="Inhaltsplatzhalter 2">
            <a:extLst>
              <a:ext uri="{FF2B5EF4-FFF2-40B4-BE49-F238E27FC236}">
                <a16:creationId xmlns:a16="http://schemas.microsoft.com/office/drawing/2014/main" id="{9AAB8A79-0331-4D5F-A67F-5C6B164D3946}"/>
              </a:ext>
            </a:extLst>
          </p:cNvPr>
          <p:cNvSpPr>
            <a:spLocks noGrp="1"/>
          </p:cNvSpPr>
          <p:nvPr>
            <p:ph idx="1"/>
          </p:nvPr>
        </p:nvSpPr>
        <p:spPr/>
        <p:txBody>
          <a:bodyPr/>
          <a:lstStyle/>
          <a:p>
            <a:pPr marL="342900" indent="-342900">
              <a:buFont typeface="Arial" panose="020B0604020202020204" pitchFamily="34" charset="0"/>
              <a:buChar char="•"/>
            </a:pPr>
            <a:r>
              <a:rPr lang="en-GB" dirty="0"/>
              <a:t>N</a:t>
            </a:r>
            <a:r>
              <a:rPr lang="en-AT" dirty="0"/>
              <a:t>e</a:t>
            </a:r>
            <a:r>
              <a:rPr lang="en-GB" dirty="0"/>
              <a:t>e</a:t>
            </a:r>
            <a:r>
              <a:rPr lang="en-AT" dirty="0"/>
              <a:t>d </a:t>
            </a:r>
            <a:r>
              <a:rPr lang="en-GB" dirty="0"/>
              <a:t>t</a:t>
            </a:r>
            <a:r>
              <a:rPr lang="en-AT" dirty="0"/>
              <a:t>o </a:t>
            </a:r>
            <a:r>
              <a:rPr lang="en-GB" dirty="0"/>
              <a:t>g</a:t>
            </a:r>
            <a:r>
              <a:rPr lang="en-AT" dirty="0"/>
              <a:t>et more </a:t>
            </a:r>
            <a:r>
              <a:rPr lang="en-GB" dirty="0"/>
              <a:t>d</a:t>
            </a:r>
            <a:r>
              <a:rPr lang="en-AT" dirty="0"/>
              <a:t>a</a:t>
            </a:r>
            <a:r>
              <a:rPr lang="en-GB" dirty="0"/>
              <a:t>t</a:t>
            </a:r>
            <a:r>
              <a:rPr lang="en-AT" dirty="0"/>
              <a:t>a! </a:t>
            </a:r>
            <a:r>
              <a:rPr lang="en-AT" dirty="0">
                <a:sym typeface="Wingdings" panose="05000000000000000000" pitchFamily="2" charset="2"/>
              </a:rPr>
              <a:t></a:t>
            </a:r>
            <a:endParaRPr lang="en-AT" dirty="0"/>
          </a:p>
          <a:p>
            <a:pPr marL="342900" indent="-342900">
              <a:buFont typeface="Arial" panose="020B0604020202020204" pitchFamily="34" charset="0"/>
              <a:buChar char="•"/>
            </a:pPr>
            <a:r>
              <a:rPr lang="en-GB" dirty="0"/>
              <a:t>S</a:t>
            </a:r>
            <a:r>
              <a:rPr lang="en-AT" dirty="0"/>
              <a:t>t</a:t>
            </a:r>
            <a:r>
              <a:rPr lang="en-GB" dirty="0"/>
              <a:t>r</a:t>
            </a:r>
            <a:r>
              <a:rPr lang="en-AT" dirty="0"/>
              <a:t>a</a:t>
            </a:r>
            <a:r>
              <a:rPr lang="en-GB" dirty="0"/>
              <a:t>t</a:t>
            </a:r>
            <a:r>
              <a:rPr lang="en-AT" dirty="0"/>
              <a:t>e</a:t>
            </a:r>
            <a:r>
              <a:rPr lang="en-GB" dirty="0"/>
              <a:t>g</a:t>
            </a:r>
            <a:r>
              <a:rPr lang="en-AT" dirty="0"/>
              <a:t>y and infrastructure for extracting meaningful data</a:t>
            </a:r>
          </a:p>
          <a:p>
            <a:pPr marL="342900" indent="-342900">
              <a:buFont typeface="Arial" panose="020B0604020202020204" pitchFamily="34" charset="0"/>
              <a:buChar char="•"/>
            </a:pPr>
            <a:r>
              <a:rPr lang="en-AT" dirty="0"/>
              <a:t>‘Smarter’ workstation designs</a:t>
            </a:r>
          </a:p>
          <a:p>
            <a:pPr marL="342900" indent="-342900">
              <a:buFont typeface="Arial" panose="020B0604020202020204" pitchFamily="34" charset="0"/>
              <a:buChar char="•"/>
            </a:pPr>
            <a:r>
              <a:rPr lang="en-AT" dirty="0"/>
              <a:t>Validation </a:t>
            </a:r>
            <a:r>
              <a:rPr lang="en-GB" dirty="0"/>
              <a:t>a</a:t>
            </a:r>
            <a:r>
              <a:rPr lang="en-AT" dirty="0"/>
              <a:t>n</a:t>
            </a:r>
            <a:r>
              <a:rPr lang="en-GB" dirty="0"/>
              <a:t>d</a:t>
            </a:r>
            <a:r>
              <a:rPr lang="en-AT" dirty="0"/>
              <a:t> </a:t>
            </a:r>
            <a:r>
              <a:rPr lang="en-GB" dirty="0"/>
              <a:t>s</a:t>
            </a:r>
            <a:r>
              <a:rPr lang="en-AT" dirty="0"/>
              <a:t>a</a:t>
            </a:r>
            <a:r>
              <a:rPr lang="en-GB" dirty="0"/>
              <a:t>f</a:t>
            </a:r>
            <a:r>
              <a:rPr lang="en-AT" dirty="0"/>
              <a:t>e</a:t>
            </a:r>
            <a:r>
              <a:rPr lang="en-GB" dirty="0"/>
              <a:t>t</a:t>
            </a:r>
            <a:r>
              <a:rPr lang="en-AT" dirty="0"/>
              <a:t>y </a:t>
            </a:r>
            <a:r>
              <a:rPr lang="en-GB" dirty="0"/>
              <a:t>c</a:t>
            </a:r>
            <a:r>
              <a:rPr lang="en-AT" dirty="0"/>
              <a:t>a</a:t>
            </a:r>
            <a:r>
              <a:rPr lang="en-GB" dirty="0"/>
              <a:t>s</a:t>
            </a:r>
            <a:r>
              <a:rPr lang="en-AT" dirty="0"/>
              <a:t>e</a:t>
            </a:r>
            <a:r>
              <a:rPr lang="en-GB" dirty="0"/>
              <a:t>s</a:t>
            </a:r>
            <a:r>
              <a:rPr lang="en-AT" dirty="0"/>
              <a:t> </a:t>
            </a:r>
            <a:r>
              <a:rPr lang="en-GB" dirty="0"/>
              <a:t>f</a:t>
            </a:r>
            <a:r>
              <a:rPr lang="en-AT" dirty="0"/>
              <a:t>o</a:t>
            </a:r>
            <a:r>
              <a:rPr lang="en-GB" dirty="0"/>
              <a:t>r</a:t>
            </a:r>
            <a:r>
              <a:rPr lang="en-AT" dirty="0"/>
              <a:t> </a:t>
            </a:r>
            <a:r>
              <a:rPr lang="en-GB" dirty="0"/>
              <a:t>m</a:t>
            </a:r>
            <a:r>
              <a:rPr lang="en-AT" dirty="0"/>
              <a:t>a</a:t>
            </a:r>
            <a:r>
              <a:rPr lang="en-GB" dirty="0"/>
              <a:t>k</a:t>
            </a:r>
            <a:r>
              <a:rPr lang="en-AT" dirty="0" err="1"/>
              <a:t>i</a:t>
            </a:r>
            <a:r>
              <a:rPr lang="en-GB" dirty="0"/>
              <a:t>n</a:t>
            </a:r>
            <a:r>
              <a:rPr lang="en-AT" dirty="0"/>
              <a:t>g </a:t>
            </a:r>
            <a:r>
              <a:rPr lang="en-GB" dirty="0"/>
              <a:t>d</a:t>
            </a:r>
            <a:r>
              <a:rPr lang="en-AT" dirty="0"/>
              <a:t>e</a:t>
            </a:r>
            <a:r>
              <a:rPr lang="en-GB" dirty="0"/>
              <a:t>c</a:t>
            </a:r>
            <a:r>
              <a:rPr lang="en-AT" dirty="0" err="1"/>
              <a:t>i</a:t>
            </a:r>
            <a:r>
              <a:rPr lang="en-GB" dirty="0"/>
              <a:t>s</a:t>
            </a:r>
            <a:r>
              <a:rPr lang="en-AT" dirty="0" err="1"/>
              <a:t>i</a:t>
            </a:r>
            <a:r>
              <a:rPr lang="en-GB" dirty="0"/>
              <a:t>o</a:t>
            </a:r>
            <a:r>
              <a:rPr lang="en-AT" dirty="0"/>
              <a:t>n</a:t>
            </a:r>
            <a:r>
              <a:rPr lang="en-GB" dirty="0"/>
              <a:t>s</a:t>
            </a:r>
            <a:r>
              <a:rPr lang="en-AT" dirty="0"/>
              <a:t> </a:t>
            </a:r>
            <a:r>
              <a:rPr lang="en-GB" dirty="0"/>
              <a:t>b</a:t>
            </a:r>
            <a:r>
              <a:rPr lang="en-AT" dirty="0"/>
              <a:t>a</a:t>
            </a:r>
            <a:r>
              <a:rPr lang="en-GB" dirty="0"/>
              <a:t>s</a:t>
            </a:r>
            <a:r>
              <a:rPr lang="en-AT" dirty="0"/>
              <a:t>e</a:t>
            </a:r>
            <a:r>
              <a:rPr lang="en-GB" dirty="0"/>
              <a:t>d</a:t>
            </a:r>
            <a:r>
              <a:rPr lang="en-AT" dirty="0"/>
              <a:t> </a:t>
            </a:r>
            <a:r>
              <a:rPr lang="en-GB" dirty="0"/>
              <a:t>o</a:t>
            </a:r>
            <a:r>
              <a:rPr lang="en-AT" dirty="0"/>
              <a:t>n </a:t>
            </a:r>
            <a:r>
              <a:rPr lang="en-GB" dirty="0"/>
              <a:t>t</a:t>
            </a:r>
            <a:r>
              <a:rPr lang="en-AT" dirty="0"/>
              <a:t>h</a:t>
            </a:r>
            <a:r>
              <a:rPr lang="en-GB" dirty="0" err="1"/>
              <a:t>i</a:t>
            </a:r>
            <a:r>
              <a:rPr lang="en-AT" dirty="0"/>
              <a:t>s </a:t>
            </a:r>
            <a:r>
              <a:rPr lang="en-GB" dirty="0"/>
              <a:t>k</a:t>
            </a:r>
            <a:r>
              <a:rPr lang="en-AT" dirty="0" err="1"/>
              <a:t>i</a:t>
            </a:r>
            <a:r>
              <a:rPr lang="en-GB" dirty="0"/>
              <a:t>n</a:t>
            </a:r>
            <a:r>
              <a:rPr lang="en-AT" dirty="0"/>
              <a:t>d </a:t>
            </a:r>
            <a:r>
              <a:rPr lang="en-GB" dirty="0"/>
              <a:t>o</a:t>
            </a:r>
            <a:r>
              <a:rPr lang="en-AT" dirty="0"/>
              <a:t>f </a:t>
            </a:r>
            <a:r>
              <a:rPr lang="en-GB" dirty="0"/>
              <a:t>d</a:t>
            </a:r>
            <a:r>
              <a:rPr lang="en-AT" dirty="0"/>
              <a:t>a</a:t>
            </a:r>
            <a:r>
              <a:rPr lang="en-GB" dirty="0"/>
              <a:t>t</a:t>
            </a:r>
            <a:r>
              <a:rPr lang="en-AT" dirty="0"/>
              <a:t>a</a:t>
            </a:r>
          </a:p>
          <a:p>
            <a:pPr marL="342900" indent="-342900">
              <a:buFont typeface="Arial" panose="020B0604020202020204" pitchFamily="34" charset="0"/>
              <a:buChar char="•"/>
            </a:pPr>
            <a:r>
              <a:rPr lang="en-AT" dirty="0"/>
              <a:t>P</a:t>
            </a:r>
            <a:r>
              <a:rPr lang="en-GB" dirty="0"/>
              <a:t>o</a:t>
            </a:r>
            <a:r>
              <a:rPr lang="en-AT" dirty="0"/>
              <a:t>t</a:t>
            </a:r>
            <a:r>
              <a:rPr lang="en-GB" dirty="0"/>
              <a:t>e</a:t>
            </a:r>
            <a:r>
              <a:rPr lang="en-AT" dirty="0"/>
              <a:t>n</a:t>
            </a:r>
            <a:r>
              <a:rPr lang="en-GB" dirty="0"/>
              <a:t>t</a:t>
            </a:r>
            <a:r>
              <a:rPr lang="en-AT" dirty="0" err="1"/>
              <a:t>i</a:t>
            </a:r>
            <a:r>
              <a:rPr lang="en-GB" dirty="0"/>
              <a:t>a</a:t>
            </a:r>
            <a:r>
              <a:rPr lang="en-AT" dirty="0"/>
              <a:t>l </a:t>
            </a:r>
            <a:r>
              <a:rPr lang="en-GB" dirty="0"/>
              <a:t>P</a:t>
            </a:r>
            <a:r>
              <a:rPr lang="en-AT" dirty="0"/>
              <a:t>r</a:t>
            </a:r>
            <a:r>
              <a:rPr lang="en-GB" dirty="0" err="1"/>
              <a:t>i</a:t>
            </a:r>
            <a:r>
              <a:rPr lang="en-AT" dirty="0"/>
              <a:t>v</a:t>
            </a:r>
            <a:r>
              <a:rPr lang="en-GB" dirty="0"/>
              <a:t>a</a:t>
            </a:r>
            <a:r>
              <a:rPr lang="en-AT" dirty="0"/>
              <a:t>c</a:t>
            </a:r>
            <a:r>
              <a:rPr lang="en-GB" dirty="0"/>
              <a:t>y</a:t>
            </a:r>
            <a:r>
              <a:rPr lang="en-AT" dirty="0"/>
              <a:t> </a:t>
            </a:r>
            <a:r>
              <a:rPr lang="en-GB" dirty="0"/>
              <a:t>c</a:t>
            </a:r>
            <a:r>
              <a:rPr lang="en-AT" dirty="0"/>
              <a:t>o</a:t>
            </a:r>
            <a:r>
              <a:rPr lang="en-GB" dirty="0"/>
              <a:t>n</a:t>
            </a:r>
            <a:r>
              <a:rPr lang="en-AT" dirty="0"/>
              <a:t>c</a:t>
            </a:r>
            <a:r>
              <a:rPr lang="en-GB" dirty="0"/>
              <a:t>e</a:t>
            </a:r>
            <a:r>
              <a:rPr lang="en-AT" dirty="0"/>
              <a:t>r</a:t>
            </a:r>
            <a:r>
              <a:rPr lang="en-GB" dirty="0"/>
              <a:t>n</a:t>
            </a:r>
            <a:r>
              <a:rPr lang="en-AT" dirty="0"/>
              <a:t>s – </a:t>
            </a:r>
            <a:r>
              <a:rPr lang="en-GB" dirty="0"/>
              <a:t>s</a:t>
            </a:r>
            <a:r>
              <a:rPr lang="en-AT" dirty="0"/>
              <a:t>h</a:t>
            </a:r>
            <a:r>
              <a:rPr lang="en-GB" dirty="0"/>
              <a:t>o</a:t>
            </a:r>
            <a:r>
              <a:rPr lang="en-AT" dirty="0"/>
              <a:t>u</a:t>
            </a:r>
            <a:r>
              <a:rPr lang="en-GB" dirty="0"/>
              <a:t>l</a:t>
            </a:r>
            <a:r>
              <a:rPr lang="en-AT" dirty="0"/>
              <a:t>d </a:t>
            </a:r>
            <a:r>
              <a:rPr lang="en-GB" dirty="0"/>
              <a:t>b</a:t>
            </a:r>
            <a:r>
              <a:rPr lang="en-AT" dirty="0"/>
              <a:t>e </a:t>
            </a:r>
            <a:r>
              <a:rPr lang="en-GB" dirty="0"/>
              <a:t>a</a:t>
            </a:r>
            <a:r>
              <a:rPr lang="en-AT" dirty="0"/>
              <a:t>l</a:t>
            </a:r>
            <a:r>
              <a:rPr lang="en-GB" dirty="0"/>
              <a:t>le</a:t>
            </a:r>
            <a:r>
              <a:rPr lang="en-AT" dirty="0"/>
              <a:t>v</a:t>
            </a:r>
            <a:r>
              <a:rPr lang="en-GB" dirty="0" err="1"/>
              <a:t>i</a:t>
            </a:r>
            <a:r>
              <a:rPr lang="en-AT" dirty="0"/>
              <a:t>a</a:t>
            </a:r>
            <a:r>
              <a:rPr lang="en-GB" dirty="0"/>
              <a:t>t</a:t>
            </a:r>
            <a:r>
              <a:rPr lang="en-AT" dirty="0"/>
              <a:t>e</a:t>
            </a:r>
            <a:r>
              <a:rPr lang="en-GB" dirty="0"/>
              <a:t>d</a:t>
            </a:r>
            <a:r>
              <a:rPr lang="en-AT" dirty="0"/>
              <a:t> </a:t>
            </a:r>
            <a:r>
              <a:rPr lang="en-GB" dirty="0"/>
              <a:t>b</a:t>
            </a:r>
            <a:r>
              <a:rPr lang="en-AT" dirty="0"/>
              <a:t>y ‘</a:t>
            </a:r>
            <a:r>
              <a:rPr lang="en-GB" dirty="0"/>
              <a:t>s</a:t>
            </a:r>
            <a:r>
              <a:rPr lang="en-AT" dirty="0"/>
              <a:t>y</a:t>
            </a:r>
            <a:r>
              <a:rPr lang="en-GB" dirty="0"/>
              <a:t>s</a:t>
            </a:r>
            <a:r>
              <a:rPr lang="en-AT" dirty="0"/>
              <a:t>t</a:t>
            </a:r>
            <a:r>
              <a:rPr lang="en-GB" dirty="0"/>
              <a:t>e</a:t>
            </a:r>
            <a:r>
              <a:rPr lang="en-AT" dirty="0"/>
              <a:t>m’ </a:t>
            </a:r>
            <a:r>
              <a:rPr lang="en-GB" dirty="0"/>
              <a:t>v</a:t>
            </a:r>
            <a:r>
              <a:rPr lang="en-AT" dirty="0" err="1"/>
              <a:t>i</a:t>
            </a:r>
            <a:r>
              <a:rPr lang="en-GB" dirty="0"/>
              <a:t>e</a:t>
            </a:r>
            <a:r>
              <a:rPr lang="en-AT" dirty="0"/>
              <a:t>w </a:t>
            </a:r>
            <a:r>
              <a:rPr lang="en-GB" dirty="0"/>
              <a:t>r</a:t>
            </a:r>
            <a:r>
              <a:rPr lang="en-AT" dirty="0"/>
              <a:t>a</a:t>
            </a:r>
            <a:r>
              <a:rPr lang="en-GB" dirty="0"/>
              <a:t>t</a:t>
            </a:r>
            <a:r>
              <a:rPr lang="en-AT" dirty="0"/>
              <a:t>h</a:t>
            </a:r>
            <a:r>
              <a:rPr lang="en-GB" dirty="0"/>
              <a:t>e</a:t>
            </a:r>
            <a:r>
              <a:rPr lang="en-AT" dirty="0"/>
              <a:t>r </a:t>
            </a:r>
            <a:r>
              <a:rPr lang="en-GB" dirty="0"/>
              <a:t>t</a:t>
            </a:r>
            <a:r>
              <a:rPr lang="en-AT" dirty="0"/>
              <a:t>h</a:t>
            </a:r>
            <a:r>
              <a:rPr lang="en-GB" dirty="0"/>
              <a:t>a</a:t>
            </a:r>
            <a:r>
              <a:rPr lang="en-AT" dirty="0"/>
              <a:t>n ‘</a:t>
            </a:r>
            <a:r>
              <a:rPr lang="en-GB" dirty="0" err="1"/>
              <a:t>i</a:t>
            </a:r>
            <a:r>
              <a:rPr lang="en-AT" dirty="0"/>
              <a:t>n</a:t>
            </a:r>
            <a:r>
              <a:rPr lang="en-GB" dirty="0"/>
              <a:t>d</a:t>
            </a:r>
            <a:r>
              <a:rPr lang="en-AT" dirty="0" err="1"/>
              <a:t>i</a:t>
            </a:r>
            <a:r>
              <a:rPr lang="en-GB" dirty="0"/>
              <a:t>v</a:t>
            </a:r>
            <a:r>
              <a:rPr lang="en-AT" dirty="0" err="1"/>
              <a:t>idual</a:t>
            </a:r>
            <a:r>
              <a:rPr lang="en-AT" dirty="0"/>
              <a:t>’ view</a:t>
            </a:r>
          </a:p>
          <a:p>
            <a:pPr marL="342900" indent="-342900">
              <a:buFont typeface="Arial" panose="020B0604020202020204" pitchFamily="34" charset="0"/>
              <a:buChar char="•"/>
            </a:pPr>
            <a:r>
              <a:rPr lang="en-AT" dirty="0"/>
              <a:t>Industry partners to change their approach </a:t>
            </a:r>
            <a:r>
              <a:rPr lang="en-GB" dirty="0"/>
              <a:t>t</a:t>
            </a:r>
            <a:r>
              <a:rPr lang="en-AT" dirty="0"/>
              <a:t>o </a:t>
            </a:r>
            <a:r>
              <a:rPr lang="en-GB" dirty="0"/>
              <a:t>s</a:t>
            </a:r>
            <a:r>
              <a:rPr lang="en-AT" dirty="0"/>
              <a:t>y</a:t>
            </a:r>
            <a:r>
              <a:rPr lang="en-GB" dirty="0"/>
              <a:t>s</a:t>
            </a:r>
            <a:r>
              <a:rPr lang="en-AT" dirty="0"/>
              <a:t>t</a:t>
            </a:r>
            <a:r>
              <a:rPr lang="en-GB" dirty="0"/>
              <a:t>e</a:t>
            </a:r>
            <a:r>
              <a:rPr lang="en-AT" dirty="0"/>
              <a:t>m </a:t>
            </a:r>
            <a:r>
              <a:rPr lang="en-GB" dirty="0"/>
              <a:t>d</a:t>
            </a:r>
            <a:r>
              <a:rPr lang="en-AT" dirty="0"/>
              <a:t>e</a:t>
            </a:r>
            <a:r>
              <a:rPr lang="en-GB" dirty="0"/>
              <a:t>v</a:t>
            </a:r>
            <a:r>
              <a:rPr lang="en-AT" dirty="0"/>
              <a:t>e</a:t>
            </a:r>
            <a:r>
              <a:rPr lang="en-GB" dirty="0"/>
              <a:t>l</a:t>
            </a:r>
            <a:r>
              <a:rPr lang="en-AT" dirty="0"/>
              <a:t>o</a:t>
            </a:r>
            <a:r>
              <a:rPr lang="en-GB" dirty="0"/>
              <a:t>p</a:t>
            </a:r>
            <a:r>
              <a:rPr lang="en-AT" dirty="0"/>
              <a:t>m</a:t>
            </a:r>
            <a:r>
              <a:rPr lang="en-GB" dirty="0"/>
              <a:t>e</a:t>
            </a:r>
            <a:r>
              <a:rPr lang="en-AT" dirty="0"/>
              <a:t>n</a:t>
            </a:r>
            <a:r>
              <a:rPr lang="en-GB" dirty="0"/>
              <a:t>t</a:t>
            </a:r>
            <a:r>
              <a:rPr lang="en-AT" dirty="0"/>
              <a:t> – e.g. some core code changes to </a:t>
            </a:r>
            <a:r>
              <a:rPr lang="en-AT" dirty="0" err="1"/>
              <a:t>To</a:t>
            </a:r>
            <a:r>
              <a:rPr lang="en-GB" dirty="0"/>
              <a:t>p</a:t>
            </a:r>
            <a:r>
              <a:rPr lang="en-AT" dirty="0"/>
              <a:t>s</a:t>
            </a:r>
            <a:r>
              <a:rPr lang="en-GB" dirty="0"/>
              <a:t>k</a:t>
            </a:r>
            <a:r>
              <a:rPr lang="en-AT" dirty="0"/>
              <a:t>y</a:t>
            </a:r>
          </a:p>
          <a:p>
            <a:pPr marL="342900" indent="-342900">
              <a:buFont typeface="Arial" panose="020B0604020202020204" pitchFamily="34" charset="0"/>
              <a:buChar char="•"/>
            </a:pPr>
            <a:endParaRPr lang="en-AT" dirty="0"/>
          </a:p>
        </p:txBody>
      </p:sp>
    </p:spTree>
    <p:extLst>
      <p:ext uri="{BB962C8B-B14F-4D97-AF65-F5344CB8AC3E}">
        <p14:creationId xmlns:p14="http://schemas.microsoft.com/office/powerpoint/2010/main" val="396018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1922A-C92E-47F1-BA3B-E8BC20ACCA08}"/>
              </a:ext>
            </a:extLst>
          </p:cNvPr>
          <p:cNvSpPr>
            <a:spLocks noGrp="1"/>
          </p:cNvSpPr>
          <p:nvPr>
            <p:ph type="title"/>
          </p:nvPr>
        </p:nvSpPr>
        <p:spPr/>
        <p:txBody>
          <a:bodyPr/>
          <a:lstStyle/>
          <a:p>
            <a:r>
              <a:rPr lang="en-AT" dirty="0" err="1"/>
              <a:t>Danke</a:t>
            </a:r>
            <a:r>
              <a:rPr lang="en-AT" dirty="0"/>
              <a:t> Schön und </a:t>
            </a:r>
            <a:r>
              <a:rPr lang="en-GB" dirty="0"/>
              <a:t>L</a:t>
            </a:r>
            <a:r>
              <a:rPr lang="en-AT" dirty="0" err="1"/>
              <a:t>iebe</a:t>
            </a:r>
            <a:r>
              <a:rPr lang="en-AT" dirty="0"/>
              <a:t> </a:t>
            </a:r>
            <a:r>
              <a:rPr lang="en-AT" dirty="0" err="1"/>
              <a:t>Grüße</a:t>
            </a:r>
            <a:r>
              <a:rPr lang="en-AT" dirty="0"/>
              <a:t>!</a:t>
            </a:r>
            <a:endParaRPr lang="en-GB" dirty="0"/>
          </a:p>
        </p:txBody>
      </p:sp>
      <p:sp>
        <p:nvSpPr>
          <p:cNvPr id="3" name="Inhaltsplatzhalter 2">
            <a:extLst>
              <a:ext uri="{FF2B5EF4-FFF2-40B4-BE49-F238E27FC236}">
                <a16:creationId xmlns:a16="http://schemas.microsoft.com/office/drawing/2014/main" id="{81B90E8E-7477-42AF-BA4E-7778F6407F76}"/>
              </a:ext>
            </a:extLst>
          </p:cNvPr>
          <p:cNvSpPr>
            <a:spLocks noGrp="1"/>
          </p:cNvSpPr>
          <p:nvPr>
            <p:ph idx="1"/>
          </p:nvPr>
        </p:nvSpPr>
        <p:spPr/>
        <p:txBody>
          <a:bodyPr/>
          <a:lstStyle/>
          <a:p>
            <a:endParaRPr lang="en-AT" dirty="0"/>
          </a:p>
          <a:p>
            <a:endParaRPr lang="en-AT" dirty="0"/>
          </a:p>
          <a:p>
            <a:endParaRPr lang="en-AT" dirty="0"/>
          </a:p>
          <a:p>
            <a:r>
              <a:rPr lang="en-GB" sz="3200" dirty="0"/>
              <a:t>Q</a:t>
            </a:r>
            <a:r>
              <a:rPr lang="en-AT" sz="3200" dirty="0"/>
              <a:t>u</a:t>
            </a:r>
            <a:r>
              <a:rPr lang="en-GB" sz="3200" dirty="0"/>
              <a:t>e</a:t>
            </a:r>
            <a:r>
              <a:rPr lang="en-AT" sz="3200" dirty="0"/>
              <a:t>s</a:t>
            </a:r>
            <a:r>
              <a:rPr lang="en-GB" sz="3200" dirty="0"/>
              <a:t>t</a:t>
            </a:r>
            <a:r>
              <a:rPr lang="en-AT" sz="3200" dirty="0" err="1"/>
              <a:t>i</a:t>
            </a:r>
            <a:r>
              <a:rPr lang="en-GB" sz="3200" dirty="0"/>
              <a:t>o</a:t>
            </a:r>
            <a:r>
              <a:rPr lang="en-AT" sz="3200" dirty="0"/>
              <a:t>n</a:t>
            </a:r>
            <a:r>
              <a:rPr lang="en-GB" sz="3200" dirty="0"/>
              <a:t>s</a:t>
            </a:r>
            <a:r>
              <a:rPr lang="en-AT" sz="3200" dirty="0"/>
              <a:t>? </a:t>
            </a:r>
            <a:r>
              <a:rPr lang="en-GB" sz="3200" dirty="0"/>
              <a:t>F</a:t>
            </a:r>
            <a:r>
              <a:rPr lang="en-AT" sz="3200" dirty="0"/>
              <a:t>r</a:t>
            </a:r>
            <a:r>
              <a:rPr lang="en-GB" sz="3200" dirty="0"/>
              <a:t>a</a:t>
            </a:r>
            <a:r>
              <a:rPr lang="en-AT" sz="3200" dirty="0"/>
              <a:t>g</a:t>
            </a:r>
            <a:r>
              <a:rPr lang="en-GB" sz="3200" dirty="0"/>
              <a:t>e</a:t>
            </a:r>
            <a:r>
              <a:rPr lang="en-AT" sz="3200" dirty="0"/>
              <a:t>n? </a:t>
            </a:r>
            <a:r>
              <a:rPr lang="en-GB" sz="3200" dirty="0"/>
              <a:t>F</a:t>
            </a:r>
            <a:r>
              <a:rPr lang="en-AT" sz="3200" dirty="0"/>
              <a:t>r</a:t>
            </a:r>
            <a:r>
              <a:rPr lang="en-GB" sz="3200" dirty="0"/>
              <a:t>å</a:t>
            </a:r>
            <a:r>
              <a:rPr lang="en-AT" sz="3200" dirty="0"/>
              <a:t>g</a:t>
            </a:r>
            <a:r>
              <a:rPr lang="en-GB" sz="3200" dirty="0"/>
              <a:t>o</a:t>
            </a:r>
            <a:r>
              <a:rPr lang="en-AT" sz="3200" dirty="0"/>
              <a:t>r? </a:t>
            </a:r>
          </a:p>
          <a:p>
            <a:endParaRPr lang="en-AT" dirty="0"/>
          </a:p>
          <a:p>
            <a:endParaRPr lang="en-AT" dirty="0"/>
          </a:p>
          <a:p>
            <a:r>
              <a:rPr lang="en-AT" dirty="0"/>
              <a:t>F</a:t>
            </a:r>
            <a:r>
              <a:rPr lang="en-GB" dirty="0"/>
              <a:t>o</a:t>
            </a:r>
            <a:r>
              <a:rPr lang="en-AT" dirty="0"/>
              <a:t>r </a:t>
            </a:r>
            <a:r>
              <a:rPr lang="en-GB" dirty="0" err="1"/>
              <a:t>mor</a:t>
            </a:r>
            <a:r>
              <a:rPr lang="en-AT" dirty="0"/>
              <a:t>e </a:t>
            </a:r>
            <a:r>
              <a:rPr lang="en-GB" dirty="0" err="1"/>
              <a:t>i</a:t>
            </a:r>
            <a:r>
              <a:rPr lang="en-AT" dirty="0" err="1"/>
              <a:t>nformation</a:t>
            </a:r>
            <a:r>
              <a:rPr lang="en-AT" dirty="0"/>
              <a:t> please do get in touch:</a:t>
            </a:r>
          </a:p>
          <a:p>
            <a:endParaRPr lang="en-AT" dirty="0"/>
          </a:p>
          <a:p>
            <a:r>
              <a:rPr lang="en-GB" dirty="0">
                <a:hlinkClick r:id="rId2"/>
              </a:rPr>
              <a:t>N</a:t>
            </a:r>
            <a:r>
              <a:rPr lang="en-AT" dirty="0">
                <a:hlinkClick r:id="rId2"/>
              </a:rPr>
              <a:t>athan.vink@austrocontrol.at</a:t>
            </a:r>
            <a:endParaRPr lang="en-AT" dirty="0"/>
          </a:p>
          <a:p>
            <a:r>
              <a:rPr lang="en-AT" dirty="0" err="1"/>
              <a:t>Linkedin</a:t>
            </a:r>
            <a:r>
              <a:rPr lang="en-AT" dirty="0"/>
              <a:t>: </a:t>
            </a:r>
            <a:r>
              <a:rPr lang="en-AT" dirty="0" err="1"/>
              <a:t>nathanvink</a:t>
            </a:r>
            <a:endParaRPr lang="en-AT" dirty="0"/>
          </a:p>
          <a:p>
            <a:endParaRPr lang="en-GB" dirty="0"/>
          </a:p>
        </p:txBody>
      </p:sp>
    </p:spTree>
    <p:extLst>
      <p:ext uri="{BB962C8B-B14F-4D97-AF65-F5344CB8AC3E}">
        <p14:creationId xmlns:p14="http://schemas.microsoft.com/office/powerpoint/2010/main" val="60506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2"/>
          <p:cNvSpPr txBox="1">
            <a:spLocks noGrp="1"/>
          </p:cNvSpPr>
          <p:nvPr>
            <p:ph type="title"/>
          </p:nvPr>
        </p:nvSpPr>
        <p:spPr>
          <a:xfrm>
            <a:off x="282575" y="1363131"/>
            <a:ext cx="2939190" cy="664797"/>
          </a:xfrm>
          <a:prstGeom prst="rect">
            <a:avLst/>
          </a:prstGeom>
        </p:spPr>
        <p:txBody>
          <a:bodyPr>
            <a:normAutofit fontScale="90000"/>
          </a:bodyPr>
          <a:lstStyle>
            <a:lvl1pPr defTabSz="832103">
              <a:defRPr sz="2900"/>
            </a:lvl1pPr>
          </a:lstStyle>
          <a:p>
            <a:r>
              <a:t>Where is home for you?</a:t>
            </a:r>
          </a:p>
        </p:txBody>
      </p:sp>
      <p:pic>
        <p:nvPicPr>
          <p:cNvPr id="230" name="Picture 2" descr="Picture 2"/>
          <p:cNvPicPr>
            <a:picLocks noChangeAspect="1"/>
          </p:cNvPicPr>
          <p:nvPr/>
        </p:nvPicPr>
        <p:blipFill>
          <a:blip r:embed="rId3"/>
          <a:stretch>
            <a:fillRect/>
          </a:stretch>
        </p:blipFill>
        <p:spPr>
          <a:xfrm>
            <a:off x="3562447" y="1495314"/>
            <a:ext cx="4690967" cy="4219210"/>
          </a:xfrm>
          <a:prstGeom prst="rect">
            <a:avLst/>
          </a:prstGeom>
          <a:ln w="12700">
            <a:miter lim="400000"/>
          </a:ln>
        </p:spPr>
      </p:pic>
      <p:pic>
        <p:nvPicPr>
          <p:cNvPr id="231" name="Picture 3" descr="Picture 3"/>
          <p:cNvPicPr>
            <a:picLocks noChangeAspect="1"/>
          </p:cNvPicPr>
          <p:nvPr/>
        </p:nvPicPr>
        <p:blipFill>
          <a:blip r:embed="rId4"/>
          <a:stretch>
            <a:fillRect/>
          </a:stretch>
        </p:blipFill>
        <p:spPr>
          <a:xfrm>
            <a:off x="469318" y="3483000"/>
            <a:ext cx="2355758" cy="1766819"/>
          </a:xfrm>
          <a:prstGeom prst="rect">
            <a:avLst/>
          </a:prstGeom>
          <a:ln w="12700">
            <a:miter lim="400000"/>
          </a:ln>
        </p:spPr>
      </p:pic>
      <p:sp>
        <p:nvSpPr>
          <p:cNvPr id="232" name="TextBox 8"/>
          <p:cNvSpPr txBox="1"/>
          <p:nvPr/>
        </p:nvSpPr>
        <p:spPr>
          <a:xfrm>
            <a:off x="425768" y="5247538"/>
            <a:ext cx="2442845" cy="30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0" tIns="45710" rIns="45710" bIns="45710">
            <a:spAutoFit/>
          </a:bodyPr>
          <a:lstStyle>
            <a:lvl1pPr>
              <a:defRPr>
                <a:latin typeface="Arial"/>
                <a:ea typeface="Arial"/>
                <a:cs typeface="Arial"/>
                <a:sym typeface="Arial"/>
              </a:defRPr>
            </a:lvl1pPr>
          </a:lstStyle>
          <a:p>
            <a:r>
              <a:rPr sz="1350"/>
              <a:t>Reminder – NZ is here!!</a:t>
            </a:r>
          </a:p>
        </p:txBody>
      </p:sp>
      <p:sp>
        <p:nvSpPr>
          <p:cNvPr id="233" name="TextBox 9"/>
          <p:cNvSpPr txBox="1"/>
          <p:nvPr/>
        </p:nvSpPr>
        <p:spPr>
          <a:xfrm>
            <a:off x="282575" y="2354242"/>
            <a:ext cx="3192145" cy="830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0" tIns="45710" rIns="45710" bIns="45710">
            <a:spAutoFit/>
          </a:bodyPr>
          <a:lstStyle/>
          <a:p>
            <a:pPr marL="171418" indent="-171418">
              <a:buSzPct val="100000"/>
              <a:buChar char="-"/>
              <a:defRPr sz="1600">
                <a:latin typeface="Arial"/>
                <a:ea typeface="Arial"/>
                <a:cs typeface="Arial"/>
                <a:sym typeface="Arial"/>
              </a:defRPr>
            </a:pPr>
            <a:r>
              <a:rPr sz="1200" dirty="0"/>
              <a:t>Born in Matamata (Hobbiton) to Dutch parents</a:t>
            </a:r>
          </a:p>
          <a:p>
            <a:pPr marL="171418" indent="-171418">
              <a:buSzPct val="100000"/>
              <a:buChar char="-"/>
              <a:defRPr sz="1600">
                <a:latin typeface="Arial"/>
                <a:ea typeface="Arial"/>
                <a:cs typeface="Arial"/>
                <a:sym typeface="Arial"/>
              </a:defRPr>
            </a:pPr>
            <a:r>
              <a:rPr sz="1200" dirty="0"/>
              <a:t>Evicted for being too freakishly tall!</a:t>
            </a:r>
          </a:p>
          <a:p>
            <a:pPr marL="171418" indent="-171418">
              <a:buSzPct val="100000"/>
              <a:buChar char="-"/>
              <a:defRPr sz="1600">
                <a:latin typeface="Arial"/>
                <a:ea typeface="Arial"/>
                <a:cs typeface="Arial"/>
                <a:sym typeface="Arial"/>
              </a:defRPr>
            </a:pPr>
            <a:r>
              <a:rPr sz="1200" dirty="0"/>
              <a:t>Now live in the United Kingdom</a:t>
            </a:r>
          </a:p>
        </p:txBody>
      </p:sp>
      <p:pic>
        <p:nvPicPr>
          <p:cNvPr id="234" name="Picture 4" descr="Picture 4"/>
          <p:cNvPicPr>
            <a:picLocks noChangeAspect="1"/>
          </p:cNvPicPr>
          <p:nvPr/>
        </p:nvPicPr>
        <p:blipFill>
          <a:blip r:embed="rId5"/>
          <a:stretch>
            <a:fillRect/>
          </a:stretch>
        </p:blipFill>
        <p:spPr>
          <a:xfrm>
            <a:off x="3221764" y="979172"/>
            <a:ext cx="2312428" cy="1540333"/>
          </a:xfrm>
          <a:prstGeom prst="rect">
            <a:avLst/>
          </a:prstGeom>
          <a:ln w="12700">
            <a:miter lim="400000"/>
          </a:ln>
        </p:spPr>
      </p:pic>
      <p:pic>
        <p:nvPicPr>
          <p:cNvPr id="235" name="Picture 5" descr="Picture 5"/>
          <p:cNvPicPr>
            <a:picLocks noChangeAspect="1"/>
          </p:cNvPicPr>
          <p:nvPr/>
        </p:nvPicPr>
        <p:blipFill>
          <a:blip r:embed="rId6"/>
          <a:stretch>
            <a:fillRect/>
          </a:stretch>
        </p:blipFill>
        <p:spPr>
          <a:xfrm>
            <a:off x="3080512" y="3021328"/>
            <a:ext cx="1622126" cy="1073396"/>
          </a:xfrm>
          <a:prstGeom prst="rect">
            <a:avLst/>
          </a:prstGeom>
          <a:ln w="12700">
            <a:miter lim="400000"/>
          </a:ln>
        </p:spPr>
      </p:pic>
      <p:sp>
        <p:nvSpPr>
          <p:cNvPr id="236" name="Straight Arrow Connector 11"/>
          <p:cNvSpPr/>
          <p:nvPr/>
        </p:nvSpPr>
        <p:spPr>
          <a:xfrm flipV="1">
            <a:off x="4702631" y="2677341"/>
            <a:ext cx="1515291" cy="687979"/>
          </a:xfrm>
          <a:prstGeom prst="line">
            <a:avLst/>
          </a:prstGeom>
          <a:ln w="19050">
            <a:solidFill>
              <a:srgbClr val="000000"/>
            </a:solidFill>
            <a:miter/>
            <a:tailEnd type="triangle"/>
          </a:ln>
        </p:spPr>
        <p:txBody>
          <a:bodyPr lIns="34289" tIns="34289" rIns="34289" bIns="34289"/>
          <a:lstStyle/>
          <a:p>
            <a:endParaRPr sz="1350"/>
          </a:p>
        </p:txBody>
      </p:sp>
      <p:sp>
        <p:nvSpPr>
          <p:cNvPr id="237" name="Straight Arrow Connector 19"/>
          <p:cNvSpPr/>
          <p:nvPr/>
        </p:nvSpPr>
        <p:spPr>
          <a:xfrm>
            <a:off x="5534193" y="1815193"/>
            <a:ext cx="683731" cy="862149"/>
          </a:xfrm>
          <a:prstGeom prst="line">
            <a:avLst/>
          </a:prstGeom>
          <a:ln w="19050">
            <a:solidFill>
              <a:srgbClr val="000000"/>
            </a:solidFill>
            <a:miter/>
            <a:tailEnd type="triangle"/>
          </a:ln>
        </p:spPr>
        <p:txBody>
          <a:bodyPr lIns="34289" tIns="34289" rIns="34289" bIns="34289"/>
          <a:lstStyle/>
          <a:p>
            <a:endParaRPr sz="1350"/>
          </a:p>
        </p:txBody>
      </p:sp>
      <p:pic>
        <p:nvPicPr>
          <p:cNvPr id="238" name="Picture 10" descr="Picture 10"/>
          <p:cNvPicPr>
            <a:picLocks noChangeAspect="1"/>
          </p:cNvPicPr>
          <p:nvPr/>
        </p:nvPicPr>
        <p:blipFill>
          <a:blip r:embed="rId7"/>
          <a:stretch>
            <a:fillRect/>
          </a:stretch>
        </p:blipFill>
        <p:spPr>
          <a:xfrm>
            <a:off x="6434408" y="4600590"/>
            <a:ext cx="2356340" cy="129388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CCAEB-94CB-4705-B530-EC914A30785E}"/>
              </a:ext>
            </a:extLst>
          </p:cNvPr>
          <p:cNvSpPr>
            <a:spLocks noGrp="1"/>
          </p:cNvSpPr>
          <p:nvPr>
            <p:ph type="title"/>
          </p:nvPr>
        </p:nvSpPr>
        <p:spPr/>
        <p:txBody>
          <a:bodyPr/>
          <a:lstStyle/>
          <a:p>
            <a:r>
              <a:rPr lang="en-GB" dirty="0"/>
              <a:t>T</a:t>
            </a:r>
            <a:r>
              <a:rPr lang="en-AT" dirty="0"/>
              <a:t>h</a:t>
            </a:r>
            <a:r>
              <a:rPr lang="en-GB" dirty="0"/>
              <a:t>e</a:t>
            </a:r>
            <a:r>
              <a:rPr lang="en-AT" dirty="0"/>
              <a:t> </a:t>
            </a:r>
            <a:r>
              <a:rPr lang="en-GB" dirty="0"/>
              <a:t>p</a:t>
            </a:r>
            <a:r>
              <a:rPr lang="en-AT" dirty="0"/>
              <a:t>r</a:t>
            </a:r>
            <a:r>
              <a:rPr lang="en-GB" dirty="0"/>
              <a:t>o</a:t>
            </a:r>
            <a:r>
              <a:rPr lang="en-AT" dirty="0"/>
              <a:t>b</a:t>
            </a:r>
            <a:r>
              <a:rPr lang="en-GB" dirty="0"/>
              <a:t>l</a:t>
            </a:r>
            <a:r>
              <a:rPr lang="en-AT" dirty="0"/>
              <a:t>e</a:t>
            </a:r>
            <a:r>
              <a:rPr lang="en-GB" dirty="0"/>
              <a:t>m</a:t>
            </a:r>
            <a:r>
              <a:rPr lang="en-AT" dirty="0"/>
              <a:t> </a:t>
            </a:r>
            <a:r>
              <a:rPr lang="en-GB" dirty="0"/>
              <a:t>s</a:t>
            </a:r>
            <a:r>
              <a:rPr lang="en-AT" dirty="0"/>
              <a:t>t</a:t>
            </a:r>
            <a:r>
              <a:rPr lang="en-GB" dirty="0"/>
              <a:t>a</a:t>
            </a:r>
            <a:r>
              <a:rPr lang="en-AT" dirty="0"/>
              <a:t>t</a:t>
            </a:r>
            <a:r>
              <a:rPr lang="en-GB" dirty="0"/>
              <a:t>e</a:t>
            </a:r>
            <a:r>
              <a:rPr lang="en-AT" dirty="0"/>
              <a:t>m</a:t>
            </a:r>
            <a:r>
              <a:rPr lang="en-GB" dirty="0"/>
              <a:t>e</a:t>
            </a:r>
            <a:r>
              <a:rPr lang="en-AT" dirty="0"/>
              <a:t>n</a:t>
            </a:r>
            <a:r>
              <a:rPr lang="en-GB" dirty="0"/>
              <a:t>t</a:t>
            </a:r>
            <a:endParaRPr lang="en-AT" dirty="0"/>
          </a:p>
        </p:txBody>
      </p:sp>
      <p:pic>
        <p:nvPicPr>
          <p:cNvPr id="4" name="Picture 2">
            <a:extLst>
              <a:ext uri="{FF2B5EF4-FFF2-40B4-BE49-F238E27FC236}">
                <a16:creationId xmlns:a16="http://schemas.microsoft.com/office/drawing/2014/main" id="{67982110-2C1E-4CE0-A23A-8DACE7199E6E}"/>
              </a:ext>
            </a:extLst>
          </p:cNvPr>
          <p:cNvPicPr/>
          <p:nvPr/>
        </p:nvPicPr>
        <p:blipFill>
          <a:blip r:embed="rId2"/>
          <a:srcRect/>
          <a:stretch>
            <a:fillRect/>
          </a:stretch>
        </p:blipFill>
        <p:spPr>
          <a:xfrm>
            <a:off x="842600" y="2601915"/>
            <a:ext cx="7063150" cy="3786958"/>
          </a:xfrm>
          <a:prstGeom prst="rect">
            <a:avLst/>
          </a:prstGeom>
          <a:noFill/>
          <a:ln>
            <a:noFill/>
            <a:prstDash/>
          </a:ln>
        </p:spPr>
      </p:pic>
      <p:sp>
        <p:nvSpPr>
          <p:cNvPr id="3" name="Textfeld 2">
            <a:extLst>
              <a:ext uri="{FF2B5EF4-FFF2-40B4-BE49-F238E27FC236}">
                <a16:creationId xmlns:a16="http://schemas.microsoft.com/office/drawing/2014/main" id="{195D03FF-CF54-4588-8E11-09041DFCDAFD}"/>
              </a:ext>
            </a:extLst>
          </p:cNvPr>
          <p:cNvSpPr txBox="1"/>
          <p:nvPr/>
        </p:nvSpPr>
        <p:spPr>
          <a:xfrm>
            <a:off x="628650" y="914969"/>
            <a:ext cx="6050824" cy="1569660"/>
          </a:xfrm>
          <a:prstGeom prst="rect">
            <a:avLst/>
          </a:prstGeom>
          <a:noFill/>
        </p:spPr>
        <p:txBody>
          <a:bodyPr wrap="square" rtlCol="0">
            <a:spAutoFit/>
          </a:bodyPr>
          <a:lstStyle/>
          <a:p>
            <a:r>
              <a:rPr lang="en-AT" sz="1600" dirty="0"/>
              <a:t>E</a:t>
            </a:r>
            <a:r>
              <a:rPr lang="en-GB" sz="1600" dirty="0"/>
              <a:t>v</a:t>
            </a:r>
            <a:r>
              <a:rPr lang="en-AT" sz="1600" dirty="0"/>
              <a:t>e</a:t>
            </a:r>
            <a:r>
              <a:rPr lang="en-GB" sz="1600" dirty="0"/>
              <a:t>n</a:t>
            </a:r>
            <a:r>
              <a:rPr lang="en-AT" sz="1600" dirty="0"/>
              <a:t> </a:t>
            </a:r>
            <a:r>
              <a:rPr lang="en-GB" sz="1600" dirty="0"/>
              <a:t>t</a:t>
            </a:r>
            <a:r>
              <a:rPr lang="en-AT" sz="1600" dirty="0"/>
              <a:t>h</a:t>
            </a:r>
            <a:r>
              <a:rPr lang="en-GB" sz="1600" dirty="0"/>
              <a:t>e</a:t>
            </a:r>
            <a:r>
              <a:rPr lang="en-AT" sz="1600" dirty="0"/>
              <a:t> </a:t>
            </a:r>
            <a:r>
              <a:rPr lang="en-GB" sz="1600" dirty="0"/>
              <a:t>m</a:t>
            </a:r>
            <a:r>
              <a:rPr lang="en-AT" sz="1600" dirty="0"/>
              <a:t>o</a:t>
            </a:r>
            <a:r>
              <a:rPr lang="en-GB" sz="1600" dirty="0"/>
              <a:t>s</a:t>
            </a:r>
            <a:r>
              <a:rPr lang="en-AT" sz="1600" dirty="0"/>
              <a:t>t </a:t>
            </a:r>
            <a:r>
              <a:rPr lang="en-GB" sz="1600" dirty="0"/>
              <a:t>c</a:t>
            </a:r>
            <a:r>
              <a:rPr lang="en-AT" sz="1600" dirty="0"/>
              <a:t>o</a:t>
            </a:r>
            <a:r>
              <a:rPr lang="en-GB" sz="1600" dirty="0"/>
              <a:t>n</a:t>
            </a:r>
            <a:r>
              <a:rPr lang="en-AT" sz="1600" dirty="0"/>
              <a:t>s</a:t>
            </a:r>
            <a:r>
              <a:rPr lang="en-GB" sz="1600" dirty="0"/>
              <a:t>e</a:t>
            </a:r>
            <a:r>
              <a:rPr lang="en-AT" sz="1600" dirty="0"/>
              <a:t>r</a:t>
            </a:r>
            <a:r>
              <a:rPr lang="en-GB" sz="1600" dirty="0"/>
              <a:t>v</a:t>
            </a:r>
            <a:r>
              <a:rPr lang="en-AT" sz="1600" dirty="0"/>
              <a:t>a</a:t>
            </a:r>
            <a:r>
              <a:rPr lang="en-GB" sz="1600" dirty="0"/>
              <a:t>t</a:t>
            </a:r>
            <a:r>
              <a:rPr lang="en-AT" sz="1600" dirty="0" err="1"/>
              <a:t>i</a:t>
            </a:r>
            <a:r>
              <a:rPr lang="en-GB" sz="1600" dirty="0"/>
              <a:t>v</a:t>
            </a:r>
            <a:r>
              <a:rPr lang="en-AT" sz="1600" dirty="0"/>
              <a:t>e </a:t>
            </a:r>
            <a:r>
              <a:rPr lang="en-GB" sz="1600" dirty="0"/>
              <a:t>f</a:t>
            </a:r>
            <a:r>
              <a:rPr lang="en-AT" sz="1600" dirty="0" err="1"/>
              <a:t>i</a:t>
            </a:r>
            <a:r>
              <a:rPr lang="en-GB" sz="1600" dirty="0"/>
              <a:t>g</a:t>
            </a:r>
            <a:r>
              <a:rPr lang="en-AT" sz="1600" dirty="0"/>
              <a:t>u</a:t>
            </a:r>
            <a:r>
              <a:rPr lang="en-GB" sz="1600" dirty="0"/>
              <a:t>r</a:t>
            </a:r>
            <a:r>
              <a:rPr lang="en-AT" sz="1600" dirty="0"/>
              <a:t>e</a:t>
            </a:r>
            <a:r>
              <a:rPr lang="en-GB" sz="1600" dirty="0"/>
              <a:t>s</a:t>
            </a:r>
            <a:r>
              <a:rPr lang="en-AT" sz="1600" dirty="0"/>
              <a:t> </a:t>
            </a:r>
            <a:r>
              <a:rPr lang="en-GB" sz="1600" dirty="0"/>
              <a:t>h</a:t>
            </a:r>
            <a:r>
              <a:rPr lang="en-AT" sz="1600" dirty="0"/>
              <a:t>a</a:t>
            </a:r>
            <a:r>
              <a:rPr lang="en-GB" sz="1600" dirty="0"/>
              <a:t>v</a:t>
            </a:r>
            <a:r>
              <a:rPr lang="en-AT" sz="1600" dirty="0"/>
              <a:t>e </a:t>
            </a:r>
            <a:r>
              <a:rPr lang="en-GB" sz="1600" dirty="0"/>
              <a:t>d</a:t>
            </a:r>
            <a:r>
              <a:rPr lang="en-AT" sz="1600" dirty="0"/>
              <a:t>e</a:t>
            </a:r>
            <a:r>
              <a:rPr lang="en-GB" sz="1600" dirty="0"/>
              <a:t>m</a:t>
            </a:r>
            <a:r>
              <a:rPr lang="en-AT" sz="1600" dirty="0"/>
              <a:t>and increasing. Delay is already in the system. Human Performance effects this </a:t>
            </a:r>
            <a:r>
              <a:rPr lang="en-AT" sz="1600" dirty="0" err="1"/>
              <a:t>greatl</a:t>
            </a:r>
            <a:r>
              <a:rPr lang="en-GB" sz="1600" dirty="0"/>
              <a:t>y</a:t>
            </a:r>
            <a:r>
              <a:rPr lang="en-AT" sz="1600" dirty="0"/>
              <a:t>. </a:t>
            </a:r>
          </a:p>
          <a:p>
            <a:endParaRPr lang="en-AT" sz="1600" dirty="0"/>
          </a:p>
          <a:p>
            <a:r>
              <a:rPr lang="en-AT" sz="1600" dirty="0"/>
              <a:t>Growth of traffic currently outstrips supply of competent personnel to </a:t>
            </a:r>
            <a:r>
              <a:rPr lang="en-GB" sz="1600" dirty="0"/>
              <a:t>d</a:t>
            </a:r>
            <a:r>
              <a:rPr lang="en-AT" sz="1600" dirty="0"/>
              <a:t>o </a:t>
            </a:r>
            <a:r>
              <a:rPr lang="en-GB" sz="1600" dirty="0"/>
              <a:t>t</a:t>
            </a:r>
            <a:r>
              <a:rPr lang="en-AT" sz="1600" dirty="0"/>
              <a:t>h</a:t>
            </a:r>
            <a:r>
              <a:rPr lang="en-GB" sz="1600" dirty="0"/>
              <a:t>e</a:t>
            </a:r>
            <a:r>
              <a:rPr lang="en-AT" sz="1600" dirty="0"/>
              <a:t> </a:t>
            </a:r>
            <a:r>
              <a:rPr lang="en-GB" sz="1600" dirty="0"/>
              <a:t>j</a:t>
            </a:r>
            <a:r>
              <a:rPr lang="en-AT" sz="1600" dirty="0"/>
              <a:t>o</a:t>
            </a:r>
            <a:r>
              <a:rPr lang="en-GB" sz="1600" dirty="0"/>
              <a:t>b</a:t>
            </a:r>
            <a:r>
              <a:rPr lang="en-AT" sz="1600" dirty="0"/>
              <a:t>. </a:t>
            </a:r>
            <a:r>
              <a:rPr lang="en-GB" sz="1600" dirty="0"/>
              <a:t>W</a:t>
            </a:r>
            <a:r>
              <a:rPr lang="en-AT" sz="1600" dirty="0"/>
              <a:t>e </a:t>
            </a:r>
            <a:r>
              <a:rPr lang="en-GB" sz="1600" dirty="0"/>
              <a:t>a</a:t>
            </a:r>
            <a:r>
              <a:rPr lang="en-AT" sz="1600" dirty="0"/>
              <a:t>r</a:t>
            </a:r>
            <a:r>
              <a:rPr lang="en-GB" sz="1600" dirty="0"/>
              <a:t>e</a:t>
            </a:r>
            <a:r>
              <a:rPr lang="en-AT" sz="1600" dirty="0"/>
              <a:t> </a:t>
            </a:r>
            <a:r>
              <a:rPr lang="en-GB" sz="1600" dirty="0"/>
              <a:t>l</a:t>
            </a:r>
            <a:r>
              <a:rPr lang="en-AT" sz="1600" dirty="0" err="1"/>
              <a:t>os</a:t>
            </a:r>
            <a:r>
              <a:rPr lang="en-GB" sz="1600" dirty="0" err="1"/>
              <a:t>i</a:t>
            </a:r>
            <a:r>
              <a:rPr lang="en-AT" sz="1600" dirty="0"/>
              <a:t>n</a:t>
            </a:r>
            <a:r>
              <a:rPr lang="en-GB" sz="1600" dirty="0"/>
              <a:t>g</a:t>
            </a:r>
            <a:r>
              <a:rPr lang="en-AT" sz="1600" dirty="0"/>
              <a:t> </a:t>
            </a:r>
            <a:r>
              <a:rPr lang="en-GB" sz="1600" dirty="0"/>
              <a:t>m</a:t>
            </a:r>
            <a:r>
              <a:rPr lang="en-AT" sz="1600" dirty="0"/>
              <a:t>o</a:t>
            </a:r>
            <a:r>
              <a:rPr lang="en-GB" sz="1600" dirty="0"/>
              <a:t>r</a:t>
            </a:r>
            <a:r>
              <a:rPr lang="en-AT" sz="1600" dirty="0"/>
              <a:t>e </a:t>
            </a:r>
            <a:r>
              <a:rPr lang="en-GB" sz="1600" dirty="0"/>
              <a:t>p</a:t>
            </a:r>
            <a:r>
              <a:rPr lang="en-AT" sz="1600" dirty="0"/>
              <a:t>e</a:t>
            </a:r>
            <a:r>
              <a:rPr lang="en-GB" sz="1600" dirty="0"/>
              <a:t>o</a:t>
            </a:r>
            <a:r>
              <a:rPr lang="en-AT" sz="1600" dirty="0"/>
              <a:t>p</a:t>
            </a:r>
            <a:r>
              <a:rPr lang="en-GB" sz="1600" dirty="0"/>
              <a:t>l</a:t>
            </a:r>
            <a:r>
              <a:rPr lang="en-AT" sz="1600" dirty="0"/>
              <a:t>e </a:t>
            </a:r>
            <a:r>
              <a:rPr lang="en-GB" sz="1600" dirty="0"/>
              <a:t>t</a:t>
            </a:r>
            <a:r>
              <a:rPr lang="en-AT" sz="1600" dirty="0"/>
              <a:t>o </a:t>
            </a:r>
            <a:r>
              <a:rPr lang="en-GB" sz="1600" dirty="0"/>
              <a:t>r</a:t>
            </a:r>
            <a:r>
              <a:rPr lang="en-AT" sz="1600" dirty="0"/>
              <a:t>e</a:t>
            </a:r>
            <a:r>
              <a:rPr lang="en-GB" sz="1600" dirty="0"/>
              <a:t>t</a:t>
            </a:r>
            <a:r>
              <a:rPr lang="en-AT" sz="1600" dirty="0" err="1"/>
              <a:t>i</a:t>
            </a:r>
            <a:r>
              <a:rPr lang="en-GB" sz="1600" dirty="0"/>
              <a:t>r</a:t>
            </a:r>
            <a:r>
              <a:rPr lang="en-AT" sz="1600" dirty="0"/>
              <a:t>e</a:t>
            </a:r>
            <a:r>
              <a:rPr lang="en-GB" sz="1600" dirty="0"/>
              <a:t>m</a:t>
            </a:r>
            <a:r>
              <a:rPr lang="en-AT" sz="1600" dirty="0"/>
              <a:t>e</a:t>
            </a:r>
            <a:r>
              <a:rPr lang="en-GB" sz="1600" dirty="0"/>
              <a:t>n</a:t>
            </a:r>
            <a:r>
              <a:rPr lang="en-AT" sz="1600" dirty="0"/>
              <a:t>t </a:t>
            </a:r>
            <a:r>
              <a:rPr lang="en-GB" sz="1600" dirty="0"/>
              <a:t>t</a:t>
            </a:r>
            <a:r>
              <a:rPr lang="en-AT" sz="1600" dirty="0"/>
              <a:t>h</a:t>
            </a:r>
            <a:r>
              <a:rPr lang="en-GB" sz="1600" dirty="0"/>
              <a:t>a</a:t>
            </a:r>
            <a:r>
              <a:rPr lang="en-AT" sz="1600" dirty="0"/>
              <a:t>n </a:t>
            </a:r>
            <a:r>
              <a:rPr lang="en-GB" sz="1600" dirty="0"/>
              <a:t>w</a:t>
            </a:r>
            <a:r>
              <a:rPr lang="en-AT" sz="1600" dirty="0"/>
              <a:t>e </a:t>
            </a:r>
            <a:r>
              <a:rPr lang="en-GB" sz="1600" dirty="0"/>
              <a:t>t</a:t>
            </a:r>
            <a:r>
              <a:rPr lang="en-AT" sz="1600" dirty="0"/>
              <a:t>r</a:t>
            </a:r>
            <a:r>
              <a:rPr lang="en-GB" sz="1600" dirty="0"/>
              <a:t>a</a:t>
            </a:r>
            <a:r>
              <a:rPr lang="en-AT" sz="1600" dirty="0" err="1"/>
              <a:t>i</a:t>
            </a:r>
            <a:r>
              <a:rPr lang="en-GB" sz="1600" dirty="0"/>
              <a:t>n</a:t>
            </a:r>
            <a:r>
              <a:rPr lang="en-AT" sz="1600" dirty="0"/>
              <a:t> </a:t>
            </a:r>
            <a:r>
              <a:rPr lang="en-GB" sz="1600" dirty="0"/>
              <a:t>t</a:t>
            </a:r>
            <a:r>
              <a:rPr lang="en-AT" sz="1600" dirty="0"/>
              <a:t>o replace them and meet growth</a:t>
            </a:r>
            <a:endParaRPr lang="en-GB" sz="1600" dirty="0"/>
          </a:p>
        </p:txBody>
      </p:sp>
    </p:spTree>
    <p:extLst>
      <p:ext uri="{BB962C8B-B14F-4D97-AF65-F5344CB8AC3E}">
        <p14:creationId xmlns:p14="http://schemas.microsoft.com/office/powerpoint/2010/main" val="373841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2B876-1804-46A7-B4E8-4C7E95541CC2}"/>
              </a:ext>
            </a:extLst>
          </p:cNvPr>
          <p:cNvSpPr>
            <a:spLocks noGrp="1"/>
          </p:cNvSpPr>
          <p:nvPr>
            <p:ph type="title"/>
          </p:nvPr>
        </p:nvSpPr>
        <p:spPr/>
        <p:txBody>
          <a:bodyPr/>
          <a:lstStyle/>
          <a:p>
            <a:r>
              <a:rPr lang="en-AT" dirty="0"/>
              <a:t>T</a:t>
            </a:r>
            <a:r>
              <a:rPr lang="en-GB" dirty="0"/>
              <a:t>h</a:t>
            </a:r>
            <a:r>
              <a:rPr lang="en-AT" dirty="0"/>
              <a:t>e </a:t>
            </a:r>
            <a:r>
              <a:rPr lang="en-GB" dirty="0"/>
              <a:t>B</a:t>
            </a:r>
            <a:r>
              <a:rPr lang="en-AT" dirty="0"/>
              <a:t>a</a:t>
            </a:r>
            <a:r>
              <a:rPr lang="en-GB" dirty="0"/>
              <a:t>l</a:t>
            </a:r>
            <a:r>
              <a:rPr lang="en-AT" dirty="0"/>
              <a:t>a</a:t>
            </a:r>
            <a:r>
              <a:rPr lang="en-GB" dirty="0"/>
              <a:t>n</a:t>
            </a:r>
            <a:r>
              <a:rPr lang="en-AT" dirty="0"/>
              <a:t>c</a:t>
            </a:r>
            <a:r>
              <a:rPr lang="en-GB" dirty="0"/>
              <a:t>e</a:t>
            </a:r>
            <a:r>
              <a:rPr lang="en-AT" dirty="0"/>
              <a:t>...</a:t>
            </a:r>
            <a:endParaRPr lang="en-GB" dirty="0"/>
          </a:p>
        </p:txBody>
      </p:sp>
      <p:sp>
        <p:nvSpPr>
          <p:cNvPr id="3" name="Inhaltsplatzhalter 2">
            <a:extLst>
              <a:ext uri="{FF2B5EF4-FFF2-40B4-BE49-F238E27FC236}">
                <a16:creationId xmlns:a16="http://schemas.microsoft.com/office/drawing/2014/main" id="{C98E9AF4-586E-4812-9ACB-2740BE62190B}"/>
              </a:ext>
            </a:extLst>
          </p:cNvPr>
          <p:cNvSpPr>
            <a:spLocks noGrp="1"/>
          </p:cNvSpPr>
          <p:nvPr>
            <p:ph idx="1"/>
          </p:nvPr>
        </p:nvSpPr>
        <p:spPr/>
        <p:txBody>
          <a:bodyPr/>
          <a:lstStyle/>
          <a:p>
            <a:pPr marL="457200" indent="-457200">
              <a:buAutoNum type="arabicPeriod"/>
            </a:pPr>
            <a:r>
              <a:rPr lang="en-GB" dirty="0"/>
              <a:t>A</a:t>
            </a:r>
            <a:r>
              <a:rPr lang="en-AT" dirty="0"/>
              <a:t>c</a:t>
            </a:r>
            <a:r>
              <a:rPr lang="en-GB" dirty="0"/>
              <a:t>c</a:t>
            </a:r>
            <a:r>
              <a:rPr lang="en-AT" dirty="0"/>
              <a:t>o</a:t>
            </a:r>
            <a:r>
              <a:rPr lang="en-GB" dirty="0"/>
              <a:t>r</a:t>
            </a:r>
            <a:r>
              <a:rPr lang="en-AT" dirty="0"/>
              <a:t>d</a:t>
            </a:r>
            <a:r>
              <a:rPr lang="en-GB" dirty="0" err="1"/>
              <a:t>i</a:t>
            </a:r>
            <a:r>
              <a:rPr lang="en-AT" dirty="0"/>
              <a:t>n</a:t>
            </a:r>
            <a:r>
              <a:rPr lang="en-GB" dirty="0"/>
              <a:t>g</a:t>
            </a:r>
            <a:r>
              <a:rPr lang="en-AT" dirty="0"/>
              <a:t> </a:t>
            </a:r>
            <a:r>
              <a:rPr lang="en-GB" dirty="0"/>
              <a:t>t</a:t>
            </a:r>
            <a:r>
              <a:rPr lang="en-AT" dirty="0"/>
              <a:t>o </a:t>
            </a:r>
            <a:r>
              <a:rPr lang="en-GB" dirty="0"/>
              <a:t>a</a:t>
            </a:r>
            <a:r>
              <a:rPr lang="en-AT" dirty="0"/>
              <a:t> </a:t>
            </a:r>
            <a:r>
              <a:rPr lang="en-GB" dirty="0"/>
              <a:t>M</a:t>
            </a:r>
            <a:r>
              <a:rPr lang="en-AT" dirty="0"/>
              <a:t>c</a:t>
            </a:r>
            <a:r>
              <a:rPr lang="en-GB" dirty="0"/>
              <a:t>k</a:t>
            </a:r>
            <a:r>
              <a:rPr lang="en-AT" dirty="0" err="1"/>
              <a:t>i</a:t>
            </a:r>
            <a:r>
              <a:rPr lang="en-GB" dirty="0"/>
              <a:t>n</a:t>
            </a:r>
            <a:r>
              <a:rPr lang="en-AT" dirty="0"/>
              <a:t>s</a:t>
            </a:r>
            <a:r>
              <a:rPr lang="en-GB" dirty="0"/>
              <a:t>e</a:t>
            </a:r>
            <a:r>
              <a:rPr lang="en-AT" dirty="0"/>
              <a:t>y </a:t>
            </a:r>
            <a:r>
              <a:rPr lang="en-GB" dirty="0"/>
              <a:t>b</a:t>
            </a:r>
            <a:r>
              <a:rPr lang="en-AT" dirty="0"/>
              <a:t>r</a:t>
            </a:r>
            <a:r>
              <a:rPr lang="en-GB" dirty="0" err="1"/>
              <a:t>ief</a:t>
            </a:r>
            <a:r>
              <a:rPr lang="en-AT" dirty="0" err="1"/>
              <a:t>i</a:t>
            </a:r>
            <a:r>
              <a:rPr lang="en-GB" dirty="0"/>
              <a:t>n</a:t>
            </a:r>
            <a:r>
              <a:rPr lang="en-AT" dirty="0"/>
              <a:t>g </a:t>
            </a:r>
            <a:r>
              <a:rPr lang="en-GB" dirty="0" err="1"/>
              <a:t>i</a:t>
            </a:r>
            <a:r>
              <a:rPr lang="en-AT" dirty="0"/>
              <a:t>n 2018, </a:t>
            </a:r>
            <a:r>
              <a:rPr lang="en-GB" dirty="0"/>
              <a:t>t</a:t>
            </a:r>
            <a:r>
              <a:rPr lang="en-AT" dirty="0"/>
              <a:t>h</a:t>
            </a:r>
            <a:r>
              <a:rPr lang="en-GB" dirty="0"/>
              <a:t>e</a:t>
            </a:r>
            <a:r>
              <a:rPr lang="en-AT" dirty="0"/>
              <a:t> </a:t>
            </a:r>
            <a:r>
              <a:rPr lang="en-GB" dirty="0"/>
              <a:t>A</a:t>
            </a:r>
            <a:r>
              <a:rPr lang="en-AT" dirty="0" err="1"/>
              <a:t>erospace</a:t>
            </a:r>
            <a:r>
              <a:rPr lang="en-AT" dirty="0"/>
              <a:t> industry could see a 50 billion euro benefit from introducing more AI. Automation is included in this. </a:t>
            </a:r>
            <a:r>
              <a:rPr lang="en-GB" dirty="0"/>
              <a:t>M</a:t>
            </a:r>
            <a:r>
              <a:rPr lang="en-AT" dirty="0"/>
              <a:t>o</a:t>
            </a:r>
            <a:r>
              <a:rPr lang="en-GB" dirty="0"/>
              <a:t>r</a:t>
            </a:r>
            <a:r>
              <a:rPr lang="en-AT" dirty="0"/>
              <a:t>e </a:t>
            </a:r>
            <a:r>
              <a:rPr lang="en-GB" dirty="0"/>
              <a:t>t</a:t>
            </a:r>
            <a:r>
              <a:rPr lang="en-AT" dirty="0"/>
              <a:t>h</a:t>
            </a:r>
            <a:r>
              <a:rPr lang="en-GB" dirty="0"/>
              <a:t>a</a:t>
            </a:r>
            <a:r>
              <a:rPr lang="en-AT" dirty="0"/>
              <a:t>n 50% </a:t>
            </a:r>
            <a:r>
              <a:rPr lang="en-GB" dirty="0"/>
              <a:t>o</a:t>
            </a:r>
            <a:r>
              <a:rPr lang="en-AT" dirty="0"/>
              <a:t>f </a:t>
            </a:r>
            <a:r>
              <a:rPr lang="en-GB" dirty="0"/>
              <a:t>a</a:t>
            </a:r>
            <a:r>
              <a:rPr lang="en-AT" dirty="0"/>
              <a:t>c</a:t>
            </a:r>
            <a:r>
              <a:rPr lang="en-GB" dirty="0"/>
              <a:t>t</a:t>
            </a:r>
            <a:r>
              <a:rPr lang="en-AT" dirty="0" err="1"/>
              <a:t>i</a:t>
            </a:r>
            <a:r>
              <a:rPr lang="en-GB" dirty="0"/>
              <a:t>v</a:t>
            </a:r>
            <a:r>
              <a:rPr lang="en-AT" dirty="0" err="1"/>
              <a:t>i</a:t>
            </a:r>
            <a:r>
              <a:rPr lang="en-GB" dirty="0"/>
              <a:t>t</a:t>
            </a:r>
            <a:r>
              <a:rPr lang="en-AT" dirty="0" err="1"/>
              <a:t>i</a:t>
            </a:r>
            <a:r>
              <a:rPr lang="en-GB" dirty="0"/>
              <a:t>e</a:t>
            </a:r>
            <a:r>
              <a:rPr lang="en-AT" dirty="0"/>
              <a:t>s (</a:t>
            </a:r>
            <a:r>
              <a:rPr lang="en-GB" dirty="0"/>
              <a:t>n</a:t>
            </a:r>
            <a:r>
              <a:rPr lang="en-AT" dirty="0"/>
              <a:t>o</a:t>
            </a:r>
            <a:r>
              <a:rPr lang="en-GB" dirty="0"/>
              <a:t>t</a:t>
            </a:r>
            <a:r>
              <a:rPr lang="en-AT" dirty="0"/>
              <a:t> </a:t>
            </a:r>
            <a:r>
              <a:rPr lang="en-GB" dirty="0"/>
              <a:t>j</a:t>
            </a:r>
            <a:r>
              <a:rPr lang="en-AT" dirty="0"/>
              <a:t>o</a:t>
            </a:r>
            <a:r>
              <a:rPr lang="en-GB" dirty="0"/>
              <a:t>b</a:t>
            </a:r>
            <a:r>
              <a:rPr lang="en-AT" dirty="0"/>
              <a:t>s) </a:t>
            </a:r>
            <a:r>
              <a:rPr lang="en-GB" dirty="0"/>
              <a:t>c</a:t>
            </a:r>
            <a:r>
              <a:rPr lang="en-AT" dirty="0"/>
              <a:t>o</a:t>
            </a:r>
            <a:r>
              <a:rPr lang="en-GB" dirty="0"/>
              <a:t>u</a:t>
            </a:r>
            <a:r>
              <a:rPr lang="en-AT" dirty="0"/>
              <a:t>l</a:t>
            </a:r>
            <a:r>
              <a:rPr lang="en-GB" dirty="0"/>
              <a:t>d</a:t>
            </a:r>
            <a:r>
              <a:rPr lang="en-AT" dirty="0"/>
              <a:t> </a:t>
            </a:r>
            <a:r>
              <a:rPr lang="en-GB" dirty="0"/>
              <a:t>b</a:t>
            </a:r>
            <a:r>
              <a:rPr lang="en-AT" dirty="0"/>
              <a:t>e </a:t>
            </a:r>
            <a:r>
              <a:rPr lang="en-GB" dirty="0"/>
              <a:t>a</a:t>
            </a:r>
            <a:r>
              <a:rPr lang="en-AT" dirty="0"/>
              <a:t>u</a:t>
            </a:r>
            <a:r>
              <a:rPr lang="en-GB" dirty="0"/>
              <a:t>t</a:t>
            </a:r>
            <a:r>
              <a:rPr lang="en-AT" dirty="0"/>
              <a:t>o</a:t>
            </a:r>
            <a:r>
              <a:rPr lang="en-GB" dirty="0"/>
              <a:t>m</a:t>
            </a:r>
            <a:r>
              <a:rPr lang="en-AT" dirty="0"/>
              <a:t>a</a:t>
            </a:r>
            <a:r>
              <a:rPr lang="en-GB" dirty="0"/>
              <a:t>t</a:t>
            </a:r>
            <a:r>
              <a:rPr lang="en-AT" dirty="0"/>
              <a:t>e</a:t>
            </a:r>
            <a:r>
              <a:rPr lang="en-GB" dirty="0"/>
              <a:t>d</a:t>
            </a:r>
            <a:r>
              <a:rPr lang="en-AT" dirty="0"/>
              <a:t>.</a:t>
            </a:r>
          </a:p>
          <a:p>
            <a:pPr marL="457200" indent="-457200">
              <a:buAutoNum type="arabicPeriod"/>
            </a:pPr>
            <a:r>
              <a:rPr lang="en-AT" dirty="0"/>
              <a:t>Our workforce is changing dramatically. Other than pay, more employees demand f</a:t>
            </a:r>
            <a:r>
              <a:rPr lang="en-GB" dirty="0"/>
              <a:t>l</a:t>
            </a:r>
            <a:r>
              <a:rPr lang="en-AT" dirty="0"/>
              <a:t>e</a:t>
            </a:r>
            <a:r>
              <a:rPr lang="en-GB" dirty="0"/>
              <a:t>x</a:t>
            </a:r>
            <a:r>
              <a:rPr lang="en-AT" dirty="0" err="1"/>
              <a:t>i</a:t>
            </a:r>
            <a:r>
              <a:rPr lang="en-GB" dirty="0"/>
              <a:t>b</a:t>
            </a:r>
            <a:r>
              <a:rPr lang="en-AT" dirty="0" err="1"/>
              <a:t>i</a:t>
            </a:r>
            <a:r>
              <a:rPr lang="en-GB" dirty="0"/>
              <a:t>l</a:t>
            </a:r>
            <a:r>
              <a:rPr lang="en-AT" dirty="0" err="1"/>
              <a:t>i</a:t>
            </a:r>
            <a:r>
              <a:rPr lang="en-GB" dirty="0"/>
              <a:t>t</a:t>
            </a:r>
            <a:r>
              <a:rPr lang="en-AT" dirty="0"/>
              <a:t>y </a:t>
            </a:r>
            <a:r>
              <a:rPr lang="en-GB" dirty="0"/>
              <a:t>a</a:t>
            </a:r>
            <a:r>
              <a:rPr lang="en-AT" dirty="0"/>
              <a:t>b</a:t>
            </a:r>
            <a:r>
              <a:rPr lang="en-GB" dirty="0"/>
              <a:t>o</a:t>
            </a:r>
            <a:r>
              <a:rPr lang="en-AT" dirty="0"/>
              <a:t>v</a:t>
            </a:r>
            <a:r>
              <a:rPr lang="en-GB" dirty="0"/>
              <a:t>e</a:t>
            </a:r>
            <a:r>
              <a:rPr lang="en-AT" dirty="0"/>
              <a:t> </a:t>
            </a:r>
            <a:r>
              <a:rPr lang="en-GB" dirty="0"/>
              <a:t>a</a:t>
            </a:r>
            <a:r>
              <a:rPr lang="en-AT" dirty="0"/>
              <a:t>l</a:t>
            </a:r>
            <a:r>
              <a:rPr lang="en-GB" dirty="0"/>
              <a:t>l</a:t>
            </a:r>
            <a:r>
              <a:rPr lang="en-AT" dirty="0"/>
              <a:t> </a:t>
            </a:r>
            <a:r>
              <a:rPr lang="en-GB" dirty="0"/>
              <a:t>e</a:t>
            </a:r>
            <a:r>
              <a:rPr lang="en-AT" dirty="0"/>
              <a:t>l</a:t>
            </a:r>
            <a:r>
              <a:rPr lang="en-GB" dirty="0"/>
              <a:t>s</a:t>
            </a:r>
            <a:r>
              <a:rPr lang="en-AT" dirty="0"/>
              <a:t>e. </a:t>
            </a:r>
            <a:r>
              <a:rPr lang="en-GB" dirty="0"/>
              <a:t>W</a:t>
            </a:r>
            <a:r>
              <a:rPr lang="en-AT" dirty="0"/>
              <a:t>o</a:t>
            </a:r>
            <a:r>
              <a:rPr lang="en-GB" dirty="0"/>
              <a:t>r</a:t>
            </a:r>
            <a:r>
              <a:rPr lang="en-AT" dirty="0"/>
              <a:t>k</a:t>
            </a:r>
            <a:r>
              <a:rPr lang="en-GB" dirty="0"/>
              <a:t>f</a:t>
            </a:r>
            <a:r>
              <a:rPr lang="en-AT" dirty="0"/>
              <a:t>o</a:t>
            </a:r>
            <a:r>
              <a:rPr lang="en-GB" dirty="0"/>
              <a:t>r</a:t>
            </a:r>
            <a:r>
              <a:rPr lang="en-AT" dirty="0"/>
              <a:t>c</a:t>
            </a:r>
            <a:r>
              <a:rPr lang="en-GB" dirty="0"/>
              <a:t>e</a:t>
            </a:r>
            <a:r>
              <a:rPr lang="en-AT" dirty="0"/>
              <a:t>s </a:t>
            </a:r>
            <a:r>
              <a:rPr lang="en-GB" dirty="0"/>
              <a:t>c</a:t>
            </a:r>
            <a:r>
              <a:rPr lang="en-AT" dirty="0"/>
              <a:t>h</a:t>
            </a:r>
            <a:r>
              <a:rPr lang="en-GB" dirty="0"/>
              <a:t>a</a:t>
            </a:r>
            <a:r>
              <a:rPr lang="en-AT" dirty="0"/>
              <a:t>n</a:t>
            </a:r>
            <a:r>
              <a:rPr lang="en-GB" dirty="0"/>
              <a:t>g</a:t>
            </a:r>
            <a:r>
              <a:rPr lang="en-AT" dirty="0"/>
              <a:t>e </a:t>
            </a:r>
            <a:r>
              <a:rPr lang="en-GB" dirty="0"/>
              <a:t>f</a:t>
            </a:r>
            <a:r>
              <a:rPr lang="en-AT" dirty="0"/>
              <a:t>a</a:t>
            </a:r>
            <a:r>
              <a:rPr lang="en-GB" dirty="0"/>
              <a:t>s</a:t>
            </a:r>
            <a:r>
              <a:rPr lang="en-AT" dirty="0"/>
              <a:t>t</a:t>
            </a:r>
            <a:r>
              <a:rPr lang="en-GB" dirty="0"/>
              <a:t>e</a:t>
            </a:r>
            <a:r>
              <a:rPr lang="en-AT" dirty="0"/>
              <a:t>r </a:t>
            </a:r>
            <a:r>
              <a:rPr lang="en-GB" dirty="0"/>
              <a:t>a</a:t>
            </a:r>
            <a:r>
              <a:rPr lang="en-AT" dirty="0"/>
              <a:t>n</a:t>
            </a:r>
            <a:r>
              <a:rPr lang="en-GB" dirty="0"/>
              <a:t>d</a:t>
            </a:r>
            <a:r>
              <a:rPr lang="en-AT" dirty="0"/>
              <a:t> </a:t>
            </a:r>
            <a:r>
              <a:rPr lang="en-GB" dirty="0"/>
              <a:t>d</a:t>
            </a:r>
            <a:r>
              <a:rPr lang="en-AT" dirty="0"/>
              <a:t>e</a:t>
            </a:r>
            <a:r>
              <a:rPr lang="en-GB" dirty="0"/>
              <a:t>m</a:t>
            </a:r>
            <a:r>
              <a:rPr lang="en-AT" dirty="0"/>
              <a:t>a</a:t>
            </a:r>
            <a:r>
              <a:rPr lang="en-GB" dirty="0"/>
              <a:t>n</a:t>
            </a:r>
            <a:r>
              <a:rPr lang="en-AT" dirty="0"/>
              <a:t>d </a:t>
            </a:r>
            <a:r>
              <a:rPr lang="en-GB" dirty="0"/>
              <a:t>m</a:t>
            </a:r>
            <a:r>
              <a:rPr lang="en-AT" dirty="0"/>
              <a:t>o</a:t>
            </a:r>
            <a:r>
              <a:rPr lang="en-GB" dirty="0"/>
              <a:t>r</a:t>
            </a:r>
            <a:r>
              <a:rPr lang="en-AT" dirty="0"/>
              <a:t>e </a:t>
            </a:r>
            <a:r>
              <a:rPr lang="en-GB" dirty="0"/>
              <a:t>m</a:t>
            </a:r>
            <a:r>
              <a:rPr lang="en-AT" dirty="0"/>
              <a:t>e</a:t>
            </a:r>
            <a:r>
              <a:rPr lang="en-GB" dirty="0"/>
              <a:t>a</a:t>
            </a:r>
            <a:r>
              <a:rPr lang="en-AT" dirty="0"/>
              <a:t>n</a:t>
            </a:r>
            <a:r>
              <a:rPr lang="en-GB" dirty="0" err="1"/>
              <a:t>i</a:t>
            </a:r>
            <a:r>
              <a:rPr lang="en-AT" dirty="0"/>
              <a:t>n</a:t>
            </a:r>
            <a:r>
              <a:rPr lang="en-GB" dirty="0"/>
              <a:t>g</a:t>
            </a:r>
            <a:endParaRPr lang="en-AT" dirty="0"/>
          </a:p>
          <a:p>
            <a:pPr marL="457200" indent="-457200">
              <a:buAutoNum type="arabicPeriod"/>
            </a:pPr>
            <a:r>
              <a:rPr lang="en-AT" dirty="0"/>
              <a:t>This demands a framework and understanding </a:t>
            </a:r>
            <a:r>
              <a:rPr lang="en-GB" dirty="0"/>
              <a:t>o</a:t>
            </a:r>
            <a:r>
              <a:rPr lang="en-AT" dirty="0"/>
              <a:t>f </a:t>
            </a:r>
            <a:r>
              <a:rPr lang="en-GB" dirty="0"/>
              <a:t>a</a:t>
            </a:r>
            <a:r>
              <a:rPr lang="en-AT" dirty="0"/>
              <a:t>u</a:t>
            </a:r>
            <a:r>
              <a:rPr lang="en-GB" dirty="0"/>
              <a:t>t</a:t>
            </a:r>
            <a:r>
              <a:rPr lang="en-AT" dirty="0"/>
              <a:t>o</a:t>
            </a:r>
            <a:r>
              <a:rPr lang="en-GB" dirty="0"/>
              <a:t>m</a:t>
            </a:r>
            <a:r>
              <a:rPr lang="en-AT" dirty="0"/>
              <a:t>a</a:t>
            </a:r>
            <a:r>
              <a:rPr lang="en-GB" dirty="0"/>
              <a:t>t</a:t>
            </a:r>
            <a:r>
              <a:rPr lang="en-AT" dirty="0" err="1"/>
              <a:t>i</a:t>
            </a:r>
            <a:r>
              <a:rPr lang="en-GB" dirty="0"/>
              <a:t>o</a:t>
            </a:r>
            <a:r>
              <a:rPr lang="en-AT" dirty="0"/>
              <a:t>n </a:t>
            </a:r>
            <a:r>
              <a:rPr lang="en-GB" dirty="0"/>
              <a:t>o</a:t>
            </a:r>
            <a:r>
              <a:rPr lang="en-AT" dirty="0"/>
              <a:t>n </a:t>
            </a:r>
            <a:r>
              <a:rPr lang="en-GB" dirty="0"/>
              <a:t>c</a:t>
            </a:r>
            <a:r>
              <a:rPr lang="en-AT" dirty="0"/>
              <a:t>o</a:t>
            </a:r>
            <a:r>
              <a:rPr lang="en-GB" dirty="0"/>
              <a:t>g</a:t>
            </a:r>
            <a:r>
              <a:rPr lang="en-AT" dirty="0"/>
              <a:t>n</a:t>
            </a:r>
            <a:r>
              <a:rPr lang="en-GB" dirty="0" err="1"/>
              <a:t>i</a:t>
            </a:r>
            <a:r>
              <a:rPr lang="en-AT" dirty="0"/>
              <a:t>t</a:t>
            </a:r>
            <a:r>
              <a:rPr lang="en-GB" dirty="0" err="1"/>
              <a:t>i</a:t>
            </a:r>
            <a:r>
              <a:rPr lang="en-AT" dirty="0"/>
              <a:t>o</a:t>
            </a:r>
            <a:r>
              <a:rPr lang="en-GB" dirty="0"/>
              <a:t>n</a:t>
            </a:r>
            <a:endParaRPr lang="en-AT" dirty="0"/>
          </a:p>
          <a:p>
            <a:pPr marL="457200" indent="-457200">
              <a:buAutoNum type="arabicPeriod"/>
            </a:pPr>
            <a:r>
              <a:rPr lang="en-AT" dirty="0"/>
              <a:t>It demands an understanding of laying infrastructure and policy to meet the changing workforce</a:t>
            </a:r>
          </a:p>
          <a:p>
            <a:endParaRPr lang="en-GB" dirty="0"/>
          </a:p>
        </p:txBody>
      </p:sp>
    </p:spTree>
    <p:extLst>
      <p:ext uri="{BB962C8B-B14F-4D97-AF65-F5344CB8AC3E}">
        <p14:creationId xmlns:p14="http://schemas.microsoft.com/office/powerpoint/2010/main" val="333817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A5DF1-3FFD-47BC-BFA4-5C8A97BEF7C0}"/>
              </a:ext>
            </a:extLst>
          </p:cNvPr>
          <p:cNvSpPr>
            <a:spLocks noGrp="1"/>
          </p:cNvSpPr>
          <p:nvPr>
            <p:ph type="title"/>
          </p:nvPr>
        </p:nvSpPr>
        <p:spPr/>
        <p:txBody>
          <a:bodyPr/>
          <a:lstStyle/>
          <a:p>
            <a:r>
              <a:rPr lang="en-AT" dirty="0"/>
              <a:t>A</a:t>
            </a:r>
            <a:r>
              <a:rPr lang="en-GB" dirty="0"/>
              <a:t>s</a:t>
            </a:r>
            <a:r>
              <a:rPr lang="en-AT" dirty="0"/>
              <a:t> </a:t>
            </a:r>
            <a:r>
              <a:rPr lang="en-GB" dirty="0"/>
              <a:t>c</a:t>
            </a:r>
            <a:r>
              <a:rPr lang="en-AT" dirty="0"/>
              <a:t>a</a:t>
            </a:r>
            <a:r>
              <a:rPr lang="en-GB" dirty="0"/>
              <a:t>p</a:t>
            </a:r>
            <a:r>
              <a:rPr lang="en-AT" dirty="0" err="1"/>
              <a:t>acity</a:t>
            </a:r>
            <a:r>
              <a:rPr lang="en-AT" dirty="0"/>
              <a:t> is pushed higher..</a:t>
            </a:r>
            <a:endParaRPr lang="en-GB" dirty="0"/>
          </a:p>
        </p:txBody>
      </p:sp>
      <p:pic>
        <p:nvPicPr>
          <p:cNvPr id="4" name="Inhaltsplatzhalter 3">
            <a:extLst>
              <a:ext uri="{FF2B5EF4-FFF2-40B4-BE49-F238E27FC236}">
                <a16:creationId xmlns:a16="http://schemas.microsoft.com/office/drawing/2014/main" id="{B41C5EE0-FE32-47AA-8D89-599201A11F33}"/>
              </a:ext>
            </a:extLst>
          </p:cNvPr>
          <p:cNvPicPr>
            <a:picLocks noGrp="1" noChangeAspect="1"/>
          </p:cNvPicPr>
          <p:nvPr>
            <p:ph idx="1"/>
          </p:nvPr>
        </p:nvPicPr>
        <p:blipFill>
          <a:blip r:embed="rId2"/>
          <a:stretch>
            <a:fillRect/>
          </a:stretch>
        </p:blipFill>
        <p:spPr>
          <a:xfrm>
            <a:off x="315143" y="2371423"/>
            <a:ext cx="7886700" cy="4124892"/>
          </a:xfrm>
          <a:prstGeom prst="rect">
            <a:avLst/>
          </a:prstGeom>
        </p:spPr>
      </p:pic>
      <p:sp>
        <p:nvSpPr>
          <p:cNvPr id="5" name="Textfeld 4">
            <a:extLst>
              <a:ext uri="{FF2B5EF4-FFF2-40B4-BE49-F238E27FC236}">
                <a16:creationId xmlns:a16="http://schemas.microsoft.com/office/drawing/2014/main" id="{A2D8369A-4859-4C17-A42C-B79D654E906B}"/>
              </a:ext>
            </a:extLst>
          </p:cNvPr>
          <p:cNvSpPr txBox="1"/>
          <p:nvPr/>
        </p:nvSpPr>
        <p:spPr>
          <a:xfrm>
            <a:off x="628650" y="1014828"/>
            <a:ext cx="6285956" cy="1200329"/>
          </a:xfrm>
          <a:prstGeom prst="rect">
            <a:avLst/>
          </a:prstGeom>
          <a:noFill/>
        </p:spPr>
        <p:txBody>
          <a:bodyPr wrap="square" rtlCol="0">
            <a:spAutoFit/>
          </a:bodyPr>
          <a:lstStyle/>
          <a:p>
            <a:r>
              <a:rPr lang="en-AT" dirty="0"/>
              <a:t>S</a:t>
            </a:r>
            <a:r>
              <a:rPr lang="en-GB" dirty="0"/>
              <a:t>a</a:t>
            </a:r>
            <a:r>
              <a:rPr lang="en-AT" dirty="0"/>
              <a:t>f</a:t>
            </a:r>
            <a:r>
              <a:rPr lang="en-GB" dirty="0"/>
              <a:t>e</a:t>
            </a:r>
            <a:r>
              <a:rPr lang="en-AT" dirty="0"/>
              <a:t>t</a:t>
            </a:r>
            <a:r>
              <a:rPr lang="en-GB" dirty="0"/>
              <a:t>y</a:t>
            </a:r>
            <a:r>
              <a:rPr lang="en-AT" dirty="0"/>
              <a:t> </a:t>
            </a:r>
            <a:r>
              <a:rPr lang="en-GB" dirty="0"/>
              <a:t>a</a:t>
            </a:r>
            <a:r>
              <a:rPr lang="en-AT" dirty="0"/>
              <a:t>n</a:t>
            </a:r>
            <a:r>
              <a:rPr lang="en-GB" dirty="0"/>
              <a:t>d</a:t>
            </a:r>
            <a:r>
              <a:rPr lang="en-AT" dirty="0"/>
              <a:t> </a:t>
            </a:r>
            <a:r>
              <a:rPr lang="en-GB" dirty="0"/>
              <a:t>H</a:t>
            </a:r>
            <a:r>
              <a:rPr lang="en-AT" dirty="0"/>
              <a:t>u</a:t>
            </a:r>
            <a:r>
              <a:rPr lang="en-GB" dirty="0"/>
              <a:t>m</a:t>
            </a:r>
            <a:r>
              <a:rPr lang="en-AT" dirty="0"/>
              <a:t>a</a:t>
            </a:r>
            <a:r>
              <a:rPr lang="en-GB" dirty="0"/>
              <a:t>n</a:t>
            </a:r>
            <a:r>
              <a:rPr lang="en-AT" dirty="0"/>
              <a:t> </a:t>
            </a:r>
            <a:r>
              <a:rPr lang="en-GB" dirty="0"/>
              <a:t>P</a:t>
            </a:r>
            <a:r>
              <a:rPr lang="en-AT" dirty="0"/>
              <a:t>e</a:t>
            </a:r>
            <a:r>
              <a:rPr lang="en-GB" dirty="0"/>
              <a:t>r</a:t>
            </a:r>
            <a:r>
              <a:rPr lang="en-AT" dirty="0"/>
              <a:t>f</a:t>
            </a:r>
            <a:r>
              <a:rPr lang="en-GB" dirty="0"/>
              <a:t>o</a:t>
            </a:r>
            <a:r>
              <a:rPr lang="en-AT" dirty="0"/>
              <a:t>r</a:t>
            </a:r>
            <a:r>
              <a:rPr lang="en-GB" dirty="0"/>
              <a:t>m</a:t>
            </a:r>
            <a:r>
              <a:rPr lang="en-AT" dirty="0"/>
              <a:t>a</a:t>
            </a:r>
            <a:r>
              <a:rPr lang="en-GB" dirty="0"/>
              <a:t>n</a:t>
            </a:r>
            <a:r>
              <a:rPr lang="en-AT" dirty="0"/>
              <a:t>c</a:t>
            </a:r>
            <a:r>
              <a:rPr lang="en-GB" dirty="0"/>
              <a:t>e</a:t>
            </a:r>
            <a:r>
              <a:rPr lang="en-AT" dirty="0"/>
              <a:t> </a:t>
            </a:r>
            <a:r>
              <a:rPr lang="en-GB" dirty="0"/>
              <a:t>a</a:t>
            </a:r>
            <a:r>
              <a:rPr lang="en-AT" dirty="0"/>
              <a:t>r</a:t>
            </a:r>
            <a:r>
              <a:rPr lang="en-GB" dirty="0"/>
              <a:t>e</a:t>
            </a:r>
            <a:r>
              <a:rPr lang="en-AT" dirty="0"/>
              <a:t> </a:t>
            </a:r>
            <a:r>
              <a:rPr lang="en-GB" dirty="0"/>
              <a:t>p</a:t>
            </a:r>
            <a:r>
              <a:rPr lang="en-AT" dirty="0"/>
              <a:t>u</a:t>
            </a:r>
            <a:r>
              <a:rPr lang="en-GB" dirty="0"/>
              <a:t>s</a:t>
            </a:r>
            <a:r>
              <a:rPr lang="en-AT" dirty="0"/>
              <a:t>h</a:t>
            </a:r>
            <a:r>
              <a:rPr lang="en-GB" dirty="0"/>
              <a:t>e</a:t>
            </a:r>
            <a:r>
              <a:rPr lang="en-AT" dirty="0"/>
              <a:t>d </a:t>
            </a:r>
            <a:r>
              <a:rPr lang="en-GB" dirty="0"/>
              <a:t>t</a:t>
            </a:r>
            <a:r>
              <a:rPr lang="en-AT" dirty="0"/>
              <a:t>o </a:t>
            </a:r>
            <a:r>
              <a:rPr lang="en-GB" dirty="0"/>
              <a:t>l</a:t>
            </a:r>
            <a:r>
              <a:rPr lang="en-AT" dirty="0" err="1"/>
              <a:t>i</a:t>
            </a:r>
            <a:r>
              <a:rPr lang="en-GB" dirty="0"/>
              <a:t>m</a:t>
            </a:r>
            <a:r>
              <a:rPr lang="en-AT" dirty="0" err="1"/>
              <a:t>i</a:t>
            </a:r>
            <a:r>
              <a:rPr lang="en-GB" dirty="0"/>
              <a:t>t</a:t>
            </a:r>
            <a:r>
              <a:rPr lang="en-AT" dirty="0"/>
              <a:t>s</a:t>
            </a:r>
          </a:p>
          <a:p>
            <a:pPr marL="285750" indent="-285750">
              <a:buFontTx/>
              <a:buChar char="-"/>
            </a:pPr>
            <a:r>
              <a:rPr lang="en-AT" dirty="0"/>
              <a:t>Safety Decreases (not always linear – for </a:t>
            </a:r>
            <a:r>
              <a:rPr lang="en-AT" dirty="0" err="1"/>
              <a:t>illus</a:t>
            </a:r>
            <a:r>
              <a:rPr lang="en-GB" dirty="0"/>
              <a:t>t</a:t>
            </a:r>
            <a:r>
              <a:rPr lang="en-AT" dirty="0"/>
              <a:t>r</a:t>
            </a:r>
            <a:r>
              <a:rPr lang="en-GB" dirty="0"/>
              <a:t>a</a:t>
            </a:r>
            <a:r>
              <a:rPr lang="en-AT" dirty="0"/>
              <a:t>t</a:t>
            </a:r>
            <a:r>
              <a:rPr lang="en-GB" dirty="0" err="1"/>
              <a:t>i</a:t>
            </a:r>
            <a:r>
              <a:rPr lang="en-AT" dirty="0"/>
              <a:t>v</a:t>
            </a:r>
            <a:r>
              <a:rPr lang="en-GB" dirty="0"/>
              <a:t>e</a:t>
            </a:r>
            <a:r>
              <a:rPr lang="en-AT" dirty="0"/>
              <a:t> </a:t>
            </a:r>
            <a:r>
              <a:rPr lang="en-GB" dirty="0"/>
              <a:t>p</a:t>
            </a:r>
            <a:r>
              <a:rPr lang="en-AT" dirty="0"/>
              <a:t>u</a:t>
            </a:r>
            <a:r>
              <a:rPr lang="en-GB" dirty="0"/>
              <a:t>r</a:t>
            </a:r>
            <a:r>
              <a:rPr lang="en-AT" dirty="0"/>
              <a:t>p</a:t>
            </a:r>
            <a:r>
              <a:rPr lang="en-GB" dirty="0"/>
              <a:t>o</a:t>
            </a:r>
            <a:r>
              <a:rPr lang="en-AT" dirty="0"/>
              <a:t>s</a:t>
            </a:r>
            <a:r>
              <a:rPr lang="en-GB" dirty="0"/>
              <a:t>e</a:t>
            </a:r>
            <a:r>
              <a:rPr lang="en-AT" dirty="0"/>
              <a:t>s)</a:t>
            </a:r>
          </a:p>
          <a:p>
            <a:pPr marL="285750" indent="-285750">
              <a:buFontTx/>
              <a:buChar char="-"/>
            </a:pPr>
            <a:r>
              <a:rPr lang="en-AT" dirty="0"/>
              <a:t>Human Performance surges to deliver full capacity but does not last long</a:t>
            </a:r>
            <a:endParaRPr lang="en-GB" dirty="0"/>
          </a:p>
        </p:txBody>
      </p:sp>
    </p:spTree>
    <p:extLst>
      <p:ext uri="{BB962C8B-B14F-4D97-AF65-F5344CB8AC3E}">
        <p14:creationId xmlns:p14="http://schemas.microsoft.com/office/powerpoint/2010/main" val="299555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FEFA4C-8760-47BA-9FA5-ABF2FD4DD797}"/>
              </a:ext>
            </a:extLst>
          </p:cNvPr>
          <p:cNvSpPr>
            <a:spLocks noGrp="1"/>
          </p:cNvSpPr>
          <p:nvPr>
            <p:ph type="title"/>
          </p:nvPr>
        </p:nvSpPr>
        <p:spPr/>
        <p:txBody>
          <a:bodyPr/>
          <a:lstStyle/>
          <a:p>
            <a:r>
              <a:rPr lang="en-AT" dirty="0"/>
              <a:t>L</a:t>
            </a:r>
            <a:r>
              <a:rPr lang="en-GB" dirty="0"/>
              <a:t>u</a:t>
            </a:r>
            <a:r>
              <a:rPr lang="en-AT" dirty="0" err="1"/>
              <a:t>ckily</a:t>
            </a:r>
            <a:r>
              <a:rPr lang="en-AT" dirty="0"/>
              <a:t>, we </a:t>
            </a:r>
            <a:r>
              <a:rPr lang="en-GB" dirty="0"/>
              <a:t>k</a:t>
            </a:r>
            <a:r>
              <a:rPr lang="en-AT" dirty="0"/>
              <a:t>n</a:t>
            </a:r>
            <a:r>
              <a:rPr lang="en-GB" dirty="0"/>
              <a:t>o</a:t>
            </a:r>
            <a:r>
              <a:rPr lang="en-AT" dirty="0"/>
              <a:t>w </a:t>
            </a:r>
            <a:r>
              <a:rPr lang="en-GB" dirty="0"/>
              <a:t>m</a:t>
            </a:r>
            <a:r>
              <a:rPr lang="en-AT" dirty="0"/>
              <a:t>o</a:t>
            </a:r>
            <a:r>
              <a:rPr lang="en-GB" dirty="0"/>
              <a:t>r</a:t>
            </a:r>
            <a:r>
              <a:rPr lang="en-AT" dirty="0"/>
              <a:t>e </a:t>
            </a:r>
            <a:r>
              <a:rPr lang="en-GB" dirty="0"/>
              <a:t>a</a:t>
            </a:r>
            <a:r>
              <a:rPr lang="en-AT" dirty="0"/>
              <a:t>n</a:t>
            </a:r>
            <a:r>
              <a:rPr lang="en-GB" dirty="0"/>
              <a:t>d</a:t>
            </a:r>
            <a:r>
              <a:rPr lang="en-AT" dirty="0"/>
              <a:t> </a:t>
            </a:r>
            <a:r>
              <a:rPr lang="en-GB" dirty="0"/>
              <a:t>m</a:t>
            </a:r>
            <a:r>
              <a:rPr lang="en-AT" dirty="0"/>
              <a:t>o</a:t>
            </a:r>
            <a:r>
              <a:rPr lang="en-GB" dirty="0"/>
              <a:t>r</a:t>
            </a:r>
            <a:r>
              <a:rPr lang="en-AT" dirty="0"/>
              <a:t>e </a:t>
            </a:r>
            <a:r>
              <a:rPr lang="en-GB" dirty="0"/>
              <a:t>a</a:t>
            </a:r>
            <a:r>
              <a:rPr lang="en-AT" dirty="0"/>
              <a:t>b</a:t>
            </a:r>
            <a:r>
              <a:rPr lang="en-GB" dirty="0"/>
              <a:t>o</a:t>
            </a:r>
            <a:r>
              <a:rPr lang="en-AT" dirty="0"/>
              <a:t>u</a:t>
            </a:r>
            <a:r>
              <a:rPr lang="en-GB" dirty="0"/>
              <a:t>t</a:t>
            </a:r>
            <a:r>
              <a:rPr lang="en-AT" dirty="0"/>
              <a:t> </a:t>
            </a:r>
            <a:r>
              <a:rPr lang="en-GB" dirty="0"/>
              <a:t>w</a:t>
            </a:r>
            <a:r>
              <a:rPr lang="en-AT" dirty="0"/>
              <a:t>h</a:t>
            </a:r>
            <a:r>
              <a:rPr lang="en-GB" dirty="0"/>
              <a:t>y</a:t>
            </a:r>
          </a:p>
        </p:txBody>
      </p:sp>
      <p:pic>
        <p:nvPicPr>
          <p:cNvPr id="5" name="Inhaltsplatzhalter 4">
            <a:extLst>
              <a:ext uri="{FF2B5EF4-FFF2-40B4-BE49-F238E27FC236}">
                <a16:creationId xmlns:a16="http://schemas.microsoft.com/office/drawing/2014/main" id="{F9747144-70E3-4379-B492-0F90D2D5A99A}"/>
              </a:ext>
            </a:extLst>
          </p:cNvPr>
          <p:cNvPicPr>
            <a:picLocks noGrp="1" noChangeAspect="1"/>
          </p:cNvPicPr>
          <p:nvPr>
            <p:ph idx="1"/>
          </p:nvPr>
        </p:nvPicPr>
        <p:blipFill>
          <a:blip r:embed="rId2"/>
          <a:stretch>
            <a:fillRect/>
          </a:stretch>
        </p:blipFill>
        <p:spPr>
          <a:xfrm>
            <a:off x="348774" y="2033769"/>
            <a:ext cx="8098540" cy="4824231"/>
          </a:xfrm>
          <a:prstGeom prst="rect">
            <a:avLst/>
          </a:prstGeom>
        </p:spPr>
      </p:pic>
      <p:sp>
        <p:nvSpPr>
          <p:cNvPr id="6" name="Textfeld 5">
            <a:extLst>
              <a:ext uri="{FF2B5EF4-FFF2-40B4-BE49-F238E27FC236}">
                <a16:creationId xmlns:a16="http://schemas.microsoft.com/office/drawing/2014/main" id="{90B754E7-500F-4A62-A7B8-E9AAE27DB4A1}"/>
              </a:ext>
            </a:extLst>
          </p:cNvPr>
          <p:cNvSpPr txBox="1"/>
          <p:nvPr/>
        </p:nvSpPr>
        <p:spPr>
          <a:xfrm>
            <a:off x="696686" y="1014828"/>
            <a:ext cx="6069874" cy="923330"/>
          </a:xfrm>
          <a:prstGeom prst="rect">
            <a:avLst/>
          </a:prstGeom>
          <a:noFill/>
        </p:spPr>
        <p:txBody>
          <a:bodyPr wrap="square" rtlCol="0">
            <a:spAutoFit/>
          </a:bodyPr>
          <a:lstStyle/>
          <a:p>
            <a:r>
              <a:rPr lang="en-AT" dirty="0"/>
              <a:t>H</a:t>
            </a:r>
            <a:r>
              <a:rPr lang="en-GB" dirty="0"/>
              <a:t>u</a:t>
            </a:r>
            <a:r>
              <a:rPr lang="en-AT" dirty="0"/>
              <a:t>m</a:t>
            </a:r>
            <a:r>
              <a:rPr lang="en-GB" dirty="0"/>
              <a:t>a</a:t>
            </a:r>
            <a:r>
              <a:rPr lang="en-AT" dirty="0"/>
              <a:t>n </a:t>
            </a:r>
            <a:r>
              <a:rPr lang="en-GB" dirty="0"/>
              <a:t>P</a:t>
            </a:r>
            <a:r>
              <a:rPr lang="en-AT" dirty="0"/>
              <a:t>e</a:t>
            </a:r>
            <a:r>
              <a:rPr lang="en-GB" dirty="0"/>
              <a:t>r</a:t>
            </a:r>
            <a:r>
              <a:rPr lang="en-AT" dirty="0"/>
              <a:t>f</a:t>
            </a:r>
            <a:r>
              <a:rPr lang="en-GB" dirty="0"/>
              <a:t>o</a:t>
            </a:r>
            <a:r>
              <a:rPr lang="en-AT" dirty="0"/>
              <a:t>r</a:t>
            </a:r>
            <a:r>
              <a:rPr lang="en-GB" dirty="0"/>
              <a:t>m</a:t>
            </a:r>
            <a:r>
              <a:rPr lang="en-AT" dirty="0"/>
              <a:t>a</a:t>
            </a:r>
            <a:r>
              <a:rPr lang="en-GB" dirty="0"/>
              <a:t>n</a:t>
            </a:r>
            <a:r>
              <a:rPr lang="en-AT" dirty="0"/>
              <a:t>c</a:t>
            </a:r>
            <a:r>
              <a:rPr lang="en-GB" dirty="0"/>
              <a:t>e</a:t>
            </a:r>
            <a:r>
              <a:rPr lang="en-AT" dirty="0"/>
              <a:t> has been long established as a key variable. Modern science continues to reveal more and more about why and how... </a:t>
            </a:r>
            <a:r>
              <a:rPr lang="en-GB" dirty="0"/>
              <a:t>M</a:t>
            </a:r>
            <a:r>
              <a:rPr lang="en-AT" dirty="0" err="1"/>
              <a:t>eaning</a:t>
            </a:r>
            <a:r>
              <a:rPr lang="en-AT" dirty="0"/>
              <a:t> we can take steps to improve..</a:t>
            </a:r>
            <a:endParaRPr lang="en-GB" dirty="0"/>
          </a:p>
        </p:txBody>
      </p:sp>
    </p:spTree>
    <p:extLst>
      <p:ext uri="{BB962C8B-B14F-4D97-AF65-F5344CB8AC3E}">
        <p14:creationId xmlns:p14="http://schemas.microsoft.com/office/powerpoint/2010/main" val="38080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sonField1 xmlns="8c6ea581-8b1b-4f70-8ef5-febee09aeb42">
      <UserInfo>
        <DisplayName/>
        <AccountId xsi:nil="true"/>
        <AccountType/>
      </UserInfo>
    </PersonField1>
    <DocumentAbstract xmlns="8c6ea581-8b1b-4f70-8ef5-febee09aeb42" xsi:nil="true"/>
    <bd9251630aeb4fd3bbe4e8741b5ef2dc xmlns="8c6ea581-8b1b-4f70-8ef5-febee09aeb42">
      <Terms xmlns="http://schemas.microsoft.com/office/infopath/2007/PartnerControls"/>
    </bd9251630aeb4fd3bbe4e8741b5ef2dc>
    <TextFld1UniqueValues xmlns="8c6ea581-8b1b-4f70-8ef5-febee09aeb42" xsi:nil="true"/>
    <TaxCatchAll xmlns="8c6ea581-8b1b-4f70-8ef5-febee09aeb42"/>
    <p216c1d4be714fc7b3f884e555ffa63a xmlns="8c6ea581-8b1b-4f70-8ef5-febee09aeb42">
      <Terms xmlns="http://schemas.microsoft.com/office/infopath/2007/PartnerControls"/>
    </p216c1d4be714fc7b3f884e555ffa63a>
  </documentManagement>
</p:properties>
</file>

<file path=customXml/item3.xml><?xml version="1.0" encoding="utf-8"?>
<ct:contentTypeSchema xmlns:ct="http://schemas.microsoft.com/office/2006/metadata/contentType" xmlns:ma="http://schemas.microsoft.com/office/2006/metadata/properties/metaAttributes" ct:_="" ma:_="" ma:contentTypeName="CTDocument" ma:contentTypeID="0x0101007959D91DC78143C8979486B29ACE66590068F3BD6F000AE5429BE6A57984E393BC" ma:contentTypeVersion="2" ma:contentTypeDescription="Ein neues Dokument erstellen." ma:contentTypeScope="" ma:versionID="8423d641cc586b29da09f8d59baff1a5">
  <xsd:schema xmlns:xsd="http://www.w3.org/2001/XMLSchema" xmlns:xs="http://www.w3.org/2001/XMLSchema" xmlns:p="http://schemas.microsoft.com/office/2006/metadata/properties" xmlns:ns2="8c6ea581-8b1b-4f70-8ef5-febee09aeb42" targetNamespace="http://schemas.microsoft.com/office/2006/metadata/properties" ma:root="true" ma:fieldsID="3c4ae75553c99cd1d803f3c8fd516b85" ns2:_="">
    <xsd:import namespace="8c6ea581-8b1b-4f70-8ef5-febee09aeb42"/>
    <xsd:element name="properties">
      <xsd:complexType>
        <xsd:sequence>
          <xsd:element name="documentManagement">
            <xsd:complexType>
              <xsd:all>
                <xsd:element ref="ns2:TextFld1UniqueValues" minOccurs="0"/>
                <xsd:element ref="ns2:PersonField1" minOccurs="0"/>
                <xsd:element ref="ns2:p216c1d4be714fc7b3f884e555ffa63a" minOccurs="0"/>
                <xsd:element ref="ns2:TaxCatchAll" minOccurs="0"/>
                <xsd:element ref="ns2:TaxCatchAllLabel" minOccurs="0"/>
                <xsd:element ref="ns2:bd9251630aeb4fd3bbe4e8741b5ef2dc" minOccurs="0"/>
                <xsd:element ref="ns2:DocumentAbstr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ea581-8b1b-4f70-8ef5-febee09aeb42" elementFormDefault="qualified">
    <xsd:import namespace="http://schemas.microsoft.com/office/2006/documentManagement/types"/>
    <xsd:import namespace="http://schemas.microsoft.com/office/infopath/2007/PartnerControls"/>
    <xsd:element name="TextFld1UniqueValues" ma:index="8" nillable="true" ma:displayName="Nummer" ma:indexed="true" ma:internalName="TextFld1UniqueValues" ma:readOnly="false">
      <xsd:simpleType>
        <xsd:restriction base="dms:Text"/>
      </xsd:simpleType>
    </xsd:element>
    <xsd:element name="PersonField1" ma:index="9" nillable="true" ma:displayName="Inhaber" ma:internalName="PersonField1"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216c1d4be714fc7b3f884e555ffa63a" ma:index="10" nillable="true" ma:taxonomy="true" ma:internalName="p216c1d4be714fc7b3f884e555ffa63a" ma:taxonomyFieldName="TaxFieldDepartment" ma:displayName="Abteilung" ma:readOnly="false" ma:fieldId="{9216c1d4-be71-4fc7-b3f8-84e555ffa63a}"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TaxCatchAll" ma:index="11" nillable="true" ma:displayName="Taxonomiespalte &quot;Alle abfangen&quot;" ma:hidden="true" ma:list="{8e194d98-b343-4539-a83f-2ff5685ccbab}" ma:internalName="TaxCatchAll" ma:showField="CatchAllData" ma:web="8c6ea581-8b1b-4f70-8ef5-febee09aeb42">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iespalte &quot;Alle abfangen&quot;1" ma:hidden="true" ma:list="{8e194d98-b343-4539-a83f-2ff5685ccbab}" ma:internalName="TaxCatchAllLabel" ma:readOnly="true" ma:showField="CatchAllDataLabel" ma:web="8c6ea581-8b1b-4f70-8ef5-febee09aeb42">
      <xsd:complexType>
        <xsd:complexContent>
          <xsd:extension base="dms:MultiChoiceLookup">
            <xsd:sequence>
              <xsd:element name="Value" type="dms:Lookup" maxOccurs="unbounded" minOccurs="0" nillable="true"/>
            </xsd:sequence>
          </xsd:extension>
        </xsd:complexContent>
      </xsd:complexType>
    </xsd:element>
    <xsd:element name="bd9251630aeb4fd3bbe4e8741b5ef2dc" ma:index="14" nillable="true" ma:taxonomy="true" ma:internalName="bd9251630aeb4fd3bbe4e8741b5ef2dc" ma:taxonomyFieldName="TaxFieldDocument" ma:displayName="Kategorie" ma:readOnly="false" ma:fieldId="{bd925163-0aeb-4fd3-bbe4-e8741b5ef2dc}" ma:taxonomyMulti="true" ma:sspId="7daf0241-0815-4398-9911-12b99a107439" ma:termSetId="2a05d959-f403-4409-a144-903cbf951d12" ma:anchorId="00000000-0000-0000-0000-000000000000" ma:open="false" ma:isKeyword="false">
      <xsd:complexType>
        <xsd:sequence>
          <xsd:element ref="pc:Terms" minOccurs="0" maxOccurs="1"/>
        </xsd:sequence>
      </xsd:complexType>
    </xsd:element>
    <xsd:element name="DocumentAbstract" ma:index="16" nillable="true" ma:displayName="Abstrakt" ma:internalName="DocumentAbstract"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36C4A5-53C1-4A4E-AE6B-953F5EA93BF4}">
  <ds:schemaRefs>
    <ds:schemaRef ds:uri="http://schemas.microsoft.com/sharepoint/v3/contenttype/forms"/>
  </ds:schemaRefs>
</ds:datastoreItem>
</file>

<file path=customXml/itemProps2.xml><?xml version="1.0" encoding="utf-8"?>
<ds:datastoreItem xmlns:ds="http://schemas.openxmlformats.org/officeDocument/2006/customXml" ds:itemID="{D2A30215-41F8-463E-B08F-A59DB3A3F399}">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schemas.microsoft.com/office/2006/metadata/properties"/>
    <ds:schemaRef ds:uri="8c6ea581-8b1b-4f70-8ef5-febee09aeb42"/>
    <ds:schemaRef ds:uri="http://www.w3.org/XML/1998/namespace"/>
    <ds:schemaRef ds:uri="http://purl.org/dc/dcmitype/"/>
  </ds:schemaRefs>
</ds:datastoreItem>
</file>

<file path=customXml/itemProps3.xml><?xml version="1.0" encoding="utf-8"?>
<ds:datastoreItem xmlns:ds="http://schemas.openxmlformats.org/officeDocument/2006/customXml" ds:itemID="{F2C0D5AA-C80C-4B1A-947E-019FDB908A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ea581-8b1b-4f70-8ef5-febee09aeb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4155</Words>
  <Application>Microsoft Office PowerPoint</Application>
  <PresentationFormat>Bildschirmpräsentation (4:3)</PresentationFormat>
  <Paragraphs>463</Paragraphs>
  <Slides>45</Slides>
  <Notes>6</Notes>
  <HiddenSlides>1</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45</vt:i4>
      </vt:variant>
    </vt:vector>
  </HeadingPairs>
  <TitlesOfParts>
    <vt:vector size="55" baseType="lpstr">
      <vt:lpstr>Arial</vt:lpstr>
      <vt:lpstr>Calibri</vt:lpstr>
      <vt:lpstr>Geneva</vt:lpstr>
      <vt:lpstr>Roboto</vt:lpstr>
      <vt:lpstr>Roboto Light</vt:lpstr>
      <vt:lpstr>Symbol</vt:lpstr>
      <vt:lpstr>Verdana</vt:lpstr>
      <vt:lpstr>Wingdings</vt:lpstr>
      <vt:lpstr>Office</vt:lpstr>
      <vt:lpstr>Visio</vt:lpstr>
      <vt:lpstr>When subjective is not enough</vt:lpstr>
      <vt:lpstr>PowerPoint-Präsentation</vt:lpstr>
      <vt:lpstr>Scope and Contents</vt:lpstr>
      <vt:lpstr>Background – Who am I?</vt:lpstr>
      <vt:lpstr>Where is home for you?</vt:lpstr>
      <vt:lpstr>The problem statement</vt:lpstr>
      <vt:lpstr>The Balance...</vt:lpstr>
      <vt:lpstr>As capacity is pushed higher..</vt:lpstr>
      <vt:lpstr>Luckily, we know more and more about why</vt:lpstr>
      <vt:lpstr>LoAT Model – Automation Framework</vt:lpstr>
      <vt:lpstr>PowerPoint-Präsentation</vt:lpstr>
      <vt:lpstr>PowerPoint-Präsentation</vt:lpstr>
      <vt:lpstr>PowerPoint-Präsentation</vt:lpstr>
      <vt:lpstr>PowerPoint-Präsentation</vt:lpstr>
      <vt:lpstr>SESAR Human Performance (HP) Background</vt:lpstr>
      <vt:lpstr>PJ.10-02b Overview</vt:lpstr>
      <vt:lpstr>PJ10.02b Case Study</vt:lpstr>
      <vt:lpstr>Moving through the levels</vt:lpstr>
      <vt:lpstr>What does Automation have to do with it?</vt:lpstr>
      <vt:lpstr>CANSO Standards of Excellence</vt:lpstr>
      <vt:lpstr>SoE in HPM - results &amp; proposed target levels</vt:lpstr>
      <vt:lpstr>Our HF strategy aims to integrate</vt:lpstr>
      <vt:lpstr>Human Performance Strategy 2020 - 2030</vt:lpstr>
      <vt:lpstr>A short break</vt:lpstr>
      <vt:lpstr>PowerPoint-Präsentation</vt:lpstr>
      <vt:lpstr>What can Netflix teach us about HP?</vt:lpstr>
      <vt:lpstr>Types of HP Measures</vt:lpstr>
      <vt:lpstr>Types of HP Measures</vt:lpstr>
      <vt:lpstr>For Reference – Existing HP Measures</vt:lpstr>
      <vt:lpstr>The Ontology</vt:lpstr>
      <vt:lpstr>  The Algorithm</vt:lpstr>
      <vt:lpstr>In More Details</vt:lpstr>
      <vt:lpstr>How it Works</vt:lpstr>
      <vt:lpstr>An Example of all the types of tasks</vt:lpstr>
      <vt:lpstr>Of course its not just about machine interactions...</vt:lpstr>
      <vt:lpstr>PowerPoint-Präsentation</vt:lpstr>
      <vt:lpstr>Results – Sector specific capacity tables</vt:lpstr>
      <vt:lpstr>Real time workload for Supervisors</vt:lpstr>
      <vt:lpstr>PowerPoint-Präsentation</vt:lpstr>
      <vt:lpstr>Design and Assurance assistance</vt:lpstr>
      <vt:lpstr>Longer Term Implications and Next Steps </vt:lpstr>
      <vt:lpstr>Next Steps – Integration and Infrastructure</vt:lpstr>
      <vt:lpstr>Facilitating Research and Links</vt:lpstr>
      <vt:lpstr>Obstacles</vt:lpstr>
      <vt:lpstr>Danke Schön und Liebe Grüße!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Schmidt Peter</dc:creator>
  <cp:lastModifiedBy>Vink Nathan</cp:lastModifiedBy>
  <cp:revision>54</cp:revision>
  <dcterms:created xsi:type="dcterms:W3CDTF">2018-11-14T09:50:02Z</dcterms:created>
  <dcterms:modified xsi:type="dcterms:W3CDTF">2020-02-10T11:01:45Z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FieldDepartment">
    <vt:lpwstr/>
  </property>
  <property fmtid="{D5CDD505-2E9C-101B-9397-08002B2CF9AE}" pid="3" name="ContentTypeId">
    <vt:lpwstr>0x0101007959D91DC78143C8979486B29ACE66590068F3BD6F000AE5429BE6A57984E393BC</vt:lpwstr>
  </property>
  <property fmtid="{D5CDD505-2E9C-101B-9397-08002B2CF9AE}" pid="4" name="TaxFieldDocument">
    <vt:lpwstr/>
  </property>
</Properties>
</file>