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</p:sldMasterIdLst>
  <p:notesMasterIdLst>
    <p:notesMasterId r:id="rId19"/>
  </p:notesMasterIdLst>
  <p:handoutMasterIdLst>
    <p:handoutMasterId r:id="rId20"/>
  </p:handoutMasterIdLst>
  <p:sldIdLst>
    <p:sldId id="259" r:id="rId6"/>
    <p:sldId id="1194" r:id="rId7"/>
    <p:sldId id="826" r:id="rId8"/>
    <p:sldId id="1200" r:id="rId9"/>
    <p:sldId id="794" r:id="rId10"/>
    <p:sldId id="1205" r:id="rId11"/>
    <p:sldId id="796" r:id="rId12"/>
    <p:sldId id="1213" r:id="rId13"/>
    <p:sldId id="1208" r:id="rId14"/>
    <p:sldId id="266" r:id="rId15"/>
    <p:sldId id="798" r:id="rId16"/>
    <p:sldId id="1211" r:id="rId17"/>
    <p:sldId id="768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A"/>
    <a:srgbClr val="0099C4"/>
    <a:srgbClr val="27376F"/>
    <a:srgbClr val="0C406D"/>
    <a:srgbClr val="2F444E"/>
    <a:srgbClr val="354248"/>
    <a:srgbClr val="091932"/>
    <a:srgbClr val="344248"/>
    <a:srgbClr val="384A50"/>
    <a:srgbClr val="63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501" autoAdjust="0"/>
  </p:normalViewPr>
  <p:slideViewPr>
    <p:cSldViewPr>
      <p:cViewPr varScale="1">
        <p:scale>
          <a:sx n="67" d="100"/>
          <a:sy n="67" d="100"/>
        </p:scale>
        <p:origin x="1127" y="62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532"/>
    </p:cViewPr>
  </p:sorterViewPr>
  <p:notesViewPr>
    <p:cSldViewPr>
      <p:cViewPr varScale="1">
        <p:scale>
          <a:sx n="47" d="100"/>
          <a:sy n="47" d="100"/>
        </p:scale>
        <p:origin x="2855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-Chin" userId="3863fb18-2550-4a8a-9695-28d17a9e4902" providerId="ADAL" clId="{D1799299-A062-40E6-B23F-77BE84A5A1C3}"/>
    <pc:docChg chg="delSld modSld">
      <pc:chgData name="Wen-Chin" userId="3863fb18-2550-4a8a-9695-28d17a9e4902" providerId="ADAL" clId="{D1799299-A062-40E6-B23F-77BE84A5A1C3}" dt="2021-02-08T09:08:24.481" v="16" actId="1076"/>
      <pc:docMkLst>
        <pc:docMk/>
      </pc:docMkLst>
      <pc:sldChg chg="modSp mod">
        <pc:chgData name="Wen-Chin" userId="3863fb18-2550-4a8a-9695-28d17a9e4902" providerId="ADAL" clId="{D1799299-A062-40E6-B23F-77BE84A5A1C3}" dt="2021-02-08T09:08:24.481" v="16" actId="1076"/>
        <pc:sldMkLst>
          <pc:docMk/>
          <pc:sldMk cId="4053717885" sldId="768"/>
        </pc:sldMkLst>
        <pc:spChg chg="mod">
          <ac:chgData name="Wen-Chin" userId="3863fb18-2550-4a8a-9695-28d17a9e4902" providerId="ADAL" clId="{D1799299-A062-40E6-B23F-77BE84A5A1C3}" dt="2021-02-08T09:08:24.481" v="16" actId="1076"/>
          <ac:spMkLst>
            <pc:docMk/>
            <pc:sldMk cId="4053717885" sldId="768"/>
            <ac:spMk id="8" creationId="{00000000-0000-0000-0000-000000000000}"/>
          </ac:spMkLst>
        </pc:spChg>
      </pc:sldChg>
      <pc:sldChg chg="del">
        <pc:chgData name="Wen-Chin" userId="3863fb18-2550-4a8a-9695-28d17a9e4902" providerId="ADAL" clId="{D1799299-A062-40E6-B23F-77BE84A5A1C3}" dt="2021-02-08T09:03:14.735" v="0" actId="47"/>
        <pc:sldMkLst>
          <pc:docMk/>
          <pc:sldMk cId="3285814746" sldId="1202"/>
        </pc:sldMkLst>
      </pc:sldChg>
    </pc:docChg>
  </pc:docChgLst>
  <pc:docChgLst>
    <pc:chgData name="Wen-Chin" userId="3863fb18-2550-4a8a-9695-28d17a9e4902" providerId="ADAL" clId="{772C2DBD-A31A-4817-A00A-FDA3A81E608F}"/>
    <pc:docChg chg="undo custSel delSld modSld">
      <pc:chgData name="Wen-Chin" userId="3863fb18-2550-4a8a-9695-28d17a9e4902" providerId="ADAL" clId="{772C2DBD-A31A-4817-A00A-FDA3A81E608F}" dt="2021-02-08T15:20:18.810" v="26" actId="1076"/>
      <pc:docMkLst>
        <pc:docMk/>
      </pc:docMkLst>
      <pc:sldChg chg="addSp delSp modSp mod delAnim modAnim">
        <pc:chgData name="Wen-Chin" userId="3863fb18-2550-4a8a-9695-28d17a9e4902" providerId="ADAL" clId="{772C2DBD-A31A-4817-A00A-FDA3A81E608F}" dt="2021-02-08T15:20:18.810" v="26" actId="1076"/>
        <pc:sldMkLst>
          <pc:docMk/>
          <pc:sldMk cId="2534853645" sldId="794"/>
        </pc:sldMkLst>
        <pc:spChg chg="mod">
          <ac:chgData name="Wen-Chin" userId="3863fb18-2550-4a8a-9695-28d17a9e4902" providerId="ADAL" clId="{772C2DBD-A31A-4817-A00A-FDA3A81E608F}" dt="2021-02-08T15:20:18.810" v="26" actId="1076"/>
          <ac:spMkLst>
            <pc:docMk/>
            <pc:sldMk cId="2534853645" sldId="794"/>
            <ac:spMk id="11" creationId="{7537748D-959F-4ACA-80B5-22094EF034AB}"/>
          </ac:spMkLst>
        </pc:spChg>
        <pc:picChg chg="add del mod">
          <ac:chgData name="Wen-Chin" userId="3863fb18-2550-4a8a-9695-28d17a9e4902" providerId="ADAL" clId="{772C2DBD-A31A-4817-A00A-FDA3A81E608F}" dt="2021-02-08T15:18:46.164" v="8" actId="21"/>
          <ac:picMkLst>
            <pc:docMk/>
            <pc:sldMk cId="2534853645" sldId="794"/>
            <ac:picMk id="13" creationId="{9B9A1C1D-C0AA-4170-BE9B-A4B894DFC2DA}"/>
          </ac:picMkLst>
        </pc:picChg>
        <pc:picChg chg="add del mod">
          <ac:chgData name="Wen-Chin" userId="3863fb18-2550-4a8a-9695-28d17a9e4902" providerId="ADAL" clId="{772C2DBD-A31A-4817-A00A-FDA3A81E608F}" dt="2021-02-08T15:19:44.823" v="24"/>
          <ac:picMkLst>
            <pc:docMk/>
            <pc:sldMk cId="2534853645" sldId="794"/>
            <ac:picMk id="14" creationId="{AA41FB2E-9256-44ED-9E0F-AE7400C3C7C6}"/>
          </ac:picMkLst>
        </pc:picChg>
        <pc:picChg chg="del">
          <ac:chgData name="Wen-Chin" userId="3863fb18-2550-4a8a-9695-28d17a9e4902" providerId="ADAL" clId="{772C2DBD-A31A-4817-A00A-FDA3A81E608F}" dt="2021-02-08T15:14:24.648" v="0" actId="21"/>
          <ac:picMkLst>
            <pc:docMk/>
            <pc:sldMk cId="2534853645" sldId="794"/>
            <ac:picMk id="15" creationId="{4B4D3A5D-859F-4039-B98F-5881F81746B9}"/>
          </ac:picMkLst>
        </pc:picChg>
      </pc:sldChg>
      <pc:sldChg chg="modSp mod">
        <pc:chgData name="Wen-Chin" userId="3863fb18-2550-4a8a-9695-28d17a9e4902" providerId="ADAL" clId="{772C2DBD-A31A-4817-A00A-FDA3A81E608F}" dt="2021-02-08T15:19:51.781" v="25" actId="1076"/>
        <pc:sldMkLst>
          <pc:docMk/>
          <pc:sldMk cId="476539401" sldId="796"/>
        </pc:sldMkLst>
        <pc:picChg chg="mod">
          <ac:chgData name="Wen-Chin" userId="3863fb18-2550-4a8a-9695-28d17a9e4902" providerId="ADAL" clId="{772C2DBD-A31A-4817-A00A-FDA3A81E608F}" dt="2021-02-08T15:19:51.781" v="25" actId="1076"/>
          <ac:picMkLst>
            <pc:docMk/>
            <pc:sldMk cId="476539401" sldId="796"/>
            <ac:picMk id="12" creationId="{E33DBAAA-A81A-48F7-B42F-47305384EC4B}"/>
          </ac:picMkLst>
        </pc:picChg>
      </pc:sldChg>
      <pc:sldChg chg="addSp delSp modSp mod delAnim modAnim">
        <pc:chgData name="Wen-Chin" userId="3863fb18-2550-4a8a-9695-28d17a9e4902" providerId="ADAL" clId="{772C2DBD-A31A-4817-A00A-FDA3A81E608F}" dt="2021-02-08T15:19:14.721" v="15" actId="14100"/>
        <pc:sldMkLst>
          <pc:docMk/>
          <pc:sldMk cId="3803817107" sldId="1205"/>
        </pc:sldMkLst>
        <pc:picChg chg="mod">
          <ac:chgData name="Wen-Chin" userId="3863fb18-2550-4a8a-9695-28d17a9e4902" providerId="ADAL" clId="{772C2DBD-A31A-4817-A00A-FDA3A81E608F}" dt="2021-02-08T15:18:57.879" v="10" actId="1076"/>
          <ac:picMkLst>
            <pc:docMk/>
            <pc:sldMk cId="3803817107" sldId="1205"/>
            <ac:picMk id="3" creationId="{2F9E4210-B8F9-4A8C-BE7C-F25B31F9D1DC}"/>
          </ac:picMkLst>
        </pc:picChg>
        <pc:picChg chg="add mod">
          <ac:chgData name="Wen-Chin" userId="3863fb18-2550-4a8a-9695-28d17a9e4902" providerId="ADAL" clId="{772C2DBD-A31A-4817-A00A-FDA3A81E608F}" dt="2021-02-08T15:19:14.721" v="15" actId="14100"/>
          <ac:picMkLst>
            <pc:docMk/>
            <pc:sldMk cId="3803817107" sldId="1205"/>
            <ac:picMk id="13" creationId="{365D3FC7-A9D4-4C77-825A-FD486F390986}"/>
          </ac:picMkLst>
        </pc:picChg>
        <pc:picChg chg="del">
          <ac:chgData name="Wen-Chin" userId="3863fb18-2550-4a8a-9695-28d17a9e4902" providerId="ADAL" clId="{772C2DBD-A31A-4817-A00A-FDA3A81E608F}" dt="2021-02-08T15:15:24.614" v="2" actId="21"/>
          <ac:picMkLst>
            <pc:docMk/>
            <pc:sldMk cId="3803817107" sldId="1205"/>
            <ac:picMk id="17" creationId="{B924572D-B453-4281-BC17-178FE19584CD}"/>
          </ac:picMkLst>
        </pc:picChg>
      </pc:sldChg>
      <pc:sldChg chg="del">
        <pc:chgData name="Wen-Chin" userId="3863fb18-2550-4a8a-9695-28d17a9e4902" providerId="ADAL" clId="{772C2DBD-A31A-4817-A00A-FDA3A81E608F}" dt="2021-02-08T15:15:19.344" v="1" actId="2696"/>
        <pc:sldMkLst>
          <pc:docMk/>
          <pc:sldMk cId="3153463700" sldId="12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08/02/2021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afternoon, lady and gentlemen. I am Wen-Chin Li from Cranfield University, United Kingdom. </a:t>
            </a:r>
          </a:p>
          <a:p>
            <a:r>
              <a:rPr lang="en-US" dirty="0"/>
              <a:t>Today I would like to present the influence of flight deck interface design on pilots’ situation awareness and perceived workload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FC8D-FEAC-3A4D-B17B-284E661AD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This is the overview of my presentation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E959E-FF9E-438C-A969-DC98CB88BBD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7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E959E-FF9E-438C-A969-DC98CB88BBD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94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C8B9C-CC2E-ED40-9E6A-10D71175764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544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385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78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60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404664"/>
            <a:ext cx="5022000" cy="5796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4"/>
            <a:ext cx="3401616" cy="5796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8532000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44008" y="404664"/>
            <a:ext cx="4193992" cy="579611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E4DF-70A0-4118-8133-E67A393C3D74}" type="datetimeFigureOut">
              <a:rPr lang="zh-TW" altLang="en-US"/>
              <a:pPr>
                <a:defRPr/>
              </a:pPr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B4C6-B545-4212-A800-A958820A5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17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853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06000" y="1412875"/>
            <a:ext cx="853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8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FC6E21-7576-E046-B529-D37EC5ED1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EFF3D4-FE83-824A-ADF7-9D4074730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040C1-8CD7-3D4B-A169-825F13CE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E3C1-25EC-764A-B9E6-942B63DE748E}" type="datetimeFigureOut">
              <a:rPr kumimoji="1" lang="zh-CN" altLang="en-US" smtClean="0"/>
              <a:t>2021/2/8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CD1E9-747D-5E40-A970-C93914EA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01C82E-AC79-6149-B0C4-CD2AD5D9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24C1-A8FE-1247-9C8E-59ED551AE4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8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2348880"/>
            <a:ext cx="5022000" cy="40324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6000" y="1412875"/>
            <a:ext cx="5022000" cy="79216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200" b="1" baseline="0">
                <a:solidFill>
                  <a:srgbClr val="0099C4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sz="2200" dirty="0"/>
              <a:t>Sub-header, Arial Bold 22pt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/>
          </p:nvPr>
        </p:nvSpPr>
        <p:spPr>
          <a:xfrm>
            <a:off x="306000" y="1412776"/>
            <a:ext cx="5022000" cy="49685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6"/>
            <a:ext cx="3401616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Image/media area</a:t>
            </a:r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8532000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Title, Arial Bold 24pt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06000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644008" y="1412776"/>
            <a:ext cx="4193992" cy="4968552"/>
          </a:xfrm>
          <a:prstGeom prst="rect">
            <a:avLst/>
          </a:prstGeom>
          <a:noFill/>
          <a:ln>
            <a:noFill/>
          </a:ln>
        </p:spPr>
        <p:txBody>
          <a:bodyPr numCol="1"/>
          <a:lstStyle>
            <a:lvl1pPr>
              <a:lnSpc>
                <a:spcPct val="100000"/>
              </a:lnSpc>
              <a:defRPr baseline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Image/media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Presenter’s Name and Title, </a:t>
            </a:r>
            <a:br>
              <a:rPr lang="en-GB" dirty="0"/>
            </a:br>
            <a:r>
              <a:rPr lang="en-GB" dirty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/>
              <a:t>www.cranfield.ac.uk</a:t>
            </a:r>
            <a:endParaRPr lang="en-GB" sz="1800" b="0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483768" y="6309320"/>
            <a:ext cx="3816424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382979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/>
              <a:pPr algn="ct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6414384"/>
            <a:ext cx="246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</a:p>
        </p:txBody>
      </p:sp>
      <p:sp>
        <p:nvSpPr>
          <p:cNvPr id="15" name="Footer Placeholder 16"/>
          <p:cNvSpPr txBox="1">
            <a:spLocks/>
          </p:cNvSpPr>
          <p:nvPr/>
        </p:nvSpPr>
        <p:spPr>
          <a:xfrm>
            <a:off x="3028950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2" r:id="rId5"/>
    <p:sldLayoutId id="2147483717" r:id="rId6"/>
    <p:sldLayoutId id="2147483714" r:id="rId7"/>
    <p:sldLayoutId id="2147483727" r:id="rId8"/>
    <p:sldLayoutId id="2147483711" r:id="rId9"/>
    <p:sldLayoutId id="2147483733" r:id="rId10"/>
    <p:sldLayoutId id="2147483746" r:id="rId11"/>
    <p:sldLayoutId id="2147483748" r:id="rId12"/>
    <p:sldLayoutId id="214748374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10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3848" y="1827979"/>
            <a:ext cx="5832648" cy="2160588"/>
          </a:xfrm>
        </p:spPr>
        <p:txBody>
          <a:bodyPr>
            <a:normAutofit/>
          </a:bodyPr>
          <a:lstStyle/>
          <a:p>
            <a:r>
              <a:rPr lang="en-GB" altLang="zh-TW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Assessment of Applying Digital Tower for Apron Control on International Airport</a:t>
            </a:r>
            <a:endParaRPr lang="zh-TW" altLang="zh-TW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71900" y="4509120"/>
            <a:ext cx="4356484" cy="504056"/>
          </a:xfrm>
        </p:spPr>
        <p:txBody>
          <a:bodyPr>
            <a:noAutofit/>
          </a:bodyPr>
          <a:lstStyle/>
          <a:p>
            <a:pPr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Wen-Chin Li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PhD  FCIEHF C.ErgHF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D0268-740F-441B-8D73-2278A2877072}"/>
              </a:ext>
            </a:extLst>
          </p:cNvPr>
          <p:cNvSpPr/>
          <p:nvPr/>
        </p:nvSpPr>
        <p:spPr>
          <a:xfrm>
            <a:off x="3635896" y="5124546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de-DE" sz="1600" dirty="0">
                <a:solidFill>
                  <a:srgbClr val="0099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and Accident Investigation Centre, Cranfield University, U.K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F74B8E54-F756-4810-B3E4-65CE9E1EF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887"/>
            <a:ext cx="2664297" cy="862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CD61D9-F490-4DAF-B17B-464FEE2436A8}"/>
              </a:ext>
            </a:extLst>
          </p:cNvPr>
          <p:cNvSpPr/>
          <p:nvPr/>
        </p:nvSpPr>
        <p:spPr>
          <a:xfrm>
            <a:off x="1" y="10887"/>
            <a:ext cx="3995936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DATS Workshop on Digital Air Traffic Services: Workload and Safety Assessment </a:t>
            </a:r>
          </a:p>
          <a:p>
            <a:r>
              <a:rPr lang="en-GB" sz="1400" dirty="0">
                <a:solidFill>
                  <a:srgbClr val="7030A0"/>
                </a:solidFill>
              </a:rPr>
              <a:t>February 11-12</a:t>
            </a:r>
            <a:r>
              <a:rPr lang="en-GB" sz="1400" baseline="30000" dirty="0">
                <a:solidFill>
                  <a:srgbClr val="7030A0"/>
                </a:solidFill>
              </a:rPr>
              <a:t>th</a:t>
            </a:r>
            <a:r>
              <a:rPr lang="en-GB" sz="1400" dirty="0">
                <a:solidFill>
                  <a:srgbClr val="7030A0"/>
                </a:solidFill>
              </a:rPr>
              <a:t> Feb 2021</a:t>
            </a:r>
            <a:endParaRPr lang="en-GB" sz="1400" b="0" i="0" u="sng" strike="noStrike" dirty="0">
              <a:solidFill>
                <a:srgbClr val="7030A0"/>
              </a:solidFill>
              <a:effectLst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86DCA1-2E98-443B-A521-2987D1BD2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3346"/>
            <a:ext cx="1900238" cy="4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213">
            <a:extLst>
              <a:ext uri="{FF2B5EF4-FFF2-40B4-BE49-F238E27FC236}">
                <a16:creationId xmlns:a16="http://schemas.microsoft.com/office/drawing/2014/main" id="{C7B131ED-EC6A-4565-BE08-0A6C5CB994E4}"/>
              </a:ext>
            </a:extLst>
          </p:cNvPr>
          <p:cNvGrpSpPr/>
          <p:nvPr/>
        </p:nvGrpSpPr>
        <p:grpSpPr>
          <a:xfrm>
            <a:off x="66655" y="3397648"/>
            <a:ext cx="5301335" cy="3893809"/>
            <a:chOff x="1494911" y="-711915"/>
            <a:chExt cx="9673911" cy="8331251"/>
          </a:xfrm>
        </p:grpSpPr>
        <p:pic>
          <p:nvPicPr>
            <p:cNvPr id="21" name="图片 182">
              <a:extLst>
                <a:ext uri="{FF2B5EF4-FFF2-40B4-BE49-F238E27FC236}">
                  <a16:creationId xmlns:a16="http://schemas.microsoft.com/office/drawing/2014/main" id="{FC02CB14-865E-434E-B586-951ECAE5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-3" r="49"/>
            <a:stretch/>
          </p:blipFill>
          <p:spPr>
            <a:xfrm>
              <a:off x="1610075" y="724788"/>
              <a:ext cx="3050779" cy="2356472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22" name="矩形 183">
              <a:extLst>
                <a:ext uri="{FF2B5EF4-FFF2-40B4-BE49-F238E27FC236}">
                  <a16:creationId xmlns:a16="http://schemas.microsoft.com/office/drawing/2014/main" id="{C9F07216-D09B-4861-9019-CB4AE89BFC47}"/>
                </a:ext>
              </a:extLst>
            </p:cNvPr>
            <p:cNvSpPr/>
            <p:nvPr/>
          </p:nvSpPr>
          <p:spPr>
            <a:xfrm rot="21321257">
              <a:off x="1659407" y="2908367"/>
              <a:ext cx="3106687" cy="1575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pic>
          <p:nvPicPr>
            <p:cNvPr id="23" name="图片 184">
              <a:extLst>
                <a:ext uri="{FF2B5EF4-FFF2-40B4-BE49-F238E27FC236}">
                  <a16:creationId xmlns:a16="http://schemas.microsoft.com/office/drawing/2014/main" id="{E8DF710D-C176-4EE9-8F1B-7FAE9B5F1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790298" y="749423"/>
              <a:ext cx="3120319" cy="2390730"/>
            </a:xfrm>
            <a:prstGeom prst="rect">
              <a:avLst/>
            </a:prstGeom>
          </p:spPr>
        </p:pic>
        <p:pic>
          <p:nvPicPr>
            <p:cNvPr id="24" name="图片 185">
              <a:extLst>
                <a:ext uri="{FF2B5EF4-FFF2-40B4-BE49-F238E27FC236}">
                  <a16:creationId xmlns:a16="http://schemas.microsoft.com/office/drawing/2014/main" id="{6629D924-0D44-4BD3-8ACA-0F28BD68B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4698748" y="756554"/>
              <a:ext cx="3225048" cy="2063835"/>
            </a:xfrm>
            <a:prstGeom prst="rect">
              <a:avLst/>
            </a:prstGeom>
          </p:spPr>
        </p:pic>
        <p:pic>
          <p:nvPicPr>
            <p:cNvPr id="25" name="图片 186">
              <a:extLst>
                <a:ext uri="{FF2B5EF4-FFF2-40B4-BE49-F238E27FC236}">
                  <a16:creationId xmlns:a16="http://schemas.microsoft.com/office/drawing/2014/main" id="{112400F0-FBB9-48BE-B7CB-14E5F6B6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55437" y="3915356"/>
              <a:ext cx="1368691" cy="1591242"/>
            </a:xfrm>
            <a:prstGeom prst="rect">
              <a:avLst/>
            </a:prstGeom>
          </p:spPr>
        </p:pic>
        <p:sp>
          <p:nvSpPr>
            <p:cNvPr id="26" name="矩形 187">
              <a:extLst>
                <a:ext uri="{FF2B5EF4-FFF2-40B4-BE49-F238E27FC236}">
                  <a16:creationId xmlns:a16="http://schemas.microsoft.com/office/drawing/2014/main" id="{0BD3937E-903C-4150-825D-7C6E0054875E}"/>
                </a:ext>
              </a:extLst>
            </p:cNvPr>
            <p:cNvSpPr/>
            <p:nvPr/>
          </p:nvSpPr>
          <p:spPr>
            <a:xfrm>
              <a:off x="4672049" y="747870"/>
              <a:ext cx="3123669" cy="202191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27" name="平行四边形 188">
              <a:extLst>
                <a:ext uri="{FF2B5EF4-FFF2-40B4-BE49-F238E27FC236}">
                  <a16:creationId xmlns:a16="http://schemas.microsoft.com/office/drawing/2014/main" id="{5978908D-C023-4FFC-940C-1522ECB72066}"/>
                </a:ext>
              </a:extLst>
            </p:cNvPr>
            <p:cNvSpPr/>
            <p:nvPr/>
          </p:nvSpPr>
          <p:spPr>
            <a:xfrm rot="16200000">
              <a:off x="8185384" y="349435"/>
              <a:ext cx="2326803" cy="3123674"/>
            </a:xfrm>
            <a:prstGeom prst="parallelogram">
              <a:avLst>
                <a:gd name="adj" fmla="val 12698"/>
              </a:avLst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 dirty="0"/>
            </a:p>
          </p:txBody>
        </p:sp>
        <p:sp>
          <p:nvSpPr>
            <p:cNvPr id="29" name="平行四边形 189">
              <a:extLst>
                <a:ext uri="{FF2B5EF4-FFF2-40B4-BE49-F238E27FC236}">
                  <a16:creationId xmlns:a16="http://schemas.microsoft.com/office/drawing/2014/main" id="{A6913A08-491F-4C8B-A0F8-6E7B8479076C}"/>
                </a:ext>
              </a:extLst>
            </p:cNvPr>
            <p:cNvSpPr/>
            <p:nvPr/>
          </p:nvSpPr>
          <p:spPr>
            <a:xfrm rot="10476729">
              <a:off x="1494911" y="898810"/>
              <a:ext cx="3289307" cy="2014009"/>
            </a:xfrm>
            <a:prstGeom prst="parallelogram">
              <a:avLst>
                <a:gd name="adj" fmla="val 9534"/>
              </a:avLst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 dirty="0"/>
            </a:p>
          </p:txBody>
        </p:sp>
        <p:cxnSp>
          <p:nvCxnSpPr>
            <p:cNvPr id="30" name="直线连接符 190">
              <a:extLst>
                <a:ext uri="{FF2B5EF4-FFF2-40B4-BE49-F238E27FC236}">
                  <a16:creationId xmlns:a16="http://schemas.microsoft.com/office/drawing/2014/main" id="{D8A67FC2-897D-48BA-8538-D4C070162367}"/>
                </a:ext>
              </a:extLst>
            </p:cNvPr>
            <p:cNvCxnSpPr>
              <a:cxnSpLocks/>
            </p:cNvCxnSpPr>
            <p:nvPr/>
          </p:nvCxnSpPr>
          <p:spPr>
            <a:xfrm>
              <a:off x="1586676" y="3052814"/>
              <a:ext cx="4609943" cy="1617299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弧 191">
              <a:extLst>
                <a:ext uri="{FF2B5EF4-FFF2-40B4-BE49-F238E27FC236}">
                  <a16:creationId xmlns:a16="http://schemas.microsoft.com/office/drawing/2014/main" id="{A90E2084-260B-49F3-A726-FB57193F7BAF}"/>
                </a:ext>
              </a:extLst>
            </p:cNvPr>
            <p:cNvSpPr>
              <a:spLocks noChangeAspect="1"/>
            </p:cNvSpPr>
            <p:nvPr/>
          </p:nvSpPr>
          <p:spPr>
            <a:xfrm rot="2391826">
              <a:off x="4134284" y="3396734"/>
              <a:ext cx="4222602" cy="4222602"/>
            </a:xfrm>
            <a:prstGeom prst="arc">
              <a:avLst>
                <a:gd name="adj1" fmla="val 10911309"/>
                <a:gd name="adj2" fmla="val 16774732"/>
              </a:avLst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33" name="直线连接符 192">
              <a:extLst>
                <a:ext uri="{FF2B5EF4-FFF2-40B4-BE49-F238E27FC236}">
                  <a16:creationId xmlns:a16="http://schemas.microsoft.com/office/drawing/2014/main" id="{85BB58AC-4530-4C0C-B56A-21B4A492D0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3641" y="917443"/>
              <a:ext cx="16724" cy="3738896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193">
              <a:extLst>
                <a:ext uri="{FF2B5EF4-FFF2-40B4-BE49-F238E27FC236}">
                  <a16:creationId xmlns:a16="http://schemas.microsoft.com/office/drawing/2014/main" id="{0183A2A3-F08A-4F97-BE21-26703DA9F64F}"/>
                </a:ext>
              </a:extLst>
            </p:cNvPr>
            <p:cNvCxnSpPr>
              <a:cxnSpLocks/>
              <a:stCxn id="47" idx="0"/>
            </p:cNvCxnSpPr>
            <p:nvPr/>
          </p:nvCxnSpPr>
          <p:spPr>
            <a:xfrm>
              <a:off x="5816739" y="1102379"/>
              <a:ext cx="426902" cy="355396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194">
              <a:extLst>
                <a:ext uri="{FF2B5EF4-FFF2-40B4-BE49-F238E27FC236}">
                  <a16:creationId xmlns:a16="http://schemas.microsoft.com/office/drawing/2014/main" id="{5E6ED22E-C8F1-46C4-96FE-BEEE067542F3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6243641" y="1092597"/>
              <a:ext cx="413100" cy="356374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195">
              <a:extLst>
                <a:ext uri="{FF2B5EF4-FFF2-40B4-BE49-F238E27FC236}">
                  <a16:creationId xmlns:a16="http://schemas.microsoft.com/office/drawing/2014/main" id="{9BB1B659-BF83-4F19-8AE7-02BC41B86D1C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>
              <a:off x="5296877" y="2192460"/>
              <a:ext cx="946764" cy="2463879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196">
              <a:extLst>
                <a:ext uri="{FF2B5EF4-FFF2-40B4-BE49-F238E27FC236}">
                  <a16:creationId xmlns:a16="http://schemas.microsoft.com/office/drawing/2014/main" id="{9D260897-2229-4DDC-881A-8F7D5C7BAEA1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flipH="1">
              <a:off x="6243641" y="2221848"/>
              <a:ext cx="964321" cy="243449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197">
              <a:extLst>
                <a:ext uri="{FF2B5EF4-FFF2-40B4-BE49-F238E27FC236}">
                  <a16:creationId xmlns:a16="http://schemas.microsoft.com/office/drawing/2014/main" id="{1B732D92-1BF2-48ED-B610-34E29C095EF2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>
              <a:off x="5096958" y="3140558"/>
              <a:ext cx="1146683" cy="151578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198">
              <a:extLst>
                <a:ext uri="{FF2B5EF4-FFF2-40B4-BE49-F238E27FC236}">
                  <a16:creationId xmlns:a16="http://schemas.microsoft.com/office/drawing/2014/main" id="{99579E66-63E1-49F9-BB94-9BAD4F36BBB3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 flipH="1">
              <a:off x="6243641" y="3204544"/>
              <a:ext cx="1152586" cy="145179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连接符 199">
              <a:extLst>
                <a:ext uri="{FF2B5EF4-FFF2-40B4-BE49-F238E27FC236}">
                  <a16:creationId xmlns:a16="http://schemas.microsoft.com/office/drawing/2014/main" id="{8B693401-E34E-46A2-955C-6E74DDE01382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>
              <a:off x="4783689" y="4613163"/>
              <a:ext cx="1459952" cy="4317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200">
              <a:extLst>
                <a:ext uri="{FF2B5EF4-FFF2-40B4-BE49-F238E27FC236}">
                  <a16:creationId xmlns:a16="http://schemas.microsoft.com/office/drawing/2014/main" id="{B394766F-E6C2-41D6-91CD-D8C87C43462C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 flipV="1">
              <a:off x="6243641" y="3566846"/>
              <a:ext cx="1481040" cy="108949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弧 201">
              <a:extLst>
                <a:ext uri="{FF2B5EF4-FFF2-40B4-BE49-F238E27FC236}">
                  <a16:creationId xmlns:a16="http://schemas.microsoft.com/office/drawing/2014/main" id="{EFC7A2E7-8EBD-4D86-B14B-42A9088618CD}"/>
                </a:ext>
              </a:extLst>
            </p:cNvPr>
            <p:cNvSpPr/>
            <p:nvPr/>
          </p:nvSpPr>
          <p:spPr>
            <a:xfrm>
              <a:off x="5771865" y="917443"/>
              <a:ext cx="936750" cy="645640"/>
            </a:xfrm>
            <a:prstGeom prst="arc">
              <a:avLst>
                <a:gd name="adj1" fmla="val 11882059"/>
                <a:gd name="adj2" fmla="val 20428712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48" name="弧 202">
              <a:extLst>
                <a:ext uri="{FF2B5EF4-FFF2-40B4-BE49-F238E27FC236}">
                  <a16:creationId xmlns:a16="http://schemas.microsoft.com/office/drawing/2014/main" id="{EABADAD4-ABCF-49AC-8A26-DB1D09A871D6}"/>
                </a:ext>
              </a:extLst>
            </p:cNvPr>
            <p:cNvSpPr/>
            <p:nvPr/>
          </p:nvSpPr>
          <p:spPr>
            <a:xfrm>
              <a:off x="5076889" y="1697708"/>
              <a:ext cx="2330989" cy="2382628"/>
            </a:xfrm>
            <a:prstGeom prst="arc">
              <a:avLst>
                <a:gd name="adj1" fmla="val 12982762"/>
                <a:gd name="adj2" fmla="val 19521431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49" name="弧 203">
              <a:extLst>
                <a:ext uri="{FF2B5EF4-FFF2-40B4-BE49-F238E27FC236}">
                  <a16:creationId xmlns:a16="http://schemas.microsoft.com/office/drawing/2014/main" id="{034E9F5A-25C9-4A22-B577-472D58E67980}"/>
                </a:ext>
              </a:extLst>
            </p:cNvPr>
            <p:cNvSpPr/>
            <p:nvPr/>
          </p:nvSpPr>
          <p:spPr>
            <a:xfrm>
              <a:off x="5073255" y="2528502"/>
              <a:ext cx="2330989" cy="1531390"/>
            </a:xfrm>
            <a:prstGeom prst="arc">
              <a:avLst>
                <a:gd name="adj1" fmla="val 11259819"/>
                <a:gd name="adj2" fmla="val 2133425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 dirty="0"/>
            </a:p>
          </p:txBody>
        </p:sp>
        <p:sp>
          <p:nvSpPr>
            <p:cNvPr id="50" name="弧 204">
              <a:extLst>
                <a:ext uri="{FF2B5EF4-FFF2-40B4-BE49-F238E27FC236}">
                  <a16:creationId xmlns:a16="http://schemas.microsoft.com/office/drawing/2014/main" id="{7C7A3B1A-63AD-42D7-B702-5FFF15B43572}"/>
                </a:ext>
              </a:extLst>
            </p:cNvPr>
            <p:cNvSpPr/>
            <p:nvPr/>
          </p:nvSpPr>
          <p:spPr>
            <a:xfrm rot="20410897">
              <a:off x="4718415" y="3335108"/>
              <a:ext cx="3156407" cy="1755422"/>
            </a:xfrm>
            <a:prstGeom prst="arc">
              <a:avLst>
                <a:gd name="adj1" fmla="val 11099807"/>
                <a:gd name="adj2" fmla="val 21328748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51" name="文本框 205">
              <a:extLst>
                <a:ext uri="{FF2B5EF4-FFF2-40B4-BE49-F238E27FC236}">
                  <a16:creationId xmlns:a16="http://schemas.microsoft.com/office/drawing/2014/main" id="{A125EC16-CE64-4D55-826C-C8C84DB97E11}"/>
                </a:ext>
              </a:extLst>
            </p:cNvPr>
            <p:cNvSpPr txBox="1"/>
            <p:nvPr/>
          </p:nvSpPr>
          <p:spPr>
            <a:xfrm>
              <a:off x="5525953" y="1008753"/>
              <a:ext cx="1478836" cy="63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文本</a:t>
              </a:r>
              <a:endParaRPr kumimoji="1" lang="en-US" altLang="zh-CN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n-US" altLang="zh-CN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5°~10°</a:t>
              </a:r>
              <a:endParaRPr kumimoji="1" lang="zh-CN" altLang="en-US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文本框 206">
              <a:extLst>
                <a:ext uri="{FF2B5EF4-FFF2-40B4-BE49-F238E27FC236}">
                  <a16:creationId xmlns:a16="http://schemas.microsoft.com/office/drawing/2014/main" id="{E0B29CD9-59FC-4C0C-9FEA-E4E4BAE10F08}"/>
                </a:ext>
              </a:extLst>
            </p:cNvPr>
            <p:cNvSpPr txBox="1"/>
            <p:nvPr/>
          </p:nvSpPr>
          <p:spPr>
            <a:xfrm>
              <a:off x="6074541" y="1950160"/>
              <a:ext cx="1522809" cy="63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图形</a:t>
              </a:r>
              <a:endParaRPr kumimoji="1" lang="en-US" altLang="zh-CN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en-US" altLang="zh-CN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5°~30°</a:t>
              </a:r>
              <a:endParaRPr kumimoji="1" lang="zh-CN" altLang="en-US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207">
              <a:extLst>
                <a:ext uri="{FF2B5EF4-FFF2-40B4-BE49-F238E27FC236}">
                  <a16:creationId xmlns:a16="http://schemas.microsoft.com/office/drawing/2014/main" id="{27532CC2-C07B-4E0E-AA34-E5F6F48BE392}"/>
                </a:ext>
              </a:extLst>
            </p:cNvPr>
            <p:cNvSpPr txBox="1"/>
            <p:nvPr/>
          </p:nvSpPr>
          <p:spPr>
            <a:xfrm>
              <a:off x="4270792" y="2850154"/>
              <a:ext cx="933028" cy="1326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kumimoji="1" lang="zh-CN" altLang="en-GB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颜色</a:t>
              </a:r>
              <a:endParaRPr kumimoji="1" lang="en-US" altLang="zh-CN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en-US" altLang="zh-CN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30°~60°</a:t>
              </a:r>
              <a:endParaRPr kumimoji="1" lang="zh-CN" altLang="en-US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208">
              <a:extLst>
                <a:ext uri="{FF2B5EF4-FFF2-40B4-BE49-F238E27FC236}">
                  <a16:creationId xmlns:a16="http://schemas.microsoft.com/office/drawing/2014/main" id="{1E2BD906-9E70-4599-A9A1-4A3B5D692CE7}"/>
                </a:ext>
              </a:extLst>
            </p:cNvPr>
            <p:cNvSpPr txBox="1"/>
            <p:nvPr/>
          </p:nvSpPr>
          <p:spPr>
            <a:xfrm>
              <a:off x="4729948" y="4617948"/>
              <a:ext cx="1223429" cy="109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动作 </a:t>
              </a:r>
              <a:endParaRPr kumimoji="1" lang="en-US" altLang="zh-CN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kumimoji="1" lang="zh-CN" altLang="en-US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788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-94°~62°</a:t>
              </a:r>
              <a:endParaRPr kumimoji="1" lang="zh-CN" altLang="en-US" sz="788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矩形 209">
              <a:extLst>
                <a:ext uri="{FF2B5EF4-FFF2-40B4-BE49-F238E27FC236}">
                  <a16:creationId xmlns:a16="http://schemas.microsoft.com/office/drawing/2014/main" id="{073B40C1-F028-4132-9A83-C85DA2A5EF98}"/>
                </a:ext>
              </a:extLst>
            </p:cNvPr>
            <p:cNvSpPr/>
            <p:nvPr/>
          </p:nvSpPr>
          <p:spPr>
            <a:xfrm rot="21318659">
              <a:off x="1506620" y="-711915"/>
              <a:ext cx="3106687" cy="1575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59" name="矩形 210">
              <a:extLst>
                <a:ext uri="{FF2B5EF4-FFF2-40B4-BE49-F238E27FC236}">
                  <a16:creationId xmlns:a16="http://schemas.microsoft.com/office/drawing/2014/main" id="{CD615DB3-35AB-43B4-9C40-2219B6A3C918}"/>
                </a:ext>
              </a:extLst>
            </p:cNvPr>
            <p:cNvSpPr/>
            <p:nvPr/>
          </p:nvSpPr>
          <p:spPr>
            <a:xfrm rot="222288">
              <a:off x="7730995" y="2973254"/>
              <a:ext cx="3437827" cy="414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cxnSp>
          <p:nvCxnSpPr>
            <p:cNvPr id="60" name="直线连接符 211">
              <a:extLst>
                <a:ext uri="{FF2B5EF4-FFF2-40B4-BE49-F238E27FC236}">
                  <a16:creationId xmlns:a16="http://schemas.microsoft.com/office/drawing/2014/main" id="{D89299C1-CB41-404C-8D7A-EDDABCA66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0365" y="3081260"/>
              <a:ext cx="4620729" cy="1605317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212">
              <a:extLst>
                <a:ext uri="{FF2B5EF4-FFF2-40B4-BE49-F238E27FC236}">
                  <a16:creationId xmlns:a16="http://schemas.microsoft.com/office/drawing/2014/main" id="{DD6D17A6-04B8-48F4-9817-71A3119304B3}"/>
                </a:ext>
              </a:extLst>
            </p:cNvPr>
            <p:cNvSpPr/>
            <p:nvPr/>
          </p:nvSpPr>
          <p:spPr>
            <a:xfrm rot="319388">
              <a:off x="7464149" y="-596883"/>
              <a:ext cx="3555020" cy="1456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066D73D-7875-DE43-8C73-AA96C5BE7AAE}"/>
              </a:ext>
            </a:extLst>
          </p:cNvPr>
          <p:cNvGrpSpPr/>
          <p:nvPr/>
        </p:nvGrpSpPr>
        <p:grpSpPr>
          <a:xfrm>
            <a:off x="417930" y="664943"/>
            <a:ext cx="8641164" cy="3292252"/>
            <a:chOff x="1514078" y="737314"/>
            <a:chExt cx="9665693" cy="264549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C27328C-4670-734A-9B6A-A3FB5F49B7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</a:blip>
            <a:srcRect l="-3" r="49"/>
            <a:stretch/>
          </p:blipFill>
          <p:spPr>
            <a:xfrm>
              <a:off x="1671053" y="737314"/>
              <a:ext cx="2989801" cy="231803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26AC044-DB36-274C-8D28-3257959B797B}"/>
                </a:ext>
              </a:extLst>
            </p:cNvPr>
            <p:cNvSpPr/>
            <p:nvPr/>
          </p:nvSpPr>
          <p:spPr>
            <a:xfrm rot="21321257">
              <a:off x="1583816" y="2889472"/>
              <a:ext cx="3106687" cy="26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AB2A912-554D-EF45-95E7-2A0559A99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7807006" y="748496"/>
              <a:ext cx="3139840" cy="237693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8A70BD5-C0B4-6544-835D-C454CC92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4691951" y="780824"/>
              <a:ext cx="3225049" cy="2015049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96CAC8-14CA-9443-8924-7481841406E5}"/>
                </a:ext>
              </a:extLst>
            </p:cNvPr>
            <p:cNvSpPr/>
            <p:nvPr/>
          </p:nvSpPr>
          <p:spPr>
            <a:xfrm>
              <a:off x="4672049" y="771308"/>
              <a:ext cx="3123669" cy="20219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D07F1376-E4B5-074B-8B35-BA81B89FDA76}"/>
                </a:ext>
              </a:extLst>
            </p:cNvPr>
            <p:cNvSpPr/>
            <p:nvPr/>
          </p:nvSpPr>
          <p:spPr>
            <a:xfrm rot="16200000">
              <a:off x="8210116" y="354197"/>
              <a:ext cx="2292086" cy="3123674"/>
            </a:xfrm>
            <a:prstGeom prst="parallelogram">
              <a:avLst>
                <a:gd name="adj" fmla="val 12698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 dirty="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8F623186-622E-B045-8477-2B69C7BA701E}"/>
                </a:ext>
              </a:extLst>
            </p:cNvPr>
            <p:cNvSpPr/>
            <p:nvPr/>
          </p:nvSpPr>
          <p:spPr>
            <a:xfrm rot="10476729">
              <a:off x="1514078" y="872066"/>
              <a:ext cx="3289307" cy="2014009"/>
            </a:xfrm>
            <a:prstGeom prst="parallelogram">
              <a:avLst>
                <a:gd name="adj" fmla="val 9534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A15DE25-BBAF-2449-AC03-88D394B3CC78}"/>
                </a:ext>
              </a:extLst>
            </p:cNvPr>
            <p:cNvSpPr/>
            <p:nvPr/>
          </p:nvSpPr>
          <p:spPr>
            <a:xfrm rot="406166">
              <a:off x="7624751" y="2955978"/>
              <a:ext cx="3555020" cy="42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1516C63-C2E3-4E49-92B3-6B1FC8C8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4211" y="1117877"/>
              <a:ext cx="1510129" cy="714963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2A75D6B-A222-2D48-AF3E-8D09BF7B7907}"/>
                </a:ext>
              </a:extLst>
            </p:cNvPr>
            <p:cNvSpPr/>
            <p:nvPr/>
          </p:nvSpPr>
          <p:spPr>
            <a:xfrm>
              <a:off x="5254211" y="1128713"/>
              <a:ext cx="1510129" cy="7041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rgbClr val="FF0000"/>
                </a:solidFill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ACA03DD-5BB1-A741-8BBC-E65B239170A6}"/>
                </a:ext>
              </a:extLst>
            </p:cNvPr>
            <p:cNvSpPr/>
            <p:nvPr/>
          </p:nvSpPr>
          <p:spPr>
            <a:xfrm>
              <a:off x="5897465" y="1403143"/>
              <a:ext cx="444855" cy="3839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solidFill>
                  <a:srgbClr val="FF0000"/>
                </a:solidFill>
              </a:endParaRPr>
            </a:p>
          </p:txBody>
        </p:sp>
        <p:cxnSp>
          <p:nvCxnSpPr>
            <p:cNvPr id="42" name="直线连接符 41">
              <a:extLst>
                <a:ext uri="{FF2B5EF4-FFF2-40B4-BE49-F238E27FC236}">
                  <a16:creationId xmlns:a16="http://schemas.microsoft.com/office/drawing/2014/main" id="{9FC46455-3531-2F46-9D7C-A01E88F7F352}"/>
                </a:ext>
              </a:extLst>
            </p:cNvPr>
            <p:cNvCxnSpPr/>
            <p:nvPr/>
          </p:nvCxnSpPr>
          <p:spPr>
            <a:xfrm>
              <a:off x="5494603" y="1398698"/>
              <a:ext cx="317754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连接符 42">
              <a:extLst>
                <a:ext uri="{FF2B5EF4-FFF2-40B4-BE49-F238E27FC236}">
                  <a16:creationId xmlns:a16="http://schemas.microsoft.com/office/drawing/2014/main" id="{9235CCB9-E497-894F-93BE-EBA7B73D22D2}"/>
                </a:ext>
              </a:extLst>
            </p:cNvPr>
            <p:cNvCxnSpPr>
              <a:cxnSpLocks/>
            </p:cNvCxnSpPr>
            <p:nvPr/>
          </p:nvCxnSpPr>
          <p:spPr>
            <a:xfrm>
              <a:off x="5643823" y="1258736"/>
              <a:ext cx="0" cy="27427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5A853A6B-5F4A-8244-948C-71F490DDA2F0}"/>
              </a:ext>
            </a:extLst>
          </p:cNvPr>
          <p:cNvSpPr/>
          <p:nvPr/>
        </p:nvSpPr>
        <p:spPr>
          <a:xfrm rot="400519">
            <a:off x="5945077" y="479933"/>
            <a:ext cx="2967402" cy="37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512C296-4583-4D42-B72E-67855FB0DB8A}"/>
              </a:ext>
            </a:extLst>
          </p:cNvPr>
          <p:cNvSpPr/>
          <p:nvPr/>
        </p:nvSpPr>
        <p:spPr>
          <a:xfrm rot="21277849">
            <a:off x="412379" y="380009"/>
            <a:ext cx="2840537" cy="42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62" name="矩形 3">
            <a:extLst>
              <a:ext uri="{FF2B5EF4-FFF2-40B4-BE49-F238E27FC236}">
                <a16:creationId xmlns:a16="http://schemas.microsoft.com/office/drawing/2014/main" id="{B1CFD076-3E28-477E-AFC5-704DBA633488}"/>
              </a:ext>
            </a:extLst>
          </p:cNvPr>
          <p:cNvSpPr/>
          <p:nvPr/>
        </p:nvSpPr>
        <p:spPr>
          <a:xfrm>
            <a:off x="978619" y="138580"/>
            <a:ext cx="7547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OTW and PTZ on Digital Tower for Apron Control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0B46A-556C-4516-A1FC-EF44B6346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3360" y="4139420"/>
            <a:ext cx="3803295" cy="1781342"/>
          </a:xfrm>
          <a:prstGeom prst="rect">
            <a:avLst/>
          </a:prstGeom>
        </p:spPr>
      </p:pic>
      <p:sp>
        <p:nvSpPr>
          <p:cNvPr id="63" name="矩形 3">
            <a:extLst>
              <a:ext uri="{FF2B5EF4-FFF2-40B4-BE49-F238E27FC236}">
                <a16:creationId xmlns:a16="http://schemas.microsoft.com/office/drawing/2014/main" id="{EC142E24-D2A1-4CB2-AA28-D14ED6176BCC}"/>
              </a:ext>
            </a:extLst>
          </p:cNvPr>
          <p:cNvSpPr/>
          <p:nvPr/>
        </p:nvSpPr>
        <p:spPr>
          <a:xfrm>
            <a:off x="1630063" y="3619412"/>
            <a:ext cx="6963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Are bigger OTW better for target identification on digital tower? 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CECB518-DAC8-4142-824E-67CA0AC1761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" y="4047419"/>
            <a:ext cx="5306304" cy="22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D31856B-0175-41B5-937D-9B76D1E962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9468" y="1863341"/>
            <a:ext cx="3807187" cy="17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27" y="143877"/>
            <a:ext cx="1089392" cy="93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/>
          <p:nvPr/>
        </p:nvSpPr>
        <p:spPr>
          <a:xfrm>
            <a:off x="114174" y="185629"/>
            <a:ext cx="4084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of Applied HTA and HET for Apron Control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37748D-959F-4ACA-80B5-22094EF034AB}"/>
              </a:ext>
            </a:extLst>
          </p:cNvPr>
          <p:cNvSpPr/>
          <p:nvPr/>
        </p:nvSpPr>
        <p:spPr>
          <a:xfrm>
            <a:off x="323528" y="2379515"/>
            <a:ext cx="8232176" cy="42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majority of participants agreed that HTA and HET are suitable approach to investigate digital tower for apron control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results demonstrated that there is </a:t>
            </a:r>
            <a:r>
              <a:rPr lang="en-GB" sz="2000" dirty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 safety concern </a:t>
            </a:r>
            <a:r>
              <a:rPr lang="en-GB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on operational steps related to apron control using digital tower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There are different opinions between senior and junior controllers on digital tower for apron control </a:t>
            </a:r>
            <a:r>
              <a:rPr lang="en-GB" altLang="zh-TW" sz="1600" dirty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(usability, system safety, perceived workload…)</a:t>
            </a:r>
            <a:endParaRPr lang="zh-TW" altLang="en-US" sz="1600" dirty="0">
              <a:solidFill>
                <a:srgbClr val="7030A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HTA and HET methods can be applied to develop SOPs to deal with emergent situations and provided documentations for certification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Management was identified as critical to successful implementation of digital tower for apron control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450830-786E-49E3-8B7D-23A82A7F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414" y="-1"/>
            <a:ext cx="3419871" cy="2214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47F5A0-D354-42BF-8001-ACA6423D5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014" y="0"/>
            <a:ext cx="3838383" cy="23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0"/>
            <a:ext cx="9144000" cy="5747545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10" name="矩形 3"/>
          <p:cNvSpPr/>
          <p:nvPr/>
        </p:nvSpPr>
        <p:spPr>
          <a:xfrm>
            <a:off x="107504" y="197737"/>
            <a:ext cx="3744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Shared:</a:t>
            </a:r>
            <a:endParaRPr lang="en-GB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23A5C-D142-4DFA-A0A4-1134EF272D2D}"/>
              </a:ext>
            </a:extLst>
          </p:cNvPr>
          <p:cNvSpPr/>
          <p:nvPr/>
        </p:nvSpPr>
        <p:spPr>
          <a:xfrm>
            <a:off x="14522" y="2873772"/>
            <a:ext cx="8961416" cy="279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Resistance to Change…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Ripple in a Pond: Regulators, Operators, Consultancy, Controllers...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Gaps between Different Professional Groups…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Cultural Differences on expectation and interpretation (translation)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New Pattern of Work after Pandemic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4F4C739-EDD6-4A7C-B129-2866CD46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44" y="197737"/>
            <a:ext cx="1640211" cy="133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4">
            <a:extLst>
              <a:ext uri="{FF2B5EF4-FFF2-40B4-BE49-F238E27FC236}">
                <a16:creationId xmlns:a16="http://schemas.microsoft.com/office/drawing/2014/main" id="{E5EE5586-9119-4497-9878-C23D2CE67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06" y="-29496"/>
            <a:ext cx="3748794" cy="2572211"/>
          </a:xfrm>
          <a:prstGeom prst="rect">
            <a:avLst/>
          </a:prstGeom>
        </p:spPr>
      </p:pic>
      <p:pic>
        <p:nvPicPr>
          <p:cNvPr id="11" name="Graphic 10" descr="Social network">
            <a:extLst>
              <a:ext uri="{FF2B5EF4-FFF2-40B4-BE49-F238E27FC236}">
                <a16:creationId xmlns:a16="http://schemas.microsoft.com/office/drawing/2014/main" id="{FD8C4556-3481-4943-91F8-06DA1BDCD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2665" y="546979"/>
            <a:ext cx="1888758" cy="1080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65BA5-1D00-42AD-99CB-59CE5E912EBD}"/>
              </a:ext>
            </a:extLst>
          </p:cNvPr>
          <p:cNvSpPr txBox="1"/>
          <p:nvPr/>
        </p:nvSpPr>
        <p:spPr>
          <a:xfrm>
            <a:off x="6195535" y="2161679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Ripple in a pond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4A884-A4B1-4B48-9123-85D860E17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038" y="775430"/>
            <a:ext cx="3522723" cy="20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0"/>
            <a:ext cx="9144000" cy="6421501"/>
            <a:chOff x="14709" y="-34172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9" y="-34172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91" y="109434"/>
            <a:ext cx="1537765" cy="131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31997"/>
            <a:ext cx="254546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  <a:p>
            <a:pPr algn="ctr">
              <a:spcBef>
                <a:spcPct val="50000"/>
              </a:spcBef>
            </a:pPr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endParaRPr lang="en-US" altLang="zh-TW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10630" y="4885601"/>
            <a:ext cx="396820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kumimoji="0" lang="zh-TW" altLang="en-US" b="1" dirty="0">
                <a:solidFill>
                  <a:srgbClr val="161BF8"/>
                </a:solidFill>
                <a:latin typeface="Times New Roman" pitchFamily="18" charset="0"/>
              </a:rPr>
              <a:t>W</a:t>
            </a:r>
            <a:r>
              <a:rPr kumimoji="0" lang="en-US" altLang="zh-TW" b="1" dirty="0">
                <a:solidFill>
                  <a:srgbClr val="161BF8"/>
                </a:solidFill>
                <a:latin typeface="Times New Roman" pitchFamily="18" charset="0"/>
              </a:rPr>
              <a:t>en-Chin Li</a:t>
            </a:r>
            <a:r>
              <a:rPr kumimoji="0" lang="en-US" altLang="zh-TW" dirty="0">
                <a:solidFill>
                  <a:srgbClr val="161BF8"/>
                </a:solidFill>
                <a:latin typeface="Times New Roman" pitchFamily="18" charset="0"/>
              </a:rPr>
              <a:t>  </a:t>
            </a:r>
            <a:r>
              <a:rPr kumimoji="0" lang="en-US" altLang="zh-TW" sz="1400" dirty="0">
                <a:solidFill>
                  <a:srgbClr val="161BF8"/>
                </a:solidFill>
                <a:latin typeface="Times New Roman" pitchFamily="18" charset="0"/>
              </a:rPr>
              <a:t>PhD.  FCIEHF </a:t>
            </a:r>
            <a:r>
              <a:rPr kumimoji="0" lang="en-US" altLang="zh-TW" sz="1400" dirty="0" err="1">
                <a:solidFill>
                  <a:srgbClr val="161BF8"/>
                </a:solidFill>
                <a:latin typeface="Times New Roman" pitchFamily="18" charset="0"/>
              </a:rPr>
              <a:t>C.ErgHF</a:t>
            </a:r>
            <a:r>
              <a:rPr kumimoji="0" lang="en-US" altLang="zh-TW" sz="1400" dirty="0">
                <a:solidFill>
                  <a:srgbClr val="161BF8"/>
                </a:solidFill>
                <a:latin typeface="Times New Roman" pitchFamily="18" charset="0"/>
              </a:rPr>
              <a:t>. </a:t>
            </a:r>
            <a:endParaRPr kumimoji="0" lang="zh-TW" altLang="en-US" sz="1400" dirty="0">
              <a:solidFill>
                <a:srgbClr val="161BF8"/>
              </a:solidFill>
              <a:latin typeface="Times New Roman" pitchFamily="18" charset="0"/>
            </a:endParaRPr>
          </a:p>
          <a:p>
            <a:r>
              <a:rPr kumimoji="0" lang="en-US" altLang="zh-TW" sz="1600" dirty="0">
                <a:solidFill>
                  <a:srgbClr val="657D6A"/>
                </a:solidFill>
                <a:latin typeface="Times New Roman" pitchFamily="18" charset="0"/>
                <a:ea typeface="MS PMincho" pitchFamily="18" charset="-128"/>
                <a:cs typeface="Segoe UI" pitchFamily="34" charset="0"/>
              </a:rPr>
              <a:t>Senior Lecturer</a:t>
            </a:r>
          </a:p>
          <a:p>
            <a:r>
              <a:rPr kumimoji="0" lang="en-US" altLang="zh-TW" sz="1600" dirty="0">
                <a:solidFill>
                  <a:srgbClr val="657D6A"/>
                </a:solidFill>
                <a:latin typeface="Times New Roman" pitchFamily="18" charset="0"/>
                <a:ea typeface="MS PMincho" pitchFamily="18" charset="-128"/>
                <a:cs typeface="Segoe UI" pitchFamily="34" charset="0"/>
              </a:rPr>
              <a:t>Safety and Accident Investigation Centre,</a:t>
            </a:r>
          </a:p>
          <a:p>
            <a:r>
              <a:rPr kumimoji="0" lang="en-US" altLang="zh-TW" sz="1600" dirty="0">
                <a:solidFill>
                  <a:srgbClr val="657D6A"/>
                </a:solidFill>
                <a:latin typeface="Times New Roman" pitchFamily="18" charset="0"/>
                <a:ea typeface="MS PMincho" pitchFamily="18" charset="-128"/>
                <a:cs typeface="Segoe UI" pitchFamily="34" charset="0"/>
              </a:rPr>
              <a:t>Cranfield University, U.K.</a:t>
            </a:r>
          </a:p>
          <a:p>
            <a:r>
              <a:rPr kumimoji="0" lang="en-US" altLang="zh-TW" sz="1600" dirty="0">
                <a:solidFill>
                  <a:schemeClr val="hlink"/>
                </a:solidFill>
                <a:latin typeface="Times New Roman" pitchFamily="18" charset="0"/>
                <a:ea typeface="MS PMincho" pitchFamily="18" charset="-128"/>
                <a:cs typeface="Segoe UI" pitchFamily="34" charset="0"/>
              </a:rPr>
              <a:t>E-mail: wenchin.li@cranfield.ac.uk</a:t>
            </a:r>
            <a:r>
              <a:rPr kumimoji="0" lang="en-US" altLang="zh-TW" sz="1600" dirty="0">
                <a:solidFill>
                  <a:srgbClr val="657D6A"/>
                </a:solidFill>
                <a:latin typeface="Comic Sans MS" pitchFamily="66" charset="0"/>
                <a:ea typeface="MS PMincho" pitchFamily="18" charset="-128"/>
                <a:cs typeface="Segoe UI" pitchFamily="34" charset="0"/>
              </a:rPr>
              <a:t>                </a:t>
            </a:r>
            <a:endParaRPr kumimoji="0" lang="zh-TW" altLang="zh-TW" sz="1600" dirty="0">
              <a:solidFill>
                <a:schemeClr val="accent2"/>
              </a:solidFill>
              <a:latin typeface="Times New Roman" pitchFamily="18" charset="0"/>
              <a:ea typeface="MS PMincho" pitchFamily="18" charset="-128"/>
              <a:cs typeface="Segoe UI" pitchFamily="34" charset="0"/>
            </a:endParaRPr>
          </a:p>
        </p:txBody>
      </p:sp>
      <p:pic>
        <p:nvPicPr>
          <p:cNvPr id="2050" name="Picture 2" descr="Beijing's Brand-New Daxing Airport Opens To The Public | Airways Magazine">
            <a:extLst>
              <a:ext uri="{FF2B5EF4-FFF2-40B4-BE49-F238E27FC236}">
                <a16:creationId xmlns:a16="http://schemas.microsoft.com/office/drawing/2014/main" id="{4B570F24-82B7-4846-BEE8-2A084998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593"/>
            <a:ext cx="4644008" cy="25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ijing Daxing Airport is Open - News">
            <a:extLst>
              <a:ext uri="{FF2B5EF4-FFF2-40B4-BE49-F238E27FC236}">
                <a16:creationId xmlns:a16="http://schemas.microsoft.com/office/drawing/2014/main" id="{3A51975E-59AB-42CA-B143-EB7549BE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44" y="1980593"/>
            <a:ext cx="4455520" cy="25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1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g_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" y="-3029"/>
            <a:ext cx="9144000" cy="63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388" y="455613"/>
            <a:ext cx="36718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99592" y="2050330"/>
            <a:ext cx="7647692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Project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Applies Digital Tower for Apron Control?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Assessment on Digital Tower Operations</a:t>
            </a:r>
          </a:p>
          <a:p>
            <a:pPr marL="457200" indent="-457200" defTabSz="1236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kumimoji="0"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and Discussions</a:t>
            </a:r>
          </a:p>
          <a:p>
            <a:pPr marL="457200" indent="-457200" defTabSz="1236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kumimoji="0" lang="en-GB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Shared</a:t>
            </a:r>
          </a:p>
          <a:p>
            <a:pPr marL="457200" indent="-457200" defTabSz="1236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kumimoji="0" lang="en-GB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  <a:p>
            <a:pPr marL="457200" indent="-457200" defTabSz="12366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3538" algn="l"/>
              </a:tabLst>
            </a:pPr>
            <a:endParaRPr kumimoji="0" lang="en-GB" altLang="zh-TW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4048" y="58875"/>
            <a:ext cx="27466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/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altLang="zh-TW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0FA6DD8-CC51-4F62-A7B9-EB7186AA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08" y="51150"/>
            <a:ext cx="1747144" cy="125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aint-Gobain and Beijing-Daxing International Airport | CCI France Chine">
            <a:extLst>
              <a:ext uri="{FF2B5EF4-FFF2-40B4-BE49-F238E27FC236}">
                <a16:creationId xmlns:a16="http://schemas.microsoft.com/office/drawing/2014/main" id="{1F4CC32C-ECE2-4DF7-BB9D-3F396FE1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422636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g_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" y="14842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388" y="455613"/>
            <a:ext cx="36718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4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4353"/>
            <a:ext cx="7920880" cy="4832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71115" y="0"/>
            <a:ext cx="4284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SESAR ATM Operational Step Timeline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9B37AD0-7F17-4ECC-B2DB-F2460521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981"/>
            <a:ext cx="1691990" cy="13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B575B-8552-47E3-972D-46B2E0E18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69136"/>
            <a:ext cx="4606849" cy="1618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8E75B1-AD0C-4713-A898-50E89B395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670673"/>
            <a:ext cx="4606850" cy="1898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522AAA-4B00-4E8D-A9BC-180228777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782" y="1044352"/>
            <a:ext cx="4606850" cy="16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860E6-B44A-42EA-B192-B90BAC6C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9" y="103804"/>
            <a:ext cx="8908045" cy="4861842"/>
          </a:xfrm>
          <a:prstGeom prst="rect">
            <a:avLst/>
          </a:prstGeom>
        </p:spPr>
      </p:pic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25EDC-FF68-4A6B-A2FE-CC903E993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56" y="1268761"/>
            <a:ext cx="9141389" cy="55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95EF8-C099-4922-86C7-714076866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" y="1340768"/>
            <a:ext cx="4021247" cy="551723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0162AA8-7146-447F-A628-4BC8EB9D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88" y="103804"/>
            <a:ext cx="1189057" cy="1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3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-35177"/>
            <a:ext cx="9144000" cy="6309321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8" y="47836"/>
            <a:ext cx="140187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/>
          <p:nvPr/>
        </p:nvSpPr>
        <p:spPr>
          <a:xfrm>
            <a:off x="0" y="-35177"/>
            <a:ext cx="42315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Applies Digital Tower for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Apron Control?</a:t>
            </a:r>
            <a:endParaRPr lang="en-GB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37748D-959F-4ACA-80B5-22094EF034AB}"/>
              </a:ext>
            </a:extLst>
          </p:cNvPr>
          <p:cNvSpPr/>
          <p:nvPr/>
        </p:nvSpPr>
        <p:spPr>
          <a:xfrm>
            <a:off x="611560" y="2306537"/>
            <a:ext cx="8459078" cy="24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suitable to apply digital tower for apron control on international airport?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processes of training and certification for apron controllers?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conduct safety assessment on digital tower for apron control?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oversee the safety of operations and human performance?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GB" altLang="zh-TW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-3748"/>
            <a:ext cx="9144000" cy="6748626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37" y="216496"/>
            <a:ext cx="1257869" cy="107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/>
          <p:nvPr/>
        </p:nvSpPr>
        <p:spPr>
          <a:xfrm>
            <a:off x="114174" y="113122"/>
            <a:ext cx="4457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zh-TW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HTA of Apron Control using Digital Tower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64ABF-977B-4C82-9AB2-B6FAD88DB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13" y="1127614"/>
            <a:ext cx="8910906" cy="4159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3F951-ACE5-4194-AD23-0D67607AF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7" y="1571196"/>
            <a:ext cx="9029826" cy="4164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3625DC-F057-4B00-9019-69EBFB342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74" y="1997215"/>
            <a:ext cx="9044066" cy="4184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E4210-B8F9-4A8C-BE7C-F25B31F9D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0" y="2275395"/>
            <a:ext cx="9166120" cy="4333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D3FC7-A9D4-4C77-825A-FD486F390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07775"/>
            <a:ext cx="9166120" cy="41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10" name="矩形 3"/>
          <p:cNvSpPr/>
          <p:nvPr/>
        </p:nvSpPr>
        <p:spPr>
          <a:xfrm>
            <a:off x="0" y="0"/>
            <a:ext cx="3707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2800" b="1" dirty="0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Overall Goal of Task: Departure </a:t>
            </a:r>
          </a:p>
          <a:p>
            <a:endParaRPr lang="zh-TW" altLang="zh-TW" dirty="0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26" y="5853147"/>
            <a:ext cx="3083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tasks consist with 7 sub-goals and 31 operational steps to complete the overall task of departure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BF8FD8-CD49-42CD-A33F-75F7286C7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45" y="0"/>
            <a:ext cx="529215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DBAAA-A81A-48F7-B42F-47305384E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03649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27" y="143877"/>
            <a:ext cx="1089392" cy="93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3"/>
          <p:cNvSpPr/>
          <p:nvPr/>
        </p:nvSpPr>
        <p:spPr>
          <a:xfrm>
            <a:off x="78273" y="69294"/>
            <a:ext cx="4457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Likelihood and criticality matrix with the Pass and Caution on the HET</a:t>
            </a:r>
          </a:p>
        </p:txBody>
      </p:sp>
      <p:pic>
        <p:nvPicPr>
          <p:cNvPr id="11" name="圖片 9">
            <a:extLst>
              <a:ext uri="{FF2B5EF4-FFF2-40B4-BE49-F238E27FC236}">
                <a16:creationId xmlns:a16="http://schemas.microsoft.com/office/drawing/2014/main" id="{276720A0-BAEE-4797-A19C-15066C9F126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8" t="23820" r="23247" b="6068"/>
          <a:stretch>
            <a:fillRect/>
          </a:stretch>
        </p:blipFill>
        <p:spPr bwMode="auto">
          <a:xfrm>
            <a:off x="6732240" y="0"/>
            <a:ext cx="2397030" cy="144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D27FB-CCF4-4232-A756-88277573B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18" y="1628800"/>
            <a:ext cx="9150688" cy="522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FD818-101B-4099-9755-7C177118B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7" y="2105953"/>
            <a:ext cx="9118721" cy="4682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B0D18E-66B9-4E78-8AB5-39CD83C205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3" y="2561926"/>
            <a:ext cx="9133842" cy="4226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EAFDB8-3BB9-48FB-9BB7-9EAD887DBA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282" y="50605"/>
            <a:ext cx="2238394" cy="144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群組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5" name="Picture 2" descr="bg_stand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矩形 4"/>
            <p:cNvSpPr>
              <a:spLocks noChangeArrowheads="1"/>
            </p:cNvSpPr>
            <p:nvPr/>
          </p:nvSpPr>
          <p:spPr bwMode="auto">
            <a:xfrm>
              <a:off x="7215206" y="0"/>
              <a:ext cx="1714512" cy="785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4107" name="矩形 5"/>
            <p:cNvSpPr>
              <a:spLocks noChangeArrowheads="1"/>
            </p:cNvSpPr>
            <p:nvPr/>
          </p:nvSpPr>
          <p:spPr bwMode="auto">
            <a:xfrm>
              <a:off x="6786578" y="6357958"/>
              <a:ext cx="2143140" cy="50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971550" y="299720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999FF-4133-4448-A849-CB43D4F092AA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Identifications between 55 inches and 43 inches of Screens</a:t>
            </a:r>
            <a:endParaRPr lang="en-GB" altLang="zh-TW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533373F2-E525-41F1-8C2B-25B472593ACD}"/>
              </a:ext>
            </a:extLst>
          </p:cNvPr>
          <p:cNvSpPr/>
          <p:nvPr/>
        </p:nvSpPr>
        <p:spPr>
          <a:xfrm>
            <a:off x="10935" y="19852"/>
            <a:ext cx="4423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Workplace for Apron Controllers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74" y="49406"/>
            <a:ext cx="1189057" cy="1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3C9480-4D8C-4B5C-8969-A0771C901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147954"/>
            <a:ext cx="8136904" cy="4593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4A09E-F244-4EAF-AC5A-240444637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-34233"/>
            <a:ext cx="4757586" cy="20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nsportSystems-Academic-Template-4x3-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318333C-614A-0843-B304-AC8E523EC0E2}" vid="{46CEF1C7-7F17-B144-B6B8-CA4BE2C0454C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8318333C-614A-0843-B304-AC8E523EC0E2}" vid="{ACCEA2FD-B2F4-BB4F-A688-F70649480F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3EAC21452E41B21664C1CEE0122B" ma:contentTypeVersion="13" ma:contentTypeDescription="Create a new document." ma:contentTypeScope="" ma:versionID="bb1bd95f013315f90e4aa7d261bf3eec">
  <xsd:schema xmlns:xsd="http://www.w3.org/2001/XMLSchema" xmlns:xs="http://www.w3.org/2001/XMLSchema" xmlns:p="http://schemas.microsoft.com/office/2006/metadata/properties" xmlns:ns3="514752ca-b80a-449f-8668-f75273954230" xmlns:ns4="15f04063-4e1e-44fe-adcd-9842e43cf927" targetNamespace="http://schemas.microsoft.com/office/2006/metadata/properties" ma:root="true" ma:fieldsID="f47f85b3013bb5e530680b6fb8c5691f" ns3:_="" ns4:_="">
    <xsd:import namespace="514752ca-b80a-449f-8668-f75273954230"/>
    <xsd:import namespace="15f04063-4e1e-44fe-adcd-9842e43cf9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752ca-b80a-449f-8668-f752739542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04063-4e1e-44fe-adcd-9842e43cf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6A046-7032-46F9-995A-5285D3772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752ca-b80a-449f-8668-f75273954230"/>
    <ds:schemaRef ds:uri="15f04063-4e1e-44fe-adcd-9842e43cf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29D86A-3AF6-48A4-855F-0A95E6AF055E}">
  <ds:schemaRefs>
    <ds:schemaRef ds:uri="http://purl.org/dc/terms/"/>
    <ds:schemaRef ds:uri="15f04063-4e1e-44fe-adcd-9842e43cf927"/>
    <ds:schemaRef ds:uri="http://purl.org/dc/elements/1.1/"/>
    <ds:schemaRef ds:uri="http://schemas.microsoft.com/office/2006/metadata/properties"/>
    <ds:schemaRef ds:uri="514752ca-b80a-449f-8668-f752739542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486</Words>
  <Application>Microsoft Office PowerPoint</Application>
  <PresentationFormat>On-screen Show (4:3)</PresentationFormat>
  <Paragraphs>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TransportSystems-Academic-Template-4x3-01</vt:lpstr>
      <vt:lpstr>No Logo Master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Wenchin Li</cp:lastModifiedBy>
  <cp:revision>129</cp:revision>
  <cp:lastPrinted>2014-09-02T09:13:37Z</cp:lastPrinted>
  <dcterms:created xsi:type="dcterms:W3CDTF">2019-03-21T13:26:25Z</dcterms:created>
  <dcterms:modified xsi:type="dcterms:W3CDTF">2021-02-08T15:20:57Z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0x0101004CCD3EAC21452E41B21664C1CEE0122B</vt:lpwstr>
  </property>
</Properties>
</file>