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96" r:id="rId2"/>
    <p:sldId id="297" r:id="rId3"/>
    <p:sldId id="269" r:id="rId4"/>
    <p:sldId id="294" r:id="rId5"/>
    <p:sldId id="270" r:id="rId6"/>
    <p:sldId id="271" r:id="rId7"/>
    <p:sldId id="272" r:id="rId8"/>
    <p:sldId id="273" r:id="rId9"/>
    <p:sldId id="274" r:id="rId10"/>
    <p:sldId id="275" r:id="rId11"/>
    <p:sldId id="276" r:id="rId12"/>
    <p:sldId id="277" r:id="rId13"/>
    <p:sldId id="278" r:id="rId14"/>
    <p:sldId id="292" r:id="rId15"/>
    <p:sldId id="288" r:id="rId16"/>
    <p:sldId id="285" r:id="rId17"/>
    <p:sldId id="284" r:id="rId18"/>
    <p:sldId id="286" r:id="rId19"/>
    <p:sldId id="322" r:id="rId20"/>
    <p:sldId id="279" r:id="rId21"/>
    <p:sldId id="283" r:id="rId22"/>
    <p:sldId id="295" r:id="rId23"/>
    <p:sldId id="289" r:id="rId24"/>
    <p:sldId id="290" r:id="rId25"/>
    <p:sldId id="291" r:id="rId26"/>
    <p:sldId id="314" r:id="rId27"/>
    <p:sldId id="319" r:id="rId28"/>
    <p:sldId id="317" r:id="rId29"/>
    <p:sldId id="326" r:id="rId30"/>
    <p:sldId id="315" r:id="rId31"/>
    <p:sldId id="316" r:id="rId32"/>
    <p:sldId id="318" r:id="rId33"/>
    <p:sldId id="258" r:id="rId34"/>
    <p:sldId id="259" r:id="rId35"/>
    <p:sldId id="260" r:id="rId36"/>
    <p:sldId id="261" r:id="rId37"/>
    <p:sldId id="263" r:id="rId38"/>
    <p:sldId id="267" r:id="rId39"/>
    <p:sldId id="313" r:id="rId40"/>
    <p:sldId id="310" r:id="rId41"/>
    <p:sldId id="325" r:id="rId42"/>
    <p:sldId id="312" r:id="rId43"/>
    <p:sldId id="320" r:id="rId44"/>
    <p:sldId id="323" r:id="rId45"/>
    <p:sldId id="324" r:id="rId46"/>
    <p:sldId id="327" r:id="rId47"/>
    <p:sldId id="311"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9144000" cy="6858000" type="screen4x3"/>
  <p:notesSz cx="666273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88850" autoAdjust="0"/>
  </p:normalViewPr>
  <p:slideViewPr>
    <p:cSldViewPr>
      <p:cViewPr>
        <p:scale>
          <a:sx n="80" d="100"/>
          <a:sy n="80" d="100"/>
        </p:scale>
        <p:origin x="-1236" y="-822"/>
      </p:cViewPr>
      <p:guideLst>
        <p:guide orient="horz" pos="2160"/>
        <p:guide pos="2880"/>
      </p:guideLst>
    </p:cSldViewPr>
  </p:slideViewPr>
  <p:outlineViewPr>
    <p:cViewPr>
      <p:scale>
        <a:sx n="33" d="100"/>
        <a:sy n="33" d="100"/>
      </p:scale>
      <p:origin x="0" y="22872"/>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ts-netapp1.tsnet.se\Users\mamo01\Dokument\Mina%20OH-presentationer\LiU%20sept%202012\Total%20passagerar-%20och%20BNP-utveckling%201974-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sv-SE"/>
  <c:chart>
    <c:autoTitleDeleted val="1"/>
    <c:plotArea>
      <c:layout>
        <c:manualLayout>
          <c:layoutTarget val="inner"/>
          <c:xMode val="edge"/>
          <c:yMode val="edge"/>
          <c:x val="8.2370257433717675E-2"/>
          <c:y val="7.3430464995250119E-2"/>
          <c:w val="0.84217873763106665"/>
          <c:h val="0.84193129246525056"/>
        </c:manualLayout>
      </c:layout>
      <c:lineChart>
        <c:grouping val="standard"/>
        <c:ser>
          <c:idx val="0"/>
          <c:order val="0"/>
          <c:tx>
            <c:v>Domestic (departures)</c:v>
          </c:tx>
          <c:spPr>
            <a:ln>
              <a:solidFill>
                <a:srgbClr val="0000CC"/>
              </a:solidFill>
            </a:ln>
          </c:spPr>
          <c:marker>
            <c:symbol val="none"/>
          </c:marker>
          <c:cat>
            <c:numRef>
              <c:f>Data!$J$3:$J$44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Data!$K$3:$K$44</c:f>
              <c:numCache>
                <c:formatCode>#,##0</c:formatCode>
                <c:ptCount val="42"/>
                <c:pt idx="0">
                  <c:v>1847873</c:v>
                </c:pt>
                <c:pt idx="1">
                  <c:v>1852241</c:v>
                </c:pt>
                <c:pt idx="2">
                  <c:v>2175066</c:v>
                </c:pt>
                <c:pt idx="3">
                  <c:v>2056680</c:v>
                </c:pt>
                <c:pt idx="4">
                  <c:v>2449667</c:v>
                </c:pt>
                <c:pt idx="5">
                  <c:v>3154144</c:v>
                </c:pt>
                <c:pt idx="6">
                  <c:v>3240481</c:v>
                </c:pt>
                <c:pt idx="7">
                  <c:v>3729093</c:v>
                </c:pt>
                <c:pt idx="8">
                  <c:v>4230747</c:v>
                </c:pt>
                <c:pt idx="9">
                  <c:v>4719258</c:v>
                </c:pt>
                <c:pt idx="10">
                  <c:v>5389027</c:v>
                </c:pt>
                <c:pt idx="11">
                  <c:v>5644831</c:v>
                </c:pt>
                <c:pt idx="12">
                  <c:v>6553411</c:v>
                </c:pt>
                <c:pt idx="13">
                  <c:v>7223800</c:v>
                </c:pt>
                <c:pt idx="14">
                  <c:v>8023202</c:v>
                </c:pt>
                <c:pt idx="15">
                  <c:v>8397214</c:v>
                </c:pt>
                <c:pt idx="16">
                  <c:v>8719482</c:v>
                </c:pt>
                <c:pt idx="17">
                  <c:v>7208714</c:v>
                </c:pt>
                <c:pt idx="18">
                  <c:v>7112407</c:v>
                </c:pt>
                <c:pt idx="19">
                  <c:v>6887358</c:v>
                </c:pt>
                <c:pt idx="20">
                  <c:v>7014104</c:v>
                </c:pt>
                <c:pt idx="21">
                  <c:v>6578825</c:v>
                </c:pt>
                <c:pt idx="22">
                  <c:v>6578384</c:v>
                </c:pt>
                <c:pt idx="23">
                  <c:v>6793924</c:v>
                </c:pt>
                <c:pt idx="24">
                  <c:v>7229241</c:v>
                </c:pt>
                <c:pt idx="25">
                  <c:v>7613339</c:v>
                </c:pt>
                <c:pt idx="26">
                  <c:v>7943258</c:v>
                </c:pt>
                <c:pt idx="27">
                  <c:v>7846138</c:v>
                </c:pt>
                <c:pt idx="28">
                  <c:v>7198525</c:v>
                </c:pt>
                <c:pt idx="29">
                  <c:v>6685968</c:v>
                </c:pt>
                <c:pt idx="30">
                  <c:v>6581650</c:v>
                </c:pt>
                <c:pt idx="31">
                  <c:v>7080769</c:v>
                </c:pt>
                <c:pt idx="32">
                  <c:v>6974766</c:v>
                </c:pt>
                <c:pt idx="33">
                  <c:v>6870657</c:v>
                </c:pt>
                <c:pt idx="34">
                  <c:v>6734220</c:v>
                </c:pt>
                <c:pt idx="35">
                  <c:v>5993085</c:v>
                </c:pt>
                <c:pt idx="36">
                  <c:v>6146912</c:v>
                </c:pt>
                <c:pt idx="37">
                  <c:v>6974656</c:v>
                </c:pt>
                <c:pt idx="38">
                  <c:v>7057134</c:v>
                </c:pt>
                <c:pt idx="39">
                  <c:v>7101885</c:v>
                </c:pt>
                <c:pt idx="40">
                  <c:v>7392036</c:v>
                </c:pt>
                <c:pt idx="41">
                  <c:v>7470559</c:v>
                </c:pt>
              </c:numCache>
            </c:numRef>
          </c:val>
        </c:ser>
        <c:ser>
          <c:idx val="1"/>
          <c:order val="1"/>
          <c:tx>
            <c:v>International (departures+arrivals)</c:v>
          </c:tx>
          <c:spPr>
            <a:ln>
              <a:solidFill>
                <a:srgbClr val="FFC000"/>
              </a:solidFill>
            </a:ln>
          </c:spPr>
          <c:marker>
            <c:symbol val="none"/>
          </c:marker>
          <c:cat>
            <c:numRef>
              <c:f>Data!$J$3:$J$44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Data!$L$3:$L$44</c:f>
              <c:numCache>
                <c:formatCode>#,##0</c:formatCode>
                <c:ptCount val="42"/>
                <c:pt idx="0">
                  <c:v>3732073</c:v>
                </c:pt>
                <c:pt idx="1">
                  <c:v>3996945</c:v>
                </c:pt>
                <c:pt idx="2">
                  <c:v>4316660</c:v>
                </c:pt>
                <c:pt idx="3">
                  <c:v>4703185</c:v>
                </c:pt>
                <c:pt idx="4">
                  <c:v>5195205</c:v>
                </c:pt>
                <c:pt idx="5">
                  <c:v>5325876</c:v>
                </c:pt>
                <c:pt idx="6">
                  <c:v>4718489</c:v>
                </c:pt>
                <c:pt idx="7">
                  <c:v>4986899</c:v>
                </c:pt>
                <c:pt idx="8">
                  <c:v>5148718</c:v>
                </c:pt>
                <c:pt idx="9">
                  <c:v>4854640</c:v>
                </c:pt>
                <c:pt idx="10">
                  <c:v>5282930</c:v>
                </c:pt>
                <c:pt idx="11">
                  <c:v>5356072</c:v>
                </c:pt>
                <c:pt idx="12">
                  <c:v>6164969</c:v>
                </c:pt>
                <c:pt idx="13">
                  <c:v>7086721</c:v>
                </c:pt>
                <c:pt idx="14">
                  <c:v>7810819</c:v>
                </c:pt>
                <c:pt idx="15">
                  <c:v>8433734</c:v>
                </c:pt>
                <c:pt idx="16">
                  <c:v>9004496</c:v>
                </c:pt>
                <c:pt idx="17">
                  <c:v>8236471</c:v>
                </c:pt>
                <c:pt idx="18">
                  <c:v>8902294</c:v>
                </c:pt>
                <c:pt idx="19">
                  <c:v>8775201</c:v>
                </c:pt>
                <c:pt idx="20">
                  <c:v>9801473</c:v>
                </c:pt>
                <c:pt idx="21">
                  <c:v>10837258</c:v>
                </c:pt>
                <c:pt idx="22">
                  <c:v>11907831</c:v>
                </c:pt>
                <c:pt idx="23">
                  <c:v>13308231</c:v>
                </c:pt>
                <c:pt idx="24">
                  <c:v>14493505</c:v>
                </c:pt>
                <c:pt idx="25">
                  <c:v>15347792</c:v>
                </c:pt>
                <c:pt idx="26">
                  <c:v>16547479</c:v>
                </c:pt>
                <c:pt idx="27">
                  <c:v>16441267</c:v>
                </c:pt>
                <c:pt idx="28">
                  <c:v>15263430</c:v>
                </c:pt>
                <c:pt idx="29">
                  <c:v>15015982</c:v>
                </c:pt>
                <c:pt idx="30">
                  <c:v>16617472</c:v>
                </c:pt>
                <c:pt idx="31">
                  <c:v>17846436</c:v>
                </c:pt>
                <c:pt idx="32">
                  <c:v>18962552</c:v>
                </c:pt>
                <c:pt idx="33">
                  <c:v>20337422</c:v>
                </c:pt>
                <c:pt idx="34">
                  <c:v>21369994</c:v>
                </c:pt>
                <c:pt idx="35">
                  <c:v>19462255</c:v>
                </c:pt>
                <c:pt idx="36">
                  <c:v>20778870</c:v>
                </c:pt>
                <c:pt idx="37">
                  <c:v>23085871</c:v>
                </c:pt>
                <c:pt idx="38">
                  <c:v>23647721</c:v>
                </c:pt>
                <c:pt idx="39">
                  <c:v>24743446</c:v>
                </c:pt>
                <c:pt idx="40">
                  <c:v>25810581</c:v>
                </c:pt>
                <c:pt idx="41">
                  <c:v>26971904</c:v>
                </c:pt>
              </c:numCache>
            </c:numRef>
          </c:val>
        </c:ser>
        <c:marker val="1"/>
        <c:axId val="186038528"/>
        <c:axId val="186044416"/>
      </c:lineChart>
      <c:lineChart>
        <c:grouping val="standard"/>
        <c:ser>
          <c:idx val="2"/>
          <c:order val="2"/>
          <c:tx>
            <c:strRef>
              <c:f>Data!$N$2</c:f>
              <c:strCache>
                <c:ptCount val="1"/>
                <c:pt idx="0">
                  <c:v>Svensk BNP</c:v>
                </c:pt>
              </c:strCache>
            </c:strRef>
          </c:tx>
          <c:spPr>
            <a:ln>
              <a:solidFill>
                <a:srgbClr val="990000"/>
              </a:solidFill>
              <a:prstDash val="dash"/>
            </a:ln>
          </c:spPr>
          <c:marker>
            <c:symbol val="none"/>
          </c:marker>
          <c:cat>
            <c:numRef>
              <c:f>Data!$J$3:$J$44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Data!$N$3:$N$44</c:f>
              <c:numCache>
                <c:formatCode>0</c:formatCode>
                <c:ptCount val="42"/>
                <c:pt idx="0">
                  <c:v>1813504.9</c:v>
                </c:pt>
                <c:pt idx="1">
                  <c:v>1858842.6</c:v>
                </c:pt>
                <c:pt idx="2">
                  <c:v>1881148.7</c:v>
                </c:pt>
                <c:pt idx="3">
                  <c:v>1854812.6</c:v>
                </c:pt>
                <c:pt idx="4">
                  <c:v>1886344.4</c:v>
                </c:pt>
                <c:pt idx="5">
                  <c:v>1958025.5</c:v>
                </c:pt>
                <c:pt idx="6">
                  <c:v>1991311.9</c:v>
                </c:pt>
                <c:pt idx="7">
                  <c:v>1985338</c:v>
                </c:pt>
                <c:pt idx="8">
                  <c:v>2013646</c:v>
                </c:pt>
                <c:pt idx="9">
                  <c:v>2055081</c:v>
                </c:pt>
                <c:pt idx="10">
                  <c:v>2143338</c:v>
                </c:pt>
                <c:pt idx="11">
                  <c:v>2192034</c:v>
                </c:pt>
                <c:pt idx="12">
                  <c:v>2256193</c:v>
                </c:pt>
                <c:pt idx="13">
                  <c:v>2329870</c:v>
                </c:pt>
                <c:pt idx="14">
                  <c:v>2387193</c:v>
                </c:pt>
                <c:pt idx="15">
                  <c:v>2445988</c:v>
                </c:pt>
                <c:pt idx="16">
                  <c:v>2465546</c:v>
                </c:pt>
                <c:pt idx="17">
                  <c:v>2440229</c:v>
                </c:pt>
                <c:pt idx="18">
                  <c:v>2416436</c:v>
                </c:pt>
                <c:pt idx="19">
                  <c:v>2369111</c:v>
                </c:pt>
                <c:pt idx="20">
                  <c:v>2465951</c:v>
                </c:pt>
                <c:pt idx="21">
                  <c:v>2565188</c:v>
                </c:pt>
                <c:pt idx="22">
                  <c:v>2604124</c:v>
                </c:pt>
                <c:pt idx="23">
                  <c:v>2679656</c:v>
                </c:pt>
                <c:pt idx="24">
                  <c:v>2792920</c:v>
                </c:pt>
                <c:pt idx="25">
                  <c:v>2919443</c:v>
                </c:pt>
                <c:pt idx="26">
                  <c:v>3057687</c:v>
                </c:pt>
                <c:pt idx="27">
                  <c:v>3105492</c:v>
                </c:pt>
                <c:pt idx="28">
                  <c:v>3169887</c:v>
                </c:pt>
                <c:pt idx="29">
                  <c:v>3245513</c:v>
                </c:pt>
                <c:pt idx="30">
                  <c:v>3385737</c:v>
                </c:pt>
                <c:pt idx="31">
                  <c:v>3481158</c:v>
                </c:pt>
                <c:pt idx="32">
                  <c:v>3644359</c:v>
                </c:pt>
                <c:pt idx="33">
                  <c:v>3768447</c:v>
                </c:pt>
                <c:pt idx="34">
                  <c:v>3747455</c:v>
                </c:pt>
                <c:pt idx="35">
                  <c:v>3553163</c:v>
                </c:pt>
                <c:pt idx="36">
                  <c:v>3765959</c:v>
                </c:pt>
                <c:pt idx="37">
                  <c:v>3866300</c:v>
                </c:pt>
                <c:pt idx="38">
                  <c:v>3855229</c:v>
                </c:pt>
                <c:pt idx="39">
                  <c:v>3903080</c:v>
                </c:pt>
                <c:pt idx="40">
                  <c:v>3991562</c:v>
                </c:pt>
                <c:pt idx="41">
                  <c:v>4158728</c:v>
                </c:pt>
              </c:numCache>
            </c:numRef>
          </c:val>
        </c:ser>
        <c:marker val="1"/>
        <c:axId val="186052608"/>
        <c:axId val="186046336"/>
      </c:lineChart>
      <c:catAx>
        <c:axId val="186038528"/>
        <c:scaling>
          <c:orientation val="minMax"/>
        </c:scaling>
        <c:axPos val="b"/>
        <c:numFmt formatCode="General" sourceLinked="1"/>
        <c:tickLblPos val="nextTo"/>
        <c:txPr>
          <a:bodyPr rot="-5400000" vert="horz"/>
          <a:lstStyle/>
          <a:p>
            <a:pPr>
              <a:defRPr/>
            </a:pPr>
            <a:endParaRPr lang="sv-SE"/>
          </a:p>
        </c:txPr>
        <c:crossAx val="186044416"/>
        <c:crosses val="autoZero"/>
        <c:auto val="1"/>
        <c:lblAlgn val="ctr"/>
        <c:lblOffset val="100"/>
      </c:catAx>
      <c:valAx>
        <c:axId val="186044416"/>
        <c:scaling>
          <c:orientation val="minMax"/>
        </c:scaling>
        <c:axPos val="l"/>
        <c:majorGridlines>
          <c:spPr>
            <a:ln>
              <a:solidFill>
                <a:srgbClr val="800000"/>
              </a:solidFill>
              <a:prstDash val="sysDot"/>
            </a:ln>
          </c:spPr>
        </c:majorGridlines>
        <c:title>
          <c:tx>
            <c:rich>
              <a:bodyPr rot="0" vert="horz"/>
              <a:lstStyle/>
              <a:p>
                <a:pPr>
                  <a:defRPr/>
                </a:pPr>
                <a:r>
                  <a:rPr lang="en-US" b="0"/>
                  <a:t>Antal passagerare</a:t>
                </a:r>
              </a:p>
            </c:rich>
          </c:tx>
          <c:layout>
            <c:manualLayout>
              <c:xMode val="edge"/>
              <c:yMode val="edge"/>
              <c:x val="4.0942322476346434E-3"/>
              <c:y val="2.9834274298704611E-2"/>
            </c:manualLayout>
          </c:layout>
        </c:title>
        <c:numFmt formatCode="#,##0" sourceLinked="1"/>
        <c:tickLblPos val="nextTo"/>
        <c:crossAx val="186038528"/>
        <c:crosses val="autoZero"/>
        <c:crossBetween val="between"/>
      </c:valAx>
      <c:valAx>
        <c:axId val="186046336"/>
        <c:scaling>
          <c:orientation val="minMax"/>
        </c:scaling>
        <c:axPos val="r"/>
        <c:title>
          <c:tx>
            <c:rich>
              <a:bodyPr rot="0" vert="horz"/>
              <a:lstStyle/>
              <a:p>
                <a:pPr>
                  <a:defRPr b="0"/>
                </a:pPr>
                <a:r>
                  <a:rPr lang="en-US" b="0"/>
                  <a:t>BNP</a:t>
                </a:r>
              </a:p>
            </c:rich>
          </c:tx>
          <c:layout>
            <c:manualLayout>
              <c:xMode val="edge"/>
              <c:yMode val="edge"/>
              <c:x val="0.93379626455574782"/>
              <c:y val="2.3573405076431089E-2"/>
            </c:manualLayout>
          </c:layout>
        </c:title>
        <c:numFmt formatCode="0" sourceLinked="1"/>
        <c:tickLblPos val="nextTo"/>
        <c:crossAx val="186052608"/>
        <c:crosses val="max"/>
        <c:crossBetween val="between"/>
      </c:valAx>
      <c:catAx>
        <c:axId val="186052608"/>
        <c:scaling>
          <c:orientation val="minMax"/>
        </c:scaling>
        <c:delete val="1"/>
        <c:axPos val="b"/>
        <c:numFmt formatCode="General" sourceLinked="1"/>
        <c:tickLblPos val="none"/>
        <c:crossAx val="186046336"/>
        <c:crosses val="autoZero"/>
        <c:auto val="1"/>
        <c:lblAlgn val="ctr"/>
        <c:lblOffset val="100"/>
      </c:catAx>
    </c:plotArea>
    <c:legend>
      <c:legendPos val="t"/>
      <c:layout>
        <c:manualLayout>
          <c:xMode val="edge"/>
          <c:yMode val="edge"/>
          <c:x val="9.1940122336949245E-2"/>
          <c:y val="9.1481484179508937E-2"/>
          <c:w val="0.81696371205558715"/>
          <c:h val="5.1615558607024603E-2"/>
        </c:manualLayout>
      </c:layout>
      <c:txPr>
        <a:bodyPr/>
        <a:lstStyle/>
        <a:p>
          <a:pPr>
            <a:defRPr sz="1600"/>
          </a:pPr>
          <a:endParaRPr lang="sv-SE"/>
        </a:p>
      </c:txPr>
    </c:legend>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FA845D79-0C3F-4047-A90E-D1341B749065}" type="datetimeFigureOut">
              <a:rPr lang="sv-SE" smtClean="0"/>
              <a:pPr/>
              <a:t>2016-09-19</a:t>
            </a:fld>
            <a:endParaRPr lang="sv-SE"/>
          </a:p>
        </p:txBody>
      </p:sp>
      <p:sp>
        <p:nvSpPr>
          <p:cNvPr id="4" name="Platshållare för sidfot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r>
              <a:rPr lang="sv-SE" smtClean="0"/>
              <a:t>Föreläsning på LiU i NRK, Luftfartssystemet i världen. Magnus Molitor, Transportstyrelsen</a:t>
            </a:r>
            <a:endParaRPr lang="sv-SE"/>
          </a:p>
        </p:txBody>
      </p:sp>
      <p:sp>
        <p:nvSpPr>
          <p:cNvPr id="5" name="Platshållare för bildnumm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D0ACC837-2E49-4CCA-BB0A-3A888A0250FF}" type="slidenum">
              <a:rPr lang="sv-SE" smtClean="0"/>
              <a:pPr/>
              <a:t>‹#›</a:t>
            </a:fld>
            <a:endParaRPr lang="sv-SE"/>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510459F6-7F70-433C-9ABE-651529C4482F}" type="datetimeFigureOut">
              <a:rPr lang="sv-SE" smtClean="0"/>
              <a:pPr/>
              <a:t>2016-09-19</a:t>
            </a:fld>
            <a:endParaRPr lang="sv-SE"/>
          </a:p>
        </p:txBody>
      </p:sp>
      <p:sp>
        <p:nvSpPr>
          <p:cNvPr id="4" name="Platshållare för bildobjekt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r>
              <a:rPr lang="sv-SE" smtClean="0"/>
              <a:t>Föreläsning på LiU i NRK, Luftfartssystemet i världen. Magnus Molitor, Transportstyrelsen</a:t>
            </a:r>
            <a:endParaRPr lang="sv-SE"/>
          </a:p>
        </p:txBody>
      </p:sp>
      <p:sp>
        <p:nvSpPr>
          <p:cNvPr id="7" name="Platshållare för bildnumm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7E61E2D6-8713-4E27-B8C3-DAAE5B89C145}" type="slidenum">
              <a:rPr lang="sv-SE" smtClean="0"/>
              <a:pPr/>
              <a:t>‹#›</a:t>
            </a:fld>
            <a:endParaRPr lang="sv-SE"/>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v.wikipedia.org/wiki/USA" TargetMode="External"/><Relationship Id="rId13" Type="http://schemas.openxmlformats.org/officeDocument/2006/relationships/hyperlink" Target="http://sv.wikipedia.org/wiki/Teterboro_Airport" TargetMode="External"/><Relationship Id="rId18" Type="http://schemas.openxmlformats.org/officeDocument/2006/relationships/hyperlink" Target="http://sv.wikipedia.org/wiki/Anfallsvinkel" TargetMode="External"/><Relationship Id="rId3" Type="http://schemas.openxmlformats.org/officeDocument/2006/relationships/hyperlink" Target="http://sv.wikipedia.org/wiki/Airbus_A320" TargetMode="External"/><Relationship Id="rId21" Type="http://schemas.openxmlformats.org/officeDocument/2006/relationships/hyperlink" Target="http://sv.wikipedia.org/wiki/F%C3%A4rja" TargetMode="External"/><Relationship Id="rId7" Type="http://schemas.openxmlformats.org/officeDocument/2006/relationships/hyperlink" Target="http://sv.wikipedia.org/wiki/New_York" TargetMode="External"/><Relationship Id="rId12" Type="http://schemas.openxmlformats.org/officeDocument/2006/relationships/hyperlink" Target="http://sv.wikipedia.org/w/index.php?title=US_Airways_Flight_1549&amp;action=edit&amp;section=2" TargetMode="External"/><Relationship Id="rId17" Type="http://schemas.openxmlformats.org/officeDocument/2006/relationships/hyperlink" Target="http://sv.wikipedia.org/wiki/Manhattan" TargetMode="External"/><Relationship Id="rId25" Type="http://schemas.openxmlformats.org/officeDocument/2006/relationships/hyperlink" Target="http://sv.wikipedia.org/wiki/Sjukhus" TargetMode="External"/><Relationship Id="rId2" Type="http://schemas.openxmlformats.org/officeDocument/2006/relationships/slide" Target="../slides/slide15.xml"/><Relationship Id="rId16" Type="http://schemas.openxmlformats.org/officeDocument/2006/relationships/hyperlink" Target="http://sv.wikipedia.org/wiki/George_Washington_Bridge" TargetMode="External"/><Relationship Id="rId20" Type="http://schemas.openxmlformats.org/officeDocument/2006/relationships/hyperlink" Target="http://sv.wikipedia.org/w/index.php?title=US_Airways_Flight_1549&amp;action=edit&amp;section=3" TargetMode="External"/><Relationship Id="rId1" Type="http://schemas.openxmlformats.org/officeDocument/2006/relationships/notesMaster" Target="../notesMasters/notesMaster1.xml"/><Relationship Id="rId6" Type="http://schemas.openxmlformats.org/officeDocument/2006/relationships/hyperlink" Target="http://sv.wikipedia.org/wiki/LaGuardia_Airport" TargetMode="External"/><Relationship Id="rId11" Type="http://schemas.openxmlformats.org/officeDocument/2006/relationships/hyperlink" Target="http://sv.wikipedia.org/wiki/Hudsonfloden" TargetMode="External"/><Relationship Id="rId24" Type="http://schemas.openxmlformats.org/officeDocument/2006/relationships/hyperlink" Target="http://sv.wikipedia.org/wiki/Hypotermi" TargetMode="External"/><Relationship Id="rId5" Type="http://schemas.openxmlformats.org/officeDocument/2006/relationships/hyperlink" Target="http://sv.wikipedia.org/wiki/2009" TargetMode="External"/><Relationship Id="rId15" Type="http://schemas.openxmlformats.org/officeDocument/2006/relationships/hyperlink" Target="http://sv.wikipedia.org/wiki/New_Jersey" TargetMode="External"/><Relationship Id="rId23" Type="http://schemas.openxmlformats.org/officeDocument/2006/relationships/hyperlink" Target="http://sv.wikipedia.org/wiki/New_York_City_Fire_Department" TargetMode="External"/><Relationship Id="rId10" Type="http://schemas.openxmlformats.org/officeDocument/2006/relationships/hyperlink" Target="http://sv.wikipedia.org/wiki/Charlotte" TargetMode="External"/><Relationship Id="rId19" Type="http://schemas.openxmlformats.org/officeDocument/2006/relationships/hyperlink" Target="http://sv.wikipedia.org/wiki/Wall_Street_Journal" TargetMode="External"/><Relationship Id="rId4" Type="http://schemas.openxmlformats.org/officeDocument/2006/relationships/hyperlink" Target="http://sv.wikipedia.org/wiki/15_januari" TargetMode="External"/><Relationship Id="rId9" Type="http://schemas.openxmlformats.org/officeDocument/2006/relationships/hyperlink" Target="http://sv.wikipedia.org/wiki/Seattle" TargetMode="External"/><Relationship Id="rId14" Type="http://schemas.openxmlformats.org/officeDocument/2006/relationships/hyperlink" Target="http://sv.wikipedia.org/wiki/Bergen_County" TargetMode="External"/><Relationship Id="rId22" Type="http://schemas.openxmlformats.org/officeDocument/2006/relationships/hyperlink" Target="http://sv.wikipedia.org/wiki/Bogserb%C3%A5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cao.int/icao/en/atb/ead/fep/ecca.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Luftfartssystemets utveckling och myndigheternas</a:t>
            </a:r>
            <a:r>
              <a:rPr lang="sv-SE" baseline="0" dirty="0" smtClean="0"/>
              <a:t> roll har en stark koppling. </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a:t>
            </a:fld>
            <a:endParaRPr lang="sv-SE"/>
          </a:p>
        </p:txBody>
      </p:sp>
      <p:sp>
        <p:nvSpPr>
          <p:cNvPr id="5" name="Platshållare för datum 4"/>
          <p:cNvSpPr>
            <a:spLocks noGrp="1"/>
          </p:cNvSpPr>
          <p:nvPr>
            <p:ph type="dt" idx="11"/>
          </p:nvPr>
        </p:nvSpPr>
        <p:spPr/>
        <p:txBody>
          <a:bodyPr/>
          <a:lstStyle/>
          <a:p>
            <a:fld id="{5FE55797-A4E4-4ECC-8B87-42D6A0C3CD54}"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sv-SE"/>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11</a:t>
            </a:fld>
            <a:endParaRPr lang="sv-SE"/>
          </a:p>
        </p:txBody>
      </p:sp>
      <p:sp>
        <p:nvSpPr>
          <p:cNvPr id="5" name="Platshållare för datum 4"/>
          <p:cNvSpPr>
            <a:spLocks noGrp="1"/>
          </p:cNvSpPr>
          <p:nvPr>
            <p:ph type="dt" idx="11"/>
          </p:nvPr>
        </p:nvSpPr>
        <p:spPr/>
        <p:txBody>
          <a:bodyPr/>
          <a:lstStyle/>
          <a:p>
            <a:fld id="{E1754656-E206-436D-B213-0C197D2C8959}"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12</a:t>
            </a:fld>
            <a:endParaRPr lang="sv-SE"/>
          </a:p>
        </p:txBody>
      </p:sp>
      <p:sp>
        <p:nvSpPr>
          <p:cNvPr id="5" name="Platshållare för datum 4"/>
          <p:cNvSpPr>
            <a:spLocks noGrp="1"/>
          </p:cNvSpPr>
          <p:nvPr>
            <p:ph type="dt" idx="11"/>
          </p:nvPr>
        </p:nvSpPr>
        <p:spPr/>
        <p:txBody>
          <a:bodyPr/>
          <a:lstStyle/>
          <a:p>
            <a:fld id="{B1B75351-0D3D-465D-B48B-97180474D123}"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normAutofit fontScale="85000" lnSpcReduction="20000"/>
          </a:bodyPr>
          <a:lstStyle/>
          <a:p>
            <a:pPr>
              <a:lnSpc>
                <a:spcPct val="80000"/>
              </a:lnSpc>
            </a:pPr>
            <a:r>
              <a:rPr lang="en-US" sz="800"/>
              <a:t>A29-13: Improvement of Safety Oversight </a:t>
            </a:r>
          </a:p>
          <a:p>
            <a:pPr>
              <a:lnSpc>
                <a:spcPct val="80000"/>
              </a:lnSpc>
            </a:pPr>
            <a:endParaRPr lang="en-US" sz="800"/>
          </a:p>
          <a:p>
            <a:pPr>
              <a:lnSpc>
                <a:spcPct val="80000"/>
              </a:lnSpc>
            </a:pPr>
            <a:r>
              <a:rPr lang="en-US" sz="800"/>
              <a:t>The Assembly: </a:t>
            </a:r>
          </a:p>
          <a:p>
            <a:pPr>
              <a:lnSpc>
                <a:spcPct val="80000"/>
              </a:lnSpc>
            </a:pPr>
            <a:r>
              <a:rPr lang="en-US" sz="800"/>
              <a:t>Recalling that Contracting States are responsible both for safety oversight of air carriers based in their territory and for safety oversight of aircraft on their national registries.; </a:t>
            </a:r>
          </a:p>
          <a:p>
            <a:pPr>
              <a:lnSpc>
                <a:spcPct val="80000"/>
              </a:lnSpc>
            </a:pPr>
            <a:r>
              <a:rPr lang="en-US" sz="800"/>
              <a:t>Recognizing that, while not all Contracting States have air carriers based in their territory, those that do </a:t>
            </a:r>
          </a:p>
          <a:p>
            <a:pPr>
              <a:lnSpc>
                <a:spcPct val="80000"/>
              </a:lnSpc>
            </a:pPr>
            <a:r>
              <a:rPr lang="en-US" sz="800"/>
              <a:t>differ substantially in their degree of development and national resources; </a:t>
            </a:r>
          </a:p>
          <a:p>
            <a:pPr>
              <a:lnSpc>
                <a:spcPct val="80000"/>
              </a:lnSpc>
            </a:pPr>
            <a:r>
              <a:rPr lang="en-US" sz="800"/>
              <a:t>Recognizing that many Contracting States may not. have the regulatory framework or financial and technical resources to carry out the minimum requirements of the Chicago Convention and its Annexes; </a:t>
            </a:r>
          </a:p>
          <a:p>
            <a:pPr>
              <a:lnSpc>
                <a:spcPct val="80000"/>
              </a:lnSpc>
            </a:pPr>
            <a:endParaRPr lang="en-US" sz="800"/>
          </a:p>
          <a:p>
            <a:pPr>
              <a:lnSpc>
                <a:spcPct val="80000"/>
              </a:lnSpc>
            </a:pPr>
            <a:r>
              <a:rPr lang="en-US" sz="800"/>
              <a:t>Noting that many Contracting States might experience difficulty in carrying out their responsibilities under international law for safety oversight of air carrier operations; </a:t>
            </a:r>
          </a:p>
          <a:p>
            <a:pPr>
              <a:lnSpc>
                <a:spcPct val="80000"/>
              </a:lnSpc>
            </a:pPr>
            <a:endParaRPr lang="en-US" sz="800"/>
          </a:p>
          <a:p>
            <a:pPr>
              <a:lnSpc>
                <a:spcPct val="80000"/>
              </a:lnSpc>
            </a:pPr>
            <a:r>
              <a:rPr lang="en-US" sz="800"/>
              <a:t>Recognizing that some Contracting States cannot implement effective oversight without drawing badly needed resources from some other public use, that many others operate substantial fleets but still lack all the resources necessary to provide effective oversight, and that even the most. highly developed Contracting States. are unable to undertake oversight of every aircraft that flies into their territory; </a:t>
            </a:r>
          </a:p>
          <a:p>
            <a:pPr>
              <a:lnSpc>
                <a:spcPct val="80000"/>
              </a:lnSpc>
            </a:pPr>
            <a:endParaRPr lang="en-US" sz="800"/>
          </a:p>
          <a:p>
            <a:pPr>
              <a:lnSpc>
                <a:spcPct val="80000"/>
              </a:lnSpc>
            </a:pPr>
            <a:r>
              <a:rPr lang="en-US" sz="800"/>
              <a:t>Noting that these oversight shortcomings are complicated by the increasing movement of the operational bases' of aircraft across national boundaries and the increasingly multinational character of many air carrier </a:t>
            </a:r>
          </a:p>
          <a:p>
            <a:pPr>
              <a:lnSpc>
                <a:spcPct val="80000"/>
              </a:lnSpc>
            </a:pPr>
            <a:r>
              <a:rPr lang="en-US" sz="800"/>
              <a:t>operations; </a:t>
            </a:r>
          </a:p>
          <a:p>
            <a:pPr>
              <a:lnSpc>
                <a:spcPct val="80000"/>
              </a:lnSpc>
            </a:pPr>
            <a:endParaRPr lang="en-US" sz="800"/>
          </a:p>
          <a:p>
            <a:pPr>
              <a:lnSpc>
                <a:spcPct val="80000"/>
              </a:lnSpc>
            </a:pPr>
            <a:r>
              <a:rPr lang="en-US" sz="800"/>
              <a:t>Recognizing that the safety standards drawn up under, the-Chicago Convention. require effective government oversight for their effective implementation; </a:t>
            </a:r>
          </a:p>
          <a:p>
            <a:pPr>
              <a:lnSpc>
                <a:spcPct val="80000"/>
              </a:lnSpc>
            </a:pPr>
            <a:endParaRPr lang="en-US" sz="800"/>
          </a:p>
          <a:p>
            <a:pPr>
              <a:lnSpc>
                <a:spcPct val="80000"/>
              </a:lnSpc>
            </a:pPr>
            <a:r>
              <a:rPr lang="en-US" sz="800"/>
              <a:t>Decides to: </a:t>
            </a:r>
          </a:p>
          <a:p>
            <a:pPr>
              <a:lnSpc>
                <a:spcPct val="80000"/>
              </a:lnSpc>
            </a:pPr>
            <a:r>
              <a:rPr lang="en-US" sz="800"/>
              <a:t>1. Reaffirm that individual State's .responsibility for safety oversight is one of the tenets of the Convention; </a:t>
            </a:r>
          </a:p>
          <a:p>
            <a:pPr>
              <a:lnSpc>
                <a:spcPct val="80000"/>
              </a:lnSpc>
            </a:pPr>
            <a:r>
              <a:rPr lang="en-US" sz="800"/>
              <a:t>2.. Calls on Contracting States to reaffirm their safety oversight obligations, especially the important safety provisions contained in Annexes 1 and 6 of the Chicago Convention; </a:t>
            </a:r>
          </a:p>
          <a:p>
            <a:pPr>
              <a:lnSpc>
                <a:spcPct val="80000"/>
              </a:lnSpc>
            </a:pPr>
            <a:endParaRPr lang="sv-SE" sz="800" b="1"/>
          </a:p>
          <a:p>
            <a:pPr>
              <a:lnSpc>
                <a:spcPct val="80000"/>
              </a:lnSpc>
            </a:pPr>
            <a:r>
              <a:rPr lang="sv-SE" sz="800" b="1"/>
              <a:t>A32-11: Establishment of an ICAO universal safety oversight audit programme</a:t>
            </a:r>
          </a:p>
          <a:p>
            <a:pPr>
              <a:lnSpc>
                <a:spcPct val="80000"/>
              </a:lnSpc>
            </a:pPr>
            <a:r>
              <a:rPr lang="sv-SE" sz="800" i="1"/>
              <a:t>Whereas </a:t>
            </a:r>
            <a:r>
              <a:rPr lang="sv-SE" sz="800"/>
              <a:t>the primary objective of the Organization continues to be that of ensuring the safety of</a:t>
            </a:r>
          </a:p>
          <a:p>
            <a:pPr>
              <a:lnSpc>
                <a:spcPct val="80000"/>
              </a:lnSpc>
            </a:pPr>
            <a:r>
              <a:rPr lang="sv-SE" sz="800"/>
              <a:t>international civil aviation world-wide;</a:t>
            </a:r>
          </a:p>
          <a:p>
            <a:pPr>
              <a:lnSpc>
                <a:spcPct val="80000"/>
              </a:lnSpc>
            </a:pPr>
            <a:r>
              <a:rPr lang="sv-SE" sz="800" i="1"/>
              <a:t>Whereas </a:t>
            </a:r>
            <a:r>
              <a:rPr lang="sv-SE" sz="800"/>
              <a:t>Article 33 of the </a:t>
            </a:r>
            <a:r>
              <a:rPr lang="sv-SE" sz="800" i="1"/>
              <a:t>Convention on International Civil Aviation </a:t>
            </a:r>
            <a:r>
              <a:rPr lang="sv-SE" sz="800"/>
              <a:t>requires Contracting States to recognize as valid certificates of airworthiness and personnel licenses issued by another Contracting State, provided that the requirements under which such documents were issued are equal to or above the minimum standards established from time to time under the Convention;</a:t>
            </a:r>
          </a:p>
          <a:p>
            <a:pPr>
              <a:lnSpc>
                <a:spcPct val="80000"/>
              </a:lnSpc>
            </a:pPr>
            <a:r>
              <a:rPr lang="sv-SE" sz="800" i="1"/>
              <a:t>Whereas </a:t>
            </a:r>
            <a:r>
              <a:rPr lang="sv-SE" sz="800"/>
              <a:t>Article 37 of the Convention requires each Contracting State to collaborate in securing the highest practicable degree of uniformity in regulations and practices in all matters in which such uniformity will facilitate and improve air navigation;</a:t>
            </a:r>
          </a:p>
          <a:p>
            <a:pPr>
              <a:lnSpc>
                <a:spcPct val="80000"/>
              </a:lnSpc>
            </a:pPr>
            <a:endParaRPr lang="sv-SE" sz="800" i="1"/>
          </a:p>
          <a:p>
            <a:pPr>
              <a:lnSpc>
                <a:spcPct val="80000"/>
              </a:lnSpc>
            </a:pPr>
            <a:r>
              <a:rPr lang="sv-SE" sz="800" i="1"/>
              <a:t>Recalling </a:t>
            </a:r>
            <a:r>
              <a:rPr lang="sv-SE" sz="800"/>
              <a:t>Assembly Resolution A29-13 concerning the improvement of safety oversight;</a:t>
            </a:r>
          </a:p>
          <a:p>
            <a:pPr>
              <a:lnSpc>
                <a:spcPct val="80000"/>
              </a:lnSpc>
            </a:pPr>
            <a:r>
              <a:rPr lang="sv-SE" sz="800" i="1"/>
              <a:t>Recalling </a:t>
            </a:r>
            <a:r>
              <a:rPr lang="sv-SE" sz="800"/>
              <a:t>the objectives of the ICAO safety oversight programme, which seeks to ensure that Contracting States are adequately discharging their responsibility for safety oversight over aircraft operations, the licensing and training of personnel, and aircraft airworthiness;</a:t>
            </a:r>
          </a:p>
          <a:p>
            <a:pPr>
              <a:lnSpc>
                <a:spcPct val="80000"/>
              </a:lnSpc>
            </a:pPr>
            <a:r>
              <a:rPr lang="sv-SE" sz="800" i="1"/>
              <a:t>Recalling </a:t>
            </a:r>
            <a:r>
              <a:rPr lang="sv-SE" sz="800"/>
              <a:t>that ultimate responsibility for safety oversight rests with Contracting States, who shall continuously review their respective safety oversight capabilities;</a:t>
            </a:r>
          </a:p>
          <a:p>
            <a:pPr>
              <a:lnSpc>
                <a:spcPct val="80000"/>
              </a:lnSpc>
            </a:pPr>
            <a:r>
              <a:rPr lang="sv-SE" sz="800" i="1"/>
              <a:t>Considering </a:t>
            </a:r>
            <a:r>
              <a:rPr lang="sv-SE" sz="800"/>
              <a:t>the recommendations of the Directors General of Civil Aviation Conference on a Global Strategy for Safety Oversight, relating to the enhancement of the ICAO safety oversight programme, and which called for a universal safety oversight audit programme comprising regular, mandatory, systematic and harmonized safety audits to be carried out by ICAO, and for greater transparency in the release of audit results;</a:t>
            </a:r>
          </a:p>
          <a:p>
            <a:pPr>
              <a:lnSpc>
                <a:spcPct val="80000"/>
              </a:lnSpc>
            </a:pPr>
            <a:r>
              <a:rPr lang="sv-SE" sz="800" i="1"/>
              <a:t>Recognizing </a:t>
            </a:r>
            <a:r>
              <a:rPr lang="sv-SE" sz="800"/>
              <a:t>the Assembly's decision on the disposition of cash surpluses contained in Assembly Resolution A32-24; and</a:t>
            </a:r>
          </a:p>
          <a:p>
            <a:pPr>
              <a:lnSpc>
                <a:spcPct val="80000"/>
              </a:lnSpc>
            </a:pPr>
            <a:r>
              <a:rPr lang="sv-SE" sz="800" i="1"/>
              <a:t>Considering </a:t>
            </a:r>
            <a:r>
              <a:rPr lang="sv-SE" sz="800"/>
              <a:t>that, as recommended by the DGCA Conference, the Council of ICAO endorsed the establishment of such a universal safety oversight audit programme;</a:t>
            </a:r>
          </a:p>
          <a:p>
            <a:pPr>
              <a:lnSpc>
                <a:spcPct val="80000"/>
              </a:lnSpc>
            </a:pPr>
            <a:endParaRPr lang="sv-SE" sz="800" i="1"/>
          </a:p>
          <a:p>
            <a:pPr>
              <a:lnSpc>
                <a:spcPct val="80000"/>
              </a:lnSpc>
            </a:pPr>
            <a:r>
              <a:rPr lang="sv-SE" sz="800" i="1"/>
              <a:t>The Assembly</a:t>
            </a:r>
            <a:r>
              <a:rPr lang="sv-SE" sz="800"/>
              <a:t>:</a:t>
            </a:r>
          </a:p>
          <a:p>
            <a:pPr>
              <a:lnSpc>
                <a:spcPct val="80000"/>
              </a:lnSpc>
            </a:pPr>
            <a:r>
              <a:rPr lang="sv-SE" sz="800" b="1"/>
              <a:t>1. </a:t>
            </a:r>
            <a:r>
              <a:rPr lang="sv-SE" sz="800" b="1" i="1"/>
              <a:t>Resolves </a:t>
            </a:r>
            <a:r>
              <a:rPr lang="sv-SE" sz="800" b="1"/>
              <a:t>that a universal safety oversight audit programme be established, comprising regular,</a:t>
            </a:r>
          </a:p>
          <a:p>
            <a:pPr>
              <a:lnSpc>
                <a:spcPct val="80000"/>
              </a:lnSpc>
            </a:pPr>
            <a:r>
              <a:rPr lang="sv-SE" sz="800" b="1"/>
              <a:t>mandatory, systematic and harmonized safety audits, to be carried out by ICAO; that such universal safety oversight audit programme shall apply to all Contracting States; and that greater transparency and increased disclosure be implemented in the release of audit results;</a:t>
            </a:r>
          </a:p>
          <a:p>
            <a:pPr>
              <a:lnSpc>
                <a:spcPct val="80000"/>
              </a:lnSpc>
            </a:pPr>
            <a:r>
              <a:rPr lang="sv-SE" sz="800"/>
              <a:t>2. </a:t>
            </a:r>
            <a:r>
              <a:rPr lang="sv-SE" sz="800" i="1"/>
              <a:t>Directs </a:t>
            </a:r>
            <a:r>
              <a:rPr lang="sv-SE" sz="800"/>
              <a:t>the Council to bring into effect, from 1 January 1999, a universal safety oversight audit</a:t>
            </a:r>
          </a:p>
          <a:p>
            <a:pPr>
              <a:lnSpc>
                <a:spcPct val="80000"/>
              </a:lnSpc>
            </a:pPr>
            <a:r>
              <a:rPr lang="sv-SE" sz="800"/>
              <a:t>programme accordingly, including a systematic reporting and monitoring mechanism on the implementation</a:t>
            </a:r>
          </a:p>
          <a:p>
            <a:pPr>
              <a:lnSpc>
                <a:spcPct val="80000"/>
              </a:lnSpc>
            </a:pPr>
            <a:r>
              <a:rPr lang="sv-SE" sz="800"/>
              <a:t>of safety-related Standards and Recommended Practices;</a:t>
            </a:r>
          </a:p>
          <a:p>
            <a:pPr>
              <a:lnSpc>
                <a:spcPct val="80000"/>
              </a:lnSpc>
            </a:pPr>
            <a:r>
              <a:rPr lang="sv-SE" sz="800"/>
              <a:t>3. </a:t>
            </a:r>
            <a:r>
              <a:rPr lang="sv-SE" sz="800" i="1"/>
              <a:t>Urges </a:t>
            </a:r>
            <a:r>
              <a:rPr lang="sv-SE" sz="800"/>
              <a:t>all Contracting States to agree to audits to be carried out upon ICAO's initiative, but always with the consent of the State to be audited, by signing a bilateral Memorandum of Understanding with the Organization, as the principle of sovereignty should be fully respected;</a:t>
            </a:r>
          </a:p>
          <a:p>
            <a:pPr>
              <a:lnSpc>
                <a:spcPct val="80000"/>
              </a:lnSpc>
            </a:pPr>
            <a:r>
              <a:rPr lang="sv-SE" sz="800"/>
              <a:t>4. </a:t>
            </a:r>
            <a:r>
              <a:rPr lang="sv-SE" sz="800" i="1"/>
              <a:t>Urges </a:t>
            </a:r>
            <a:r>
              <a:rPr lang="sv-SE" sz="800"/>
              <a:t>all Contracting States to ensure that the results of the audits be used for safety-related purposes only;</a:t>
            </a:r>
          </a:p>
          <a:p>
            <a:pPr>
              <a:lnSpc>
                <a:spcPct val="80000"/>
              </a:lnSpc>
            </a:pPr>
            <a:r>
              <a:rPr lang="sv-SE" sz="800"/>
              <a:t>5. </a:t>
            </a:r>
            <a:r>
              <a:rPr lang="sv-SE" sz="800" i="1"/>
              <a:t>Directs </a:t>
            </a:r>
            <a:r>
              <a:rPr lang="sv-SE" sz="800"/>
              <a:t>the Council to apply the resources made available in order to implement the ICAO universal safety oversight audit programme; and </a:t>
            </a:r>
          </a:p>
          <a:p>
            <a:pPr>
              <a:lnSpc>
                <a:spcPct val="80000"/>
              </a:lnSpc>
            </a:pPr>
            <a:r>
              <a:rPr lang="sv-SE" sz="800"/>
              <a:t>6. </a:t>
            </a:r>
            <a:r>
              <a:rPr lang="sv-SE" sz="800" i="1"/>
              <a:t>Requests </a:t>
            </a:r>
            <a:r>
              <a:rPr lang="sv-SE" sz="800"/>
              <a:t>the Council to report to the next ordinary session of the Assembly on the implementation of the programme, to review its progress and the experience gained, and to present to that session proposals for funding the programme on a long-term basis.</a:t>
            </a:r>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14</a:t>
            </a:fld>
            <a:endParaRPr lang="sv-SE"/>
          </a:p>
        </p:txBody>
      </p:sp>
      <p:sp>
        <p:nvSpPr>
          <p:cNvPr id="5" name="Platshållare för datum 4"/>
          <p:cNvSpPr>
            <a:spLocks noGrp="1"/>
          </p:cNvSpPr>
          <p:nvPr>
            <p:ph type="dt" idx="11"/>
          </p:nvPr>
        </p:nvSpPr>
        <p:spPr/>
        <p:txBody>
          <a:bodyPr/>
          <a:lstStyle/>
          <a:p>
            <a:fld id="{3869F9A9-8921-45CE-901C-DF659B00337A}"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None/>
            </a:pPr>
            <a:r>
              <a:rPr lang="sv-SE" sz="700" b="1" dirty="0" smtClean="0"/>
              <a:t>US Airways Flight 1549</a:t>
            </a:r>
            <a:r>
              <a:rPr lang="sv-SE" sz="700" dirty="0" smtClean="0"/>
              <a:t> var en </a:t>
            </a:r>
            <a:r>
              <a:rPr lang="sv-SE" sz="700" dirty="0" smtClean="0">
                <a:hlinkClick r:id="rId3" tooltip="Airbus A320"/>
              </a:rPr>
              <a:t>Airbus A320</a:t>
            </a:r>
            <a:r>
              <a:rPr lang="sv-SE" sz="700" dirty="0" smtClean="0"/>
              <a:t>, registrering N106US, som den </a:t>
            </a:r>
            <a:r>
              <a:rPr lang="sv-SE" sz="700" dirty="0" smtClean="0">
                <a:hlinkClick r:id="rId4" tooltip="15 januari"/>
              </a:rPr>
              <a:t>15 januari</a:t>
            </a:r>
            <a:r>
              <a:rPr lang="sv-SE" sz="700" dirty="0" smtClean="0"/>
              <a:t> </a:t>
            </a:r>
            <a:r>
              <a:rPr lang="sv-SE" sz="700" dirty="0" smtClean="0">
                <a:hlinkClick r:id="rId5" tooltip="2009"/>
              </a:rPr>
              <a:t>2009</a:t>
            </a:r>
            <a:r>
              <a:rPr lang="sv-SE" sz="700" dirty="0" smtClean="0"/>
              <a:t> skulle flyga från </a:t>
            </a:r>
            <a:r>
              <a:rPr lang="sv-SE" sz="700" dirty="0" err="1" smtClean="0">
                <a:hlinkClick r:id="rId6" tooltip="LaGuardia Airport"/>
              </a:rPr>
              <a:t>LaGuardia</a:t>
            </a:r>
            <a:r>
              <a:rPr lang="sv-SE" sz="700" dirty="0" smtClean="0">
                <a:hlinkClick r:id="rId6" tooltip="LaGuardia Airport"/>
              </a:rPr>
              <a:t> Airport</a:t>
            </a:r>
            <a:r>
              <a:rPr lang="sv-SE" sz="700" dirty="0" smtClean="0"/>
              <a:t>, utanför </a:t>
            </a:r>
            <a:r>
              <a:rPr lang="sv-SE" sz="700" dirty="0" smtClean="0">
                <a:hlinkClick r:id="rId7" tooltip="New York"/>
              </a:rPr>
              <a:t>New York</a:t>
            </a:r>
            <a:r>
              <a:rPr lang="sv-SE" sz="700" dirty="0" smtClean="0"/>
              <a:t>, </a:t>
            </a:r>
            <a:r>
              <a:rPr lang="sv-SE" sz="700" dirty="0" smtClean="0">
                <a:hlinkClick r:id="rId8" tooltip="USA"/>
              </a:rPr>
              <a:t>USA</a:t>
            </a:r>
            <a:r>
              <a:rPr lang="sv-SE" sz="700" dirty="0" smtClean="0"/>
              <a:t> till </a:t>
            </a:r>
            <a:r>
              <a:rPr lang="sv-SE" sz="700" dirty="0" smtClean="0">
                <a:hlinkClick r:id="rId9" tooltip="Seattle"/>
              </a:rPr>
              <a:t>Seattle</a:t>
            </a:r>
            <a:r>
              <a:rPr lang="sv-SE" sz="700" dirty="0" smtClean="0"/>
              <a:t>, </a:t>
            </a:r>
            <a:r>
              <a:rPr lang="sv-SE" sz="700" dirty="0" smtClean="0">
                <a:hlinkClick r:id="rId8" tooltip="USA"/>
              </a:rPr>
              <a:t>USA</a:t>
            </a:r>
            <a:r>
              <a:rPr lang="sv-SE" sz="700" dirty="0" smtClean="0"/>
              <a:t>, med mellanlandning i </a:t>
            </a:r>
            <a:r>
              <a:rPr lang="sv-SE" sz="700" dirty="0" smtClean="0">
                <a:hlinkClick r:id="rId10" tooltip="Charlotte"/>
              </a:rPr>
              <a:t>Charlotte</a:t>
            </a:r>
            <a:r>
              <a:rPr lang="sv-SE" sz="700" dirty="0" smtClean="0"/>
              <a:t>, </a:t>
            </a:r>
            <a:r>
              <a:rPr lang="sv-SE" sz="700" dirty="0" smtClean="0">
                <a:hlinkClick r:id="rId8" tooltip="USA"/>
              </a:rPr>
              <a:t>USA</a:t>
            </a:r>
            <a:r>
              <a:rPr lang="sv-SE" sz="700" dirty="0" smtClean="0"/>
              <a:t>. Men bara några minuter efter starten fick man problem med motorerna och flygplanet tvingades nödlanda i </a:t>
            </a:r>
            <a:r>
              <a:rPr lang="sv-SE" sz="700" dirty="0" smtClean="0">
                <a:hlinkClick r:id="rId11" tooltip="Hudsonfloden"/>
              </a:rPr>
              <a:t>Hudsonfloden</a:t>
            </a:r>
            <a:r>
              <a:rPr lang="sv-SE" sz="700" dirty="0" smtClean="0"/>
              <a:t>. Alla ombord överlevde.</a:t>
            </a:r>
          </a:p>
          <a:p>
            <a:pPr>
              <a:buNone/>
            </a:pPr>
            <a:r>
              <a:rPr lang="sv-SE" sz="700" b="1" dirty="0" smtClean="0"/>
              <a:t>Nödlandningen </a:t>
            </a:r>
            <a:r>
              <a:rPr lang="sv-SE" sz="700" dirty="0" smtClean="0"/>
              <a:t>[</a:t>
            </a:r>
            <a:r>
              <a:rPr lang="sv-SE" sz="700" dirty="0" smtClean="0">
                <a:hlinkClick r:id="rId12" tooltip="Redigera avsnitt: Nödlandningen"/>
              </a:rPr>
              <a:t>redigera</a:t>
            </a:r>
            <a:r>
              <a:rPr lang="sv-SE" sz="700" dirty="0" smtClean="0"/>
              <a:t>]</a:t>
            </a:r>
            <a:endParaRPr lang="sv-SE" sz="700" b="1" dirty="0" smtClean="0"/>
          </a:p>
          <a:p>
            <a:pPr>
              <a:buNone/>
            </a:pPr>
            <a:r>
              <a:rPr lang="sv-SE" sz="700" dirty="0" smtClean="0"/>
              <a:t>Kustbevakningens video från landningen och evakueringen. Planet landar 2:00 min in i filmen.</a:t>
            </a:r>
          </a:p>
          <a:p>
            <a:pPr>
              <a:buNone/>
            </a:pPr>
            <a:r>
              <a:rPr lang="sv-SE" sz="700" dirty="0" smtClean="0"/>
              <a:t>En av piloterna begärde tillstånd att nödlanda på en flygplats han såg nedanför planet. Flygledare identifierade flygplatsen som </a:t>
            </a:r>
            <a:r>
              <a:rPr lang="sv-SE" sz="700" dirty="0" err="1" smtClean="0">
                <a:hlinkClick r:id="rId13" tooltip="Teterboro Airport"/>
              </a:rPr>
              <a:t>Teterboro</a:t>
            </a:r>
            <a:r>
              <a:rPr lang="sv-SE" sz="700" dirty="0" smtClean="0">
                <a:hlinkClick r:id="rId13" tooltip="Teterboro Airport"/>
              </a:rPr>
              <a:t> Airport</a:t>
            </a:r>
            <a:r>
              <a:rPr lang="sv-SE" sz="700" dirty="0" smtClean="0"/>
              <a:t> i </a:t>
            </a:r>
            <a:r>
              <a:rPr lang="sv-SE" sz="700" dirty="0" smtClean="0">
                <a:hlinkClick r:id="rId14" tooltip="Bergen County"/>
              </a:rPr>
              <a:t>Bergen County</a:t>
            </a:r>
            <a:r>
              <a:rPr lang="sv-SE" sz="700" dirty="0" smtClean="0"/>
              <a:t>, </a:t>
            </a:r>
            <a:r>
              <a:rPr lang="sv-SE" sz="700" dirty="0" smtClean="0">
                <a:hlinkClick r:id="rId15" tooltip="New Jersey"/>
              </a:rPr>
              <a:t>New Jersey</a:t>
            </a:r>
            <a:r>
              <a:rPr lang="sv-SE" sz="700" dirty="0" smtClean="0"/>
              <a:t>. Begäran om tillstånd att landa på </a:t>
            </a:r>
            <a:r>
              <a:rPr lang="sv-SE" sz="700" dirty="0" err="1" smtClean="0"/>
              <a:t>Teterboro</a:t>
            </a:r>
            <a:r>
              <a:rPr lang="sv-SE" sz="700" dirty="0" smtClean="0"/>
              <a:t> var det sista meddelandet från planet innan piloterna beslutade att nödlanda på </a:t>
            </a:r>
            <a:r>
              <a:rPr lang="sv-SE" sz="700" dirty="0" smtClean="0">
                <a:hlinkClick r:id="rId11" tooltip="Hudsonfloden"/>
              </a:rPr>
              <a:t>Hudsonfloden</a:t>
            </a:r>
            <a:r>
              <a:rPr lang="sv-SE" sz="700" dirty="0" smtClean="0"/>
              <a:t>, eftersom man ansåg att man hade för låg höjd. Kaptenen ropade ut "</a:t>
            </a:r>
            <a:r>
              <a:rPr lang="sv-SE" sz="700" dirty="0" err="1" smtClean="0"/>
              <a:t>Brace</a:t>
            </a:r>
            <a:r>
              <a:rPr lang="sv-SE" sz="700" dirty="0" smtClean="0"/>
              <a:t> for </a:t>
            </a:r>
            <a:r>
              <a:rPr lang="sv-SE" sz="700" dirty="0" err="1" smtClean="0"/>
              <a:t>impact</a:t>
            </a:r>
            <a:r>
              <a:rPr lang="sv-SE" sz="700" dirty="0" smtClean="0"/>
              <a:t>", vilket innebär att passagerarna ska inta position för nödlandning. Flygkontrollen på </a:t>
            </a:r>
            <a:r>
              <a:rPr lang="sv-SE" sz="700" dirty="0" err="1" smtClean="0">
                <a:hlinkClick r:id="rId6" tooltip="LaGuardia Airport"/>
              </a:rPr>
              <a:t>LaGuardia</a:t>
            </a:r>
            <a:r>
              <a:rPr lang="sv-SE" sz="700" dirty="0" smtClean="0"/>
              <a:t> rapporterade att flygplanet passerade mindre än 900 meter över </a:t>
            </a:r>
            <a:r>
              <a:rPr lang="sv-SE" sz="700" dirty="0" smtClean="0">
                <a:hlinkClick r:id="rId16" tooltip="George Washington Bridge"/>
              </a:rPr>
              <a:t>George Washington Bridge</a:t>
            </a:r>
            <a:r>
              <a:rPr lang="sv-SE" sz="700" dirty="0" smtClean="0"/>
              <a:t>. Flygplanets </a:t>
            </a:r>
            <a:r>
              <a:rPr lang="sv-SE" sz="700" dirty="0" err="1" smtClean="0"/>
              <a:t>callsign</a:t>
            </a:r>
            <a:r>
              <a:rPr lang="sv-SE" sz="700" dirty="0" smtClean="0"/>
              <a:t> var </a:t>
            </a:r>
            <a:r>
              <a:rPr lang="sv-SE" sz="700" dirty="0" err="1" smtClean="0"/>
              <a:t>Cactus</a:t>
            </a:r>
            <a:r>
              <a:rPr lang="sv-SE" sz="700" dirty="0" smtClean="0"/>
              <a:t> 1549</a:t>
            </a:r>
          </a:p>
          <a:p>
            <a:pPr>
              <a:buNone/>
            </a:pPr>
            <a:r>
              <a:rPr lang="sv-SE" sz="700" dirty="0" smtClean="0"/>
              <a:t>Cirka sex minuter efter starten landade planet i </a:t>
            </a:r>
            <a:r>
              <a:rPr lang="sv-SE" sz="700" dirty="0" smtClean="0">
                <a:hlinkClick r:id="rId11" tooltip="Hudsonfloden"/>
              </a:rPr>
              <a:t>Hudsonfloden</a:t>
            </a:r>
            <a:r>
              <a:rPr lang="sv-SE" sz="700" dirty="0" smtClean="0"/>
              <a:t>, i närheten av 48th Street på </a:t>
            </a:r>
            <a:r>
              <a:rPr lang="sv-SE" sz="700" dirty="0" smtClean="0">
                <a:hlinkClick r:id="rId17" tooltip="Manhattan"/>
              </a:rPr>
              <a:t>Manhattan</a:t>
            </a:r>
            <a:r>
              <a:rPr lang="sv-SE" sz="700" dirty="0" smtClean="0"/>
              <a:t>.</a:t>
            </a:r>
          </a:p>
          <a:p>
            <a:pPr>
              <a:buNone/>
            </a:pPr>
            <a:endParaRPr lang="sv-SE" sz="800" dirty="0" smtClean="0"/>
          </a:p>
          <a:p>
            <a:pPr>
              <a:buNone/>
            </a:pPr>
            <a:r>
              <a:rPr lang="sv-SE" sz="800" dirty="0" smtClean="0"/>
              <a:t>Ett vittne sade att planet närmade sig vattnet med en gradvis ökande </a:t>
            </a:r>
            <a:r>
              <a:rPr lang="sv-SE" sz="800" dirty="0" smtClean="0">
                <a:hlinkClick r:id="rId18" tooltip="Anfallsvinkel"/>
              </a:rPr>
              <a:t>anfallsvinkel</a:t>
            </a:r>
            <a:r>
              <a:rPr lang="sv-SE" sz="800" dirty="0" smtClean="0"/>
              <a:t> och gjorde ett stort plask när det tog i vattnet. Från sin utsiktsplats i en kontorsbyggnad uppfattade han att planet inte färdats med särskilt hög hastighet och att kontakten med vattnet gått relativt långsamt. Genom att landa framgångsrikt på vatten har kaptenen enligt </a:t>
            </a:r>
            <a:r>
              <a:rPr lang="sv-SE" sz="800" dirty="0" smtClean="0">
                <a:hlinkClick r:id="rId19" tooltip="Wall Street Journal"/>
              </a:rPr>
              <a:t>Wall Street Journal</a:t>
            </a:r>
            <a:r>
              <a:rPr lang="sv-SE" sz="800" dirty="0" smtClean="0"/>
              <a:t> "uppnått ett av de sällsynta och tekniskt mest utmanande bedrifterna i kommersiell luftfart".</a:t>
            </a:r>
          </a:p>
          <a:p>
            <a:pPr>
              <a:buNone/>
            </a:pPr>
            <a:r>
              <a:rPr lang="sv-SE" sz="800" b="1" dirty="0" smtClean="0"/>
              <a:t>Passagerarna </a:t>
            </a:r>
            <a:r>
              <a:rPr lang="sv-SE" sz="800" dirty="0" smtClean="0"/>
              <a:t>[</a:t>
            </a:r>
            <a:r>
              <a:rPr lang="sv-SE" sz="800" dirty="0" smtClean="0">
                <a:hlinkClick r:id="rId20" tooltip="Redigera avsnitt: Passagerarna"/>
              </a:rPr>
              <a:t>redigera</a:t>
            </a:r>
            <a:r>
              <a:rPr lang="sv-SE" sz="800" dirty="0" smtClean="0"/>
              <a:t>]</a:t>
            </a:r>
            <a:endParaRPr lang="sv-SE" sz="800" b="1" dirty="0" smtClean="0"/>
          </a:p>
          <a:p>
            <a:pPr>
              <a:buNone/>
            </a:pPr>
            <a:r>
              <a:rPr lang="sv-SE" sz="800" dirty="0" smtClean="0"/>
              <a:t>Efter nödlandningen började lokala </a:t>
            </a:r>
            <a:r>
              <a:rPr lang="sv-SE" sz="800" dirty="0" smtClean="0">
                <a:hlinkClick r:id="rId21" tooltip="Färja"/>
              </a:rPr>
              <a:t>färjor</a:t>
            </a:r>
            <a:r>
              <a:rPr lang="sv-SE" sz="800" dirty="0" smtClean="0"/>
              <a:t> och </a:t>
            </a:r>
            <a:r>
              <a:rPr lang="sv-SE" sz="800" dirty="0" smtClean="0">
                <a:hlinkClick r:id="rId22" tooltip="Bogserbåt"/>
              </a:rPr>
              <a:t>bogserbåtar</a:t>
            </a:r>
            <a:r>
              <a:rPr lang="sv-SE" sz="800" dirty="0" smtClean="0"/>
              <a:t> att nästan omedelbart rädda passagerare. Några passagerare stod på flygplanets vingar, medan andra satt i livflottar. Inom några minuter var polisens helikoptrar, kustbevakningens fartyg, räddningsdykare och brandbåtar från </a:t>
            </a:r>
            <a:r>
              <a:rPr lang="sv-SE" sz="800" dirty="0" smtClean="0">
                <a:hlinkClick r:id="rId23" tooltip="New York City Fire Department"/>
              </a:rPr>
              <a:t>FDNY</a:t>
            </a:r>
            <a:r>
              <a:rPr lang="sv-SE" sz="800" dirty="0" smtClean="0"/>
              <a:t> på olycksplatsen för att rädda och evakuera passagerarna. Alla passagerare och besättningsmedlemmar evakuerades säkert, även om det rapporterades om flera lindriga skador, till exempel </a:t>
            </a:r>
            <a:r>
              <a:rPr lang="sv-SE" sz="800" dirty="0" smtClean="0">
                <a:hlinkClick r:id="rId24" tooltip="Hypotermi"/>
              </a:rPr>
              <a:t>nedkylning</a:t>
            </a:r>
            <a:r>
              <a:rPr lang="sv-SE" sz="800" dirty="0" smtClean="0"/>
              <a:t>.</a:t>
            </a:r>
          </a:p>
          <a:p>
            <a:pPr>
              <a:buNone/>
            </a:pPr>
            <a:r>
              <a:rPr lang="sv-SE" sz="800" dirty="0" smtClean="0">
                <a:hlinkClick r:id="rId23" tooltip="New York City Fire Department"/>
              </a:rPr>
              <a:t>FDNY</a:t>
            </a:r>
            <a:r>
              <a:rPr lang="sv-SE" sz="800" dirty="0" smtClean="0"/>
              <a:t> hade 35 ambulanser redo för att transportera skadade passagerare till </a:t>
            </a:r>
            <a:r>
              <a:rPr lang="sv-SE" sz="800" dirty="0" smtClean="0">
                <a:hlinkClick r:id="rId25" tooltip="Sjukhus"/>
              </a:rPr>
              <a:t>sjukhus</a:t>
            </a:r>
            <a:r>
              <a:rPr lang="sv-SE" sz="800" dirty="0" smtClean="0"/>
              <a:t>. Dessutom gjordes omkring 30 andra ambulanser tillgängliga av andra organisationer, däribland flera sjukhusbaserade ambulanser. Olika verksamheter erbjöd också medicinsk hjälp på </a:t>
            </a:r>
            <a:r>
              <a:rPr lang="sv-SE" sz="800" dirty="0" smtClean="0">
                <a:hlinkClick r:id="rId15" tooltip="New Jersey"/>
              </a:rPr>
              <a:t>New </a:t>
            </a:r>
            <a:r>
              <a:rPr lang="sv-SE" sz="800" dirty="0" err="1" smtClean="0">
                <a:hlinkClick r:id="rId15" tooltip="New Jersey"/>
              </a:rPr>
              <a:t>Jersey</a:t>
            </a:r>
            <a:r>
              <a:rPr lang="sv-SE" sz="800" dirty="0" err="1" smtClean="0"/>
              <a:t>-sidan</a:t>
            </a:r>
            <a:r>
              <a:rPr lang="sv-SE" sz="800" dirty="0" smtClean="0"/>
              <a:t> av floden.</a:t>
            </a:r>
          </a:p>
          <a:p>
            <a:pPr>
              <a:buNone/>
            </a:pPr>
            <a:r>
              <a:rPr lang="sv-SE" sz="800" dirty="0" smtClean="0"/>
              <a:t>78 människor fick vård för sina skador, som främst var av mildare grad, den svårast skadade passageraren bröt båda benen. Sammanlagt 15 passagerare behandlades på sjukhus, bland annat med köldskador, medan andra vårdades på mindre vårdinrättningar.</a:t>
            </a:r>
          </a:p>
          <a:p>
            <a:pPr>
              <a:buNone/>
            </a:pPr>
            <a:r>
              <a:rPr lang="sv-SE" sz="800" dirty="0" smtClean="0"/>
              <a:t>Källa:</a:t>
            </a:r>
            <a:r>
              <a:rPr lang="sv-SE" sz="800" baseline="0" dirty="0" smtClean="0"/>
              <a:t> </a:t>
            </a:r>
            <a:r>
              <a:rPr lang="sv-SE" sz="800" baseline="0" dirty="0" err="1" smtClean="0"/>
              <a:t>Wikipedia</a:t>
            </a:r>
            <a:endParaRPr lang="sv-SE" sz="800"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15</a:t>
            </a:fld>
            <a:endParaRPr lang="sv-SE"/>
          </a:p>
        </p:txBody>
      </p:sp>
      <p:sp>
        <p:nvSpPr>
          <p:cNvPr id="5" name="Platshållare för datum 4"/>
          <p:cNvSpPr>
            <a:spLocks noGrp="1"/>
          </p:cNvSpPr>
          <p:nvPr>
            <p:ph type="dt" idx="11"/>
          </p:nvPr>
        </p:nvSpPr>
        <p:spPr/>
        <p:txBody>
          <a:bodyPr/>
          <a:lstStyle/>
          <a:p>
            <a:fld id="{B71B1934-369E-4AD9-9097-4E25EBADD38A}"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Flygsäkerheten</a:t>
            </a:r>
            <a:r>
              <a:rPr lang="sv-SE" baseline="0" dirty="0" smtClean="0"/>
              <a:t> förbättrades med en tiofaktor från slutet av 40-talet till slutet av 60-talet och ytterligare 10 gånger till slutet av 90-talet. </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16</a:t>
            </a:fld>
            <a:endParaRPr lang="sv-SE"/>
          </a:p>
        </p:txBody>
      </p:sp>
      <p:sp>
        <p:nvSpPr>
          <p:cNvPr id="5" name="Platshållare för datum 4"/>
          <p:cNvSpPr>
            <a:spLocks noGrp="1"/>
          </p:cNvSpPr>
          <p:nvPr>
            <p:ph type="dt" idx="11"/>
          </p:nvPr>
        </p:nvSpPr>
        <p:spPr/>
        <p:txBody>
          <a:bodyPr/>
          <a:lstStyle/>
          <a:p>
            <a:fld id="{82B570C4-6E93-4AAC-A4E9-50D91D4649F2}"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”Ingen synbar förbättring” de senaste</a:t>
            </a:r>
            <a:r>
              <a:rPr lang="sv-SE" baseline="0" dirty="0" smtClean="0"/>
              <a:t> åren… globalt. Man vill undvika ”ett haveri i veckan” i dagspressen, vilket blir resultatet eftersom trafikutvecklingen är så stark. Men förbättringen är mycket påtaglig om man ser det de senaste 20 åren.</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17</a:t>
            </a:fld>
            <a:endParaRPr lang="sv-SE"/>
          </a:p>
        </p:txBody>
      </p:sp>
      <p:sp>
        <p:nvSpPr>
          <p:cNvPr id="5" name="Platshållare för datum 4"/>
          <p:cNvSpPr>
            <a:spLocks noGrp="1"/>
          </p:cNvSpPr>
          <p:nvPr>
            <p:ph type="dt" idx="11"/>
          </p:nvPr>
        </p:nvSpPr>
        <p:spPr/>
        <p:txBody>
          <a:bodyPr/>
          <a:lstStyle/>
          <a:p>
            <a:fld id="{9C8D6E86-6686-438A-BAB2-3F0BB370D94D}"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err="1" smtClean="0"/>
              <a:t>EASA-staterna</a:t>
            </a:r>
            <a:r>
              <a:rPr lang="sv-SE" dirty="0" smtClean="0"/>
              <a:t> något</a:t>
            </a:r>
            <a:r>
              <a:rPr lang="sv-SE" baseline="0" dirty="0" smtClean="0"/>
              <a:t>  bättre än Nordamerika. Resten av Europa tio gånger sämre än </a:t>
            </a:r>
            <a:r>
              <a:rPr lang="sv-SE" baseline="0" dirty="0" err="1" smtClean="0"/>
              <a:t>EASA-staterna</a:t>
            </a:r>
            <a:r>
              <a:rPr lang="sv-SE" baseline="0" dirty="0" smtClean="0"/>
              <a:t>. Asien har sjunkit de senaste åren. Afrika har stora problem (men inte homogent över kontinenten). Flygsäkerheten går hand i hand med levnadsstandarden.</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18</a:t>
            </a:fld>
            <a:endParaRPr lang="sv-SE"/>
          </a:p>
        </p:txBody>
      </p:sp>
      <p:sp>
        <p:nvSpPr>
          <p:cNvPr id="5" name="Platshållare för datum 4"/>
          <p:cNvSpPr>
            <a:spLocks noGrp="1"/>
          </p:cNvSpPr>
          <p:nvPr>
            <p:ph type="dt" idx="11"/>
          </p:nvPr>
        </p:nvSpPr>
        <p:spPr/>
        <p:txBody>
          <a:bodyPr/>
          <a:lstStyle/>
          <a:p>
            <a:fld id="{E5C9E21D-BE00-4B82-97F6-736065FCE6E9}"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20</a:t>
            </a:fld>
            <a:endParaRPr lang="sv-SE"/>
          </a:p>
        </p:txBody>
      </p:sp>
      <p:sp>
        <p:nvSpPr>
          <p:cNvPr id="5" name="Platshållare för datum 4"/>
          <p:cNvSpPr>
            <a:spLocks noGrp="1"/>
          </p:cNvSpPr>
          <p:nvPr>
            <p:ph type="dt" idx="11"/>
          </p:nvPr>
        </p:nvSpPr>
        <p:spPr/>
        <p:txBody>
          <a:bodyPr/>
          <a:lstStyle/>
          <a:p>
            <a:fld id="{0C1F0255-646B-4320-ACED-BFC586836A00}"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Mål för dagen – en bred orientering om luftfartsfrågor ur myndighetens synvinkel.</a:t>
            </a:r>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a:t>
            </a:fld>
            <a:endParaRPr lang="sv-SE"/>
          </a:p>
        </p:txBody>
      </p:sp>
      <p:sp>
        <p:nvSpPr>
          <p:cNvPr id="5" name="Platshållare för datum 4"/>
          <p:cNvSpPr>
            <a:spLocks noGrp="1"/>
          </p:cNvSpPr>
          <p:nvPr>
            <p:ph type="dt" idx="11"/>
          </p:nvPr>
        </p:nvSpPr>
        <p:spPr/>
        <p:txBody>
          <a:bodyPr/>
          <a:lstStyle/>
          <a:p>
            <a:fld id="{6547AF40-4DE1-4AD0-9B55-887EA331570B}"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21</a:t>
            </a:fld>
            <a:endParaRPr lang="sv-SE"/>
          </a:p>
        </p:txBody>
      </p:sp>
      <p:sp>
        <p:nvSpPr>
          <p:cNvPr id="5" name="Platshållare för datum 4"/>
          <p:cNvSpPr>
            <a:spLocks noGrp="1"/>
          </p:cNvSpPr>
          <p:nvPr>
            <p:ph type="dt" idx="11"/>
          </p:nvPr>
        </p:nvSpPr>
        <p:spPr/>
        <p:txBody>
          <a:bodyPr/>
          <a:lstStyle/>
          <a:p>
            <a:fld id="{E5BB29AD-5B6C-4226-8AA0-DA310C4585EB}"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Säkerhet</a:t>
            </a:r>
            <a:r>
              <a:rPr lang="sv-SE" baseline="0" dirty="0" smtClean="0"/>
              <a:t> – det finns många perspektiv. Säkerhet för passagerare, för dem på marken, för de som arbetar på flygplatser </a:t>
            </a:r>
            <a:r>
              <a:rPr lang="sv-SE" baseline="0" dirty="0" err="1" smtClean="0"/>
              <a:t>etc</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22</a:t>
            </a:fld>
            <a:endParaRPr lang="sv-SE"/>
          </a:p>
        </p:txBody>
      </p:sp>
      <p:sp>
        <p:nvSpPr>
          <p:cNvPr id="5" name="Platshållare för datum 4"/>
          <p:cNvSpPr>
            <a:spLocks noGrp="1"/>
          </p:cNvSpPr>
          <p:nvPr>
            <p:ph type="dt" idx="11"/>
          </p:nvPr>
        </p:nvSpPr>
        <p:spPr/>
        <p:txBody>
          <a:bodyPr/>
          <a:lstStyle/>
          <a:p>
            <a:fld id="{44FC2BAE-CCCB-4950-A233-270E0891C0B1}"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23</a:t>
            </a:fld>
            <a:endParaRPr lang="sv-SE"/>
          </a:p>
        </p:txBody>
      </p:sp>
      <p:sp>
        <p:nvSpPr>
          <p:cNvPr id="5" name="Platshållare för datum 4"/>
          <p:cNvSpPr>
            <a:spLocks noGrp="1"/>
          </p:cNvSpPr>
          <p:nvPr>
            <p:ph type="dt" idx="11"/>
          </p:nvPr>
        </p:nvSpPr>
        <p:spPr/>
        <p:txBody>
          <a:bodyPr/>
          <a:lstStyle/>
          <a:p>
            <a:fld id="{31DA5C6F-00A9-4510-BBC1-86D19EFC2408}"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24</a:t>
            </a:fld>
            <a:endParaRPr lang="sv-SE"/>
          </a:p>
        </p:txBody>
      </p:sp>
      <p:sp>
        <p:nvSpPr>
          <p:cNvPr id="5" name="Platshållare för datum 4"/>
          <p:cNvSpPr>
            <a:spLocks noGrp="1"/>
          </p:cNvSpPr>
          <p:nvPr>
            <p:ph type="dt" idx="11"/>
          </p:nvPr>
        </p:nvSpPr>
        <p:spPr/>
        <p:txBody>
          <a:bodyPr/>
          <a:lstStyle/>
          <a:p>
            <a:fld id="{04F3A9A0-AAB6-4373-B59F-C70D4AD50EED}"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25</a:t>
            </a:fld>
            <a:endParaRPr lang="sv-SE"/>
          </a:p>
        </p:txBody>
      </p:sp>
      <p:sp>
        <p:nvSpPr>
          <p:cNvPr id="5" name="Platshållare för datum 4"/>
          <p:cNvSpPr>
            <a:spLocks noGrp="1"/>
          </p:cNvSpPr>
          <p:nvPr>
            <p:ph type="dt" idx="11"/>
          </p:nvPr>
        </p:nvSpPr>
        <p:spPr/>
        <p:txBody>
          <a:bodyPr/>
          <a:lstStyle/>
          <a:p>
            <a:fld id="{13DE36C6-2713-4246-BEAB-C7AA894FF45B}"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 duktiga företagen har utvecklat</a:t>
            </a:r>
            <a:r>
              <a:rPr lang="sv-SE" baseline="0" dirty="0" smtClean="0"/>
              <a:t> en god systematik för att upprätthålla och förbättra flygsäkerheten. Den sprids till andra ambitiösa företag som vill förbättra sin verksamhet. Sedan finns det företag som ”själva inte orkar” införa nya sådana system – då tar regelverket vid och tvingar dem att göra det. Vissa företag klarar inte det och får lägga ned verksamheten. </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26</a:t>
            </a:fld>
            <a:endParaRPr lang="sv-SE"/>
          </a:p>
        </p:txBody>
      </p:sp>
      <p:sp>
        <p:nvSpPr>
          <p:cNvPr id="5" name="Platshållare för datum 4"/>
          <p:cNvSpPr>
            <a:spLocks noGrp="1"/>
          </p:cNvSpPr>
          <p:nvPr>
            <p:ph type="dt" idx="11"/>
          </p:nvPr>
        </p:nvSpPr>
        <p:spPr/>
        <p:txBody>
          <a:bodyPr/>
          <a:lstStyle/>
          <a:p>
            <a:fld id="{7F17088B-BD9D-46BB-B1CC-449142E66685}"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sv-SE" dirty="0"/>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Antal avresande från svenska flygplatser. Efter 1989 så sjunker inrikestrafiken svagt, medan utrikestrafiken fortsätter växa. </a:t>
            </a:r>
          </a:p>
          <a:p>
            <a:r>
              <a:rPr lang="sv-SE" dirty="0" smtClean="0"/>
              <a:t>Prognosen</a:t>
            </a:r>
            <a:r>
              <a:rPr lang="sv-SE" baseline="0" dirty="0" smtClean="0"/>
              <a:t> för kommande år är att inrikestrafiken ligger kvar på nuvarande nivå medan utrikestrafiken växer 3-4% per år, i takt med konjunkturen.</a:t>
            </a: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29</a:t>
            </a:fld>
            <a:endParaRPr lang="sv-SE"/>
          </a:p>
        </p:txBody>
      </p:sp>
      <p:sp>
        <p:nvSpPr>
          <p:cNvPr id="5" name="Platshållare för datum 4"/>
          <p:cNvSpPr>
            <a:spLocks noGrp="1"/>
          </p:cNvSpPr>
          <p:nvPr>
            <p:ph type="dt" idx="11"/>
          </p:nvPr>
        </p:nvSpPr>
        <p:spPr/>
        <p:txBody>
          <a:bodyPr/>
          <a:lstStyle/>
          <a:p>
            <a:fld id="{A9C13537-E166-4841-84F0-C0F457C93E34}"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30</a:t>
            </a:fld>
            <a:endParaRPr lang="sv-SE"/>
          </a:p>
        </p:txBody>
      </p:sp>
      <p:sp>
        <p:nvSpPr>
          <p:cNvPr id="5" name="Platshållare för datum 4"/>
          <p:cNvSpPr>
            <a:spLocks noGrp="1"/>
          </p:cNvSpPr>
          <p:nvPr>
            <p:ph type="dt" idx="11"/>
          </p:nvPr>
        </p:nvSpPr>
        <p:spPr/>
        <p:txBody>
          <a:bodyPr/>
          <a:lstStyle/>
          <a:p>
            <a:fld id="{1E6651C0-65F1-4517-A592-439CD5966BBA}"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31</a:t>
            </a:fld>
            <a:endParaRPr lang="sv-SE"/>
          </a:p>
        </p:txBody>
      </p:sp>
      <p:sp>
        <p:nvSpPr>
          <p:cNvPr id="5" name="Platshållare för datum 4"/>
          <p:cNvSpPr>
            <a:spLocks noGrp="1"/>
          </p:cNvSpPr>
          <p:nvPr>
            <p:ph type="dt" idx="11"/>
          </p:nvPr>
        </p:nvSpPr>
        <p:spPr/>
        <p:txBody>
          <a:bodyPr/>
          <a:lstStyle/>
          <a:p>
            <a:fld id="{EE905447-1F9F-4B26-9715-9AEDA0B41091}"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sv-SE"/>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sv-SE" dirty="0"/>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sv-SE" dirty="0" smtClean="0"/>
              <a:t>Vi har redan prata</a:t>
            </a:r>
            <a:r>
              <a:rPr lang="sv-SE" baseline="0" dirty="0" smtClean="0"/>
              <a:t>t om ICAO, men EU har beslutat att även flyg ska vara ett gemensamt politikområde.</a:t>
            </a:r>
            <a:endParaRPr lang="sv-SE" dirty="0"/>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sv-SE"/>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35</a:t>
            </a:fld>
            <a:endParaRPr lang="sv-SE"/>
          </a:p>
        </p:txBody>
      </p:sp>
      <p:sp>
        <p:nvSpPr>
          <p:cNvPr id="5" name="Platshållare för datum 4"/>
          <p:cNvSpPr>
            <a:spLocks noGrp="1"/>
          </p:cNvSpPr>
          <p:nvPr>
            <p:ph type="dt" idx="11"/>
          </p:nvPr>
        </p:nvSpPr>
        <p:spPr/>
        <p:txBody>
          <a:bodyPr/>
          <a:lstStyle/>
          <a:p>
            <a:fld id="{5A425FDB-43C3-47CC-BA93-6C537E7EDD2F}"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sv-SE" dirty="0" smtClean="0"/>
              <a:t>Förr i tiden garanterades</a:t>
            </a:r>
            <a:r>
              <a:rPr lang="sv-SE" baseline="0" dirty="0" smtClean="0"/>
              <a:t> varje stats rätt att bedriva flygtrafik via ICAO-regelverket. Inom EU är detta inte en självklarhet. </a:t>
            </a:r>
            <a:r>
              <a:rPr lang="sv-SE" i="1" baseline="0" dirty="0" smtClean="0"/>
              <a:t>Flag </a:t>
            </a:r>
            <a:r>
              <a:rPr lang="sv-SE" i="1" baseline="0" dirty="0" err="1" smtClean="0"/>
              <a:t>carriers</a:t>
            </a:r>
            <a:r>
              <a:rPr lang="sv-SE" i="1" baseline="0" dirty="0" smtClean="0"/>
              <a:t> </a:t>
            </a:r>
            <a:r>
              <a:rPr lang="sv-SE" baseline="0" dirty="0" smtClean="0"/>
              <a:t>dör ut.</a:t>
            </a:r>
            <a:endParaRPr lang="sv-SE" dirty="0"/>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Även</a:t>
            </a:r>
            <a:r>
              <a:rPr lang="sv-SE" baseline="0" dirty="0" smtClean="0"/>
              <a:t> 4 stater som samarbetar med EU och tillämpar </a:t>
            </a:r>
            <a:r>
              <a:rPr lang="sv-SE" baseline="0" dirty="0" err="1" smtClean="0"/>
              <a:t>EASA:s</a:t>
            </a:r>
            <a:r>
              <a:rPr lang="sv-SE" baseline="0" dirty="0" smtClean="0"/>
              <a:t> regelverk genom avtal (Norge, Schweiz, Island, Liechtenstein).</a:t>
            </a:r>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37</a:t>
            </a:fld>
            <a:endParaRPr lang="sv-SE"/>
          </a:p>
        </p:txBody>
      </p:sp>
      <p:sp>
        <p:nvSpPr>
          <p:cNvPr id="5" name="Platshållare för datum 4"/>
          <p:cNvSpPr>
            <a:spLocks noGrp="1"/>
          </p:cNvSpPr>
          <p:nvPr>
            <p:ph type="dt" idx="11"/>
          </p:nvPr>
        </p:nvSpPr>
        <p:spPr/>
        <p:txBody>
          <a:bodyPr/>
          <a:lstStyle/>
          <a:p>
            <a:fld id="{2D1FF4A4-CD33-4590-AA9E-CF6D370E7E22}"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sv-SE"/>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39</a:t>
            </a:fld>
            <a:endParaRPr lang="sv-SE"/>
          </a:p>
        </p:txBody>
      </p:sp>
      <p:sp>
        <p:nvSpPr>
          <p:cNvPr id="5" name="Platshållare för datum 4"/>
          <p:cNvSpPr>
            <a:spLocks noGrp="1"/>
          </p:cNvSpPr>
          <p:nvPr>
            <p:ph type="dt" idx="11"/>
          </p:nvPr>
        </p:nvSpPr>
        <p:spPr/>
        <p:txBody>
          <a:bodyPr/>
          <a:lstStyle/>
          <a:p>
            <a:fld id="{C9AE8CCF-0F74-4220-84F0-DD126E8DAE73}"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EU har inte varit nöjda med takten på minskning av flygets</a:t>
            </a:r>
            <a:r>
              <a:rPr lang="sv-SE" baseline="0" dirty="0" smtClean="0"/>
              <a:t> utsläpp av växthusgaser. </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40</a:t>
            </a:fld>
            <a:endParaRPr lang="sv-SE"/>
          </a:p>
        </p:txBody>
      </p:sp>
      <p:sp>
        <p:nvSpPr>
          <p:cNvPr id="5" name="Platshållare för datum 4"/>
          <p:cNvSpPr>
            <a:spLocks noGrp="1"/>
          </p:cNvSpPr>
          <p:nvPr>
            <p:ph type="dt" idx="11"/>
          </p:nvPr>
        </p:nvSpPr>
        <p:spPr/>
        <p:txBody>
          <a:bodyPr/>
          <a:lstStyle/>
          <a:p>
            <a:fld id="{2727C0EC-B21B-45C6-8516-C68BCA7D8342}"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42</a:t>
            </a:fld>
            <a:endParaRPr lang="sv-SE"/>
          </a:p>
        </p:txBody>
      </p:sp>
      <p:sp>
        <p:nvSpPr>
          <p:cNvPr id="5" name="Platshållare för datum 4"/>
          <p:cNvSpPr>
            <a:spLocks noGrp="1"/>
          </p:cNvSpPr>
          <p:nvPr>
            <p:ph type="dt" idx="11"/>
          </p:nvPr>
        </p:nvSpPr>
        <p:spPr/>
        <p:txBody>
          <a:bodyPr/>
          <a:lstStyle/>
          <a:p>
            <a:fld id="{B754D78D-F689-4688-82D0-5C52F3438822}"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a:t>
            </a:fld>
            <a:endParaRPr lang="sv-SE"/>
          </a:p>
        </p:txBody>
      </p:sp>
      <p:sp>
        <p:nvSpPr>
          <p:cNvPr id="5" name="Platshållare för datum 4"/>
          <p:cNvSpPr>
            <a:spLocks noGrp="1"/>
          </p:cNvSpPr>
          <p:nvPr>
            <p:ph type="dt" idx="11"/>
          </p:nvPr>
        </p:nvSpPr>
        <p:spPr/>
        <p:txBody>
          <a:bodyPr/>
          <a:lstStyle/>
          <a:p>
            <a:fld id="{8756F2B0-62B1-4712-B9DB-1F95FC304F9A}"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Total CO2 emissions from aviation (domestic and international operations) currently account for approximately 2% of total global</a:t>
            </a:r>
          </a:p>
          <a:p>
            <a:r>
              <a:rPr lang="en-US" sz="1200" kern="1200" baseline="0" dirty="0" smtClean="0">
                <a:solidFill>
                  <a:schemeClr val="tx1"/>
                </a:solidFill>
                <a:latin typeface="+mn-lt"/>
                <a:ea typeface="+mn-ea"/>
                <a:cs typeface="+mn-cs"/>
              </a:rPr>
              <a:t>CO2 emissions </a:t>
            </a:r>
            <a:r>
              <a:rPr lang="en-US" sz="1200" i="1" kern="1200" baseline="0" dirty="0" smtClean="0">
                <a:solidFill>
                  <a:schemeClr val="tx1"/>
                </a:solidFill>
                <a:latin typeface="+mn-lt"/>
                <a:ea typeface="+mn-ea"/>
                <a:cs typeface="+mn-cs"/>
              </a:rPr>
              <a:t>(IPCC 4th Assessment Report in 2007); approximately 60% of that 2% are from international aviation (≈1.2%).</a:t>
            </a:r>
            <a:endParaRPr lang="sv-SE" dirty="0" smtClean="0"/>
          </a:p>
          <a:p>
            <a:endParaRPr lang="sv-SE" dirty="0" smtClean="0"/>
          </a:p>
          <a:p>
            <a:r>
              <a:rPr lang="en-US" sz="1200" kern="1200" baseline="0" dirty="0" smtClean="0">
                <a:solidFill>
                  <a:schemeClr val="tx1"/>
                </a:solidFill>
                <a:latin typeface="+mn-lt"/>
                <a:ea typeface="+mn-ea"/>
                <a:cs typeface="+mn-cs"/>
              </a:rPr>
              <a:t>Although the contribution of aviation operations to total global CO2 emissions is relatively small, forecasted traffic growth</a:t>
            </a:r>
          </a:p>
          <a:p>
            <a:r>
              <a:rPr lang="en-US" sz="1200" kern="1200" baseline="0" dirty="0" smtClean="0">
                <a:solidFill>
                  <a:schemeClr val="tx1"/>
                </a:solidFill>
                <a:latin typeface="+mn-lt"/>
                <a:ea typeface="+mn-ea"/>
                <a:cs typeface="+mn-cs"/>
              </a:rPr>
              <a:t>(≈4.7% per year) raises questions on the future contribution of aviation activity to climate change and on the most effective</a:t>
            </a:r>
          </a:p>
          <a:p>
            <a:r>
              <a:rPr lang="en-US" sz="1200" kern="1200" baseline="0" dirty="0" smtClean="0">
                <a:solidFill>
                  <a:schemeClr val="tx1"/>
                </a:solidFill>
                <a:latin typeface="+mn-lt"/>
                <a:ea typeface="+mn-ea"/>
                <a:cs typeface="+mn-cs"/>
              </a:rPr>
              <a:t>way to address CO2 emissions from the sector.</a:t>
            </a:r>
            <a:endParaRPr lang="sv-SE" dirty="0"/>
          </a:p>
        </p:txBody>
      </p:sp>
      <p:sp>
        <p:nvSpPr>
          <p:cNvPr id="4" name="Platshållare för datum 3"/>
          <p:cNvSpPr>
            <a:spLocks noGrp="1"/>
          </p:cNvSpPr>
          <p:nvPr>
            <p:ph type="dt" idx="10"/>
          </p:nvPr>
        </p:nvSpPr>
        <p:spPr/>
        <p:txBody>
          <a:bodyPr/>
          <a:lstStyle/>
          <a:p>
            <a:fld id="{00096E29-5512-41B3-B885-365E1CFEAF35}" type="datetime1">
              <a:rPr lang="sv-SE" smtClean="0"/>
              <a:pPr/>
              <a:t>2016-09-19</a:t>
            </a:fld>
            <a:endParaRPr lang="sv-SE"/>
          </a:p>
        </p:txBody>
      </p:sp>
      <p:sp>
        <p:nvSpPr>
          <p:cNvPr id="5" name="Platshållare för sidfot 4"/>
          <p:cNvSpPr>
            <a:spLocks noGrp="1"/>
          </p:cNvSpPr>
          <p:nvPr>
            <p:ph type="ftr" sz="quarter" idx="11"/>
          </p:nvPr>
        </p:nvSpPr>
        <p:spPr/>
        <p:txBody>
          <a:bodyPr/>
          <a:lstStyle/>
          <a:p>
            <a:r>
              <a:rPr lang="sv-SE" smtClean="0"/>
              <a:t>Föreläsning på LiU i NRK, Luftfartssystemet i världen. Magnus Molitor, Transportstyrelsen</a:t>
            </a:r>
            <a:endParaRPr lang="sv-SE"/>
          </a:p>
        </p:txBody>
      </p:sp>
      <p:sp>
        <p:nvSpPr>
          <p:cNvPr id="6" name="Platshållare för bildnummer 5"/>
          <p:cNvSpPr>
            <a:spLocks noGrp="1"/>
          </p:cNvSpPr>
          <p:nvPr>
            <p:ph type="sldNum" sz="quarter" idx="12"/>
          </p:nvPr>
        </p:nvSpPr>
        <p:spPr/>
        <p:txBody>
          <a:bodyPr/>
          <a:lstStyle/>
          <a:p>
            <a:fld id="{7E61E2D6-8713-4E27-B8C3-DAAE5B89C145}" type="slidenum">
              <a:rPr lang="sv-SE" smtClean="0"/>
              <a:pPr/>
              <a:t>45</a:t>
            </a:fld>
            <a:endParaRPr lang="sv-S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Utdrag</a:t>
            </a:r>
            <a:r>
              <a:rPr lang="sv-SE" baseline="0" dirty="0" smtClean="0"/>
              <a:t> ur strategi – hur vi ska nå våra mål.</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47</a:t>
            </a:fld>
            <a:endParaRPr lang="sv-SE"/>
          </a:p>
        </p:txBody>
      </p:sp>
      <p:sp>
        <p:nvSpPr>
          <p:cNvPr id="5" name="Platshållare för datum 4"/>
          <p:cNvSpPr>
            <a:spLocks noGrp="1"/>
          </p:cNvSpPr>
          <p:nvPr>
            <p:ph type="dt" idx="11"/>
          </p:nvPr>
        </p:nvSpPr>
        <p:spPr/>
        <p:txBody>
          <a:bodyPr/>
          <a:lstStyle/>
          <a:p>
            <a:fld id="{345340DE-D499-4BEE-AEEA-F8ECF88D16F7}"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i="1" dirty="0" smtClean="0">
              <a:ea typeface="ＭＳ Ｐゴシック" pitchFamily="34" charset="-128"/>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48</a:t>
            </a:fld>
            <a:endParaRPr lang="sv-SE"/>
          </a:p>
        </p:txBody>
      </p:sp>
      <p:sp>
        <p:nvSpPr>
          <p:cNvPr id="5" name="Platshållare för datum 4"/>
          <p:cNvSpPr>
            <a:spLocks noGrp="1"/>
          </p:cNvSpPr>
          <p:nvPr>
            <p:ph type="dt" idx="11"/>
          </p:nvPr>
        </p:nvSpPr>
        <p:spPr/>
        <p:txBody>
          <a:bodyPr/>
          <a:lstStyle/>
          <a:p>
            <a:fld id="{B1A5948C-3988-44D9-90F9-AA24A96E241F}"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smtClean="0">
                <a:ea typeface="ＭＳ Ｐゴシック" pitchFamily="34" charset="-128"/>
              </a:rPr>
              <a:t>Transportpolitikens </a:t>
            </a:r>
            <a:r>
              <a:rPr lang="sv-SE" b="1" dirty="0" smtClean="0">
                <a:ea typeface="ＭＳ Ｐゴシック" pitchFamily="34" charset="-128"/>
              </a:rPr>
              <a:t>övergripande mål</a:t>
            </a:r>
          </a:p>
          <a:p>
            <a:r>
              <a:rPr lang="sv-SE" dirty="0" smtClean="0">
                <a:ea typeface="ＭＳ Ｐゴシック" pitchFamily="34" charset="-128"/>
              </a:rPr>
              <a:t>Transportpolitikens mål är att säkerställa en samhällsekonomiskt effektiv och långsiktigt hållbar transportförsörjning för medborgarna och näringslivet i hela landet.</a:t>
            </a:r>
          </a:p>
          <a:p>
            <a:endParaRPr lang="sv-SE" dirty="0" smtClean="0">
              <a:ea typeface="ＭＳ Ｐゴシック" pitchFamily="34" charset="-128"/>
            </a:endParaRPr>
          </a:p>
          <a:p>
            <a:r>
              <a:rPr lang="sv-SE" b="1" i="1" dirty="0" smtClean="0">
                <a:ea typeface="ＭＳ Ｐゴシック" pitchFamily="34" charset="-128"/>
              </a:rPr>
              <a:t>Funktionsmål - Tillgänglighet </a:t>
            </a:r>
            <a:r>
              <a:rPr lang="sv-SE" dirty="0" smtClean="0">
                <a:ea typeface="ＭＳ Ｐゴシック" pitchFamily="34" charset="-128"/>
              </a:rPr>
              <a:t/>
            </a:r>
            <a:br>
              <a:rPr lang="sv-SE" dirty="0" smtClean="0">
                <a:ea typeface="ＭＳ Ｐゴシック" pitchFamily="34" charset="-128"/>
              </a:rPr>
            </a:br>
            <a:r>
              <a:rPr lang="sv-SE" dirty="0" smtClean="0">
                <a:ea typeface="ＭＳ Ｐゴシック" pitchFamily="34" charset="-128"/>
              </a:rPr>
              <a:t>Transportsystemets utformning, funktion och användning ska medverka till att ge alla en grundläggande tillgänglighet med god kvalitet och användbarhet samt bidra till utvecklingskraft i hela landet. Transportsystemet ska vara jämställt, det vill säga likvärdigt svara mot kvinnors respektive mäns transportbehov.</a:t>
            </a:r>
          </a:p>
          <a:p>
            <a:endParaRPr lang="sv-SE" dirty="0" smtClean="0">
              <a:ea typeface="ＭＳ Ｐゴシック" pitchFamily="34" charset="-128"/>
            </a:endParaRPr>
          </a:p>
          <a:p>
            <a:r>
              <a:rPr lang="sv-SE" b="1" i="1" dirty="0" smtClean="0">
                <a:ea typeface="ＭＳ Ｐゴシック" pitchFamily="34" charset="-128"/>
              </a:rPr>
              <a:t>Hänsynsmål - Säkerhet, miljö och hälsa </a:t>
            </a:r>
            <a:r>
              <a:rPr lang="sv-SE" dirty="0" smtClean="0">
                <a:ea typeface="ＭＳ Ｐゴシック" pitchFamily="34" charset="-128"/>
              </a:rPr>
              <a:t/>
            </a:r>
            <a:br>
              <a:rPr lang="sv-SE" dirty="0" smtClean="0">
                <a:ea typeface="ＭＳ Ｐゴシック" pitchFamily="34" charset="-128"/>
              </a:rPr>
            </a:br>
            <a:r>
              <a:rPr lang="sv-SE" dirty="0" smtClean="0">
                <a:ea typeface="ＭＳ Ｐゴシック" pitchFamily="34" charset="-128"/>
              </a:rPr>
              <a:t>Transportsystemets utformning, funktion och användning ska anpassas till att ingen ska dödas eller skadas allvarligt. Det ska också bidra till att miljökvalitetsmålen uppnås och att ökad hälsa uppnås.</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49</a:t>
            </a:fld>
            <a:endParaRPr lang="sv-SE"/>
          </a:p>
        </p:txBody>
      </p:sp>
      <p:sp>
        <p:nvSpPr>
          <p:cNvPr id="5" name="Platshållare för datum 4"/>
          <p:cNvSpPr>
            <a:spLocks noGrp="1"/>
          </p:cNvSpPr>
          <p:nvPr>
            <p:ph type="dt" idx="11"/>
          </p:nvPr>
        </p:nvSpPr>
        <p:spPr/>
        <p:txBody>
          <a:bodyPr/>
          <a:lstStyle/>
          <a:p>
            <a:fld id="{19AC1D78-5ECB-48F1-8A32-5FF26AEE5CBF}"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ea typeface="ＭＳ Ｐゴシック" pitchFamily="34" charset="-128"/>
              </a:rPr>
              <a:t>Vår vision</a:t>
            </a:r>
            <a:r>
              <a:rPr lang="sv-SE" dirty="0" smtClean="0">
                <a:ea typeface="ＭＳ Ｐゴシック" pitchFamily="34" charset="-128"/>
              </a:rPr>
              <a:t> beskriver vad vi ska nå på lång sikt. Det viktigaste syftet är att alla som arbetar på Transportstyrelsen ska veta vart vi strävar i vårt dagliga arbete och den lyder:</a:t>
            </a:r>
          </a:p>
          <a:p>
            <a:endParaRPr lang="sv-SE" dirty="0" smtClean="0">
              <a:ea typeface="ＭＳ Ｐゴシック" pitchFamily="34" charset="-128"/>
            </a:endParaRPr>
          </a:p>
          <a:p>
            <a:r>
              <a:rPr lang="sv-SE" b="1" i="1" dirty="0" smtClean="0">
                <a:ea typeface="ＭＳ Ｐゴシック" pitchFamily="34" charset="-128"/>
              </a:rPr>
              <a:t>Vi skapar trygghet på land, till sjöss och i luften!</a:t>
            </a:r>
          </a:p>
          <a:p>
            <a:endParaRPr lang="sv-SE" i="1" dirty="0" smtClean="0">
              <a:ea typeface="ＭＳ Ｐゴシック" pitchFamily="34" charset="-128"/>
            </a:endParaRPr>
          </a:p>
          <a:p>
            <a:endParaRPr lang="sv-SE" i="1" dirty="0" smtClean="0">
              <a:ea typeface="ＭＳ Ｐゴシック" pitchFamily="34" charset="-128"/>
            </a:endParaRPr>
          </a:p>
          <a:p>
            <a:r>
              <a:rPr lang="sv-SE" b="1" dirty="0" smtClean="0">
                <a:ea typeface="ＭＳ Ｐゴシック" pitchFamily="34" charset="-128"/>
              </a:rPr>
              <a:t>Vår verksamhetsidé</a:t>
            </a:r>
            <a:r>
              <a:rPr lang="sv-SE" dirty="0" smtClean="0">
                <a:ea typeface="ＭＳ Ｐゴシック" pitchFamily="34" charset="-128"/>
              </a:rPr>
              <a:t> beskriver vad vi gör och vilka vi är till för, att vi verkar för de transportpolitiska målen och dessutom talar vår verksamhetsidé också om hur vi ska arbeta. Vår verksamhetsidé är:</a:t>
            </a:r>
          </a:p>
          <a:p>
            <a:endParaRPr lang="sv-SE" dirty="0" smtClean="0">
              <a:ea typeface="ＭＳ Ｐゴシック" pitchFamily="34" charset="-128"/>
            </a:endParaRPr>
          </a:p>
          <a:p>
            <a:r>
              <a:rPr lang="sv-SE" b="1" i="1" dirty="0" smtClean="0">
                <a:ea typeface="ＭＳ Ｐゴシック" pitchFamily="34" charset="-128"/>
              </a:rPr>
              <a:t>Vi utvecklar ett tillgängligt transportsystem med hänsyn till säkerhet, miljö och hälsa. Med respekt för konsekvenser för medborgare och näringsliv utformar vi regler och följer upp att de efterlevs. Vi förser samhället med uppgifter om transportmedel och förare. Vi arbetar med helhetssyn och effektivitet och har hög servicenivå i vår kontakt med omvärlden.</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50</a:t>
            </a:fld>
            <a:endParaRPr lang="sv-SE"/>
          </a:p>
        </p:txBody>
      </p:sp>
      <p:sp>
        <p:nvSpPr>
          <p:cNvPr id="5" name="Platshållare för datum 4"/>
          <p:cNvSpPr>
            <a:spLocks noGrp="1"/>
          </p:cNvSpPr>
          <p:nvPr>
            <p:ph type="dt" idx="11"/>
          </p:nvPr>
        </p:nvSpPr>
        <p:spPr/>
        <p:txBody>
          <a:bodyPr/>
          <a:lstStyle/>
          <a:p>
            <a:fld id="{79E643C6-D11E-4ECA-8B46-08D5DAA7A7B6}"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defRPr/>
            </a:pPr>
            <a:r>
              <a:rPr lang="sv-SE" b="1" dirty="0" smtClean="0"/>
              <a:t>Finansieringsformer</a:t>
            </a:r>
          </a:p>
          <a:p>
            <a:r>
              <a:rPr lang="sv-SE" dirty="0" smtClean="0"/>
              <a:t>Transportstyrelsen har totalt en budget på 2 483 miljoner kronor 2012.</a:t>
            </a:r>
          </a:p>
          <a:p>
            <a:endParaRPr lang="sv-SE" b="1" dirty="0" smtClean="0"/>
          </a:p>
          <a:p>
            <a:r>
              <a:rPr lang="sv-SE" b="1" dirty="0" smtClean="0"/>
              <a:t>anslag 88 procent varav:</a:t>
            </a:r>
            <a:br>
              <a:rPr lang="sv-SE" b="1" dirty="0" smtClean="0"/>
            </a:br>
            <a:r>
              <a:rPr lang="sv-SE" dirty="0" smtClean="0"/>
              <a:t>-anslag till Transportstyrelsen som staten i sin tur finansierar genom att Transportstyrelsen levererar in avgifter till staten som Transportstyrelsen inte disponerar (59 procent).</a:t>
            </a:r>
            <a:br>
              <a:rPr lang="sv-SE" dirty="0" smtClean="0"/>
            </a:br>
            <a:r>
              <a:rPr lang="sv-SE" dirty="0" smtClean="0"/>
              <a:t>-anslag till Transportstyrelsen som staten i sin tur skattefinansierar, dvs. som det inte tas ut någon avgift för (30 procent).</a:t>
            </a:r>
          </a:p>
          <a:p>
            <a:r>
              <a:rPr lang="sv-SE" b="1" dirty="0" smtClean="0"/>
              <a:t>avgifter 12 procent:</a:t>
            </a:r>
            <a:br>
              <a:rPr lang="sv-SE" b="1" dirty="0" smtClean="0"/>
            </a:br>
            <a:r>
              <a:rPr lang="sv-SE" dirty="0" smtClean="0"/>
              <a:t>Avser verksamhet som finansieras med avgifter som Transportstyrelsen disponerar, dvs. nettoredovisar.</a:t>
            </a:r>
          </a:p>
          <a:p>
            <a:endParaRPr lang="sv-SE" dirty="0" smtClean="0"/>
          </a:p>
          <a:p>
            <a:r>
              <a:rPr lang="sv-SE" dirty="0" smtClean="0"/>
              <a:t>Från årsskiftet 2010/2011 förändrades Transportstyrelsens finansiering. Finansieringen är nu mer likformig mellan trafikslagen. Kostnaderna för regelgivning ska täckas av skattefinansierade anslag och kostnaderna för tillsyn, tillståndsprövning och registerhållning ska täckas av avgiftsfinansierade anslag.</a:t>
            </a:r>
          </a:p>
          <a:p>
            <a:endParaRPr lang="sv-SE" dirty="0" smtClean="0"/>
          </a:p>
          <a:p>
            <a:r>
              <a:rPr lang="sv-SE" dirty="0" smtClean="0"/>
              <a:t>De avgifter som tas ut för tillsyn, tillståndsprövning och registerhållning betalas in till statskassan och kommer tillbaka till Transportstyrelsen som ett anslag. Myndigheten är därför i formell bemärkelse i huvudsak anslagsfinansierad, men ytterst täcks således myndighetens kostnader av avgifter som erläggs som ersättning för de uppgifter medborgare och näringsliv efterfrågar.</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51</a:t>
            </a:fld>
            <a:endParaRPr lang="sv-SE"/>
          </a:p>
        </p:txBody>
      </p:sp>
      <p:sp>
        <p:nvSpPr>
          <p:cNvPr id="5" name="Platshållare för datum 4"/>
          <p:cNvSpPr>
            <a:spLocks noGrp="1"/>
          </p:cNvSpPr>
          <p:nvPr>
            <p:ph type="dt" idx="11"/>
          </p:nvPr>
        </p:nvSpPr>
        <p:spPr/>
        <p:txBody>
          <a:bodyPr/>
          <a:lstStyle/>
          <a:p>
            <a:fld id="{CE5AB16E-A307-4DCA-A6E3-3BB318D4F9FD}"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defRPr/>
            </a:pPr>
            <a:r>
              <a:rPr lang="sv-SE" b="1" dirty="0" smtClean="0"/>
              <a:t>Korta fakta</a:t>
            </a:r>
          </a:p>
          <a:p>
            <a:pPr>
              <a:defRPr/>
            </a:pPr>
            <a:r>
              <a:rPr lang="sv-SE" dirty="0" smtClean="0"/>
              <a:t>Transportstyrelsen har är en myndighet under Näringsdepartementet. Det innebär att regeringen bestämmer mål, riktlinjer och fördelningen av resurserna för vår verksamhet och att vi ska tillämpa de lagar och utföra den verksamhet som de beslutat om.</a:t>
            </a:r>
          </a:p>
          <a:p>
            <a:pPr>
              <a:defRPr/>
            </a:pPr>
            <a:endParaRPr lang="sv-SE" dirty="0" smtClean="0"/>
          </a:p>
          <a:p>
            <a:pPr>
              <a:defRPr/>
            </a:pPr>
            <a:r>
              <a:rPr lang="sv-SE" dirty="0" smtClean="0"/>
              <a:t>Vi har idag verksamhet på följande orter:</a:t>
            </a:r>
          </a:p>
          <a:p>
            <a:pPr>
              <a:defRPr/>
            </a:pPr>
            <a:r>
              <a:rPr lang="sv-SE" dirty="0" smtClean="0"/>
              <a:t>Arjeplog, Borlänge, Göteborg, Härnösand, Kristianstad, Malmö, Mariestad, Norrköping, Stockholm, Sundsvall, Umeå, Visby, Örebro</a:t>
            </a:r>
          </a:p>
          <a:p>
            <a:pPr>
              <a:defRPr/>
            </a:pPr>
            <a:r>
              <a:rPr lang="sv-SE" dirty="0" smtClean="0"/>
              <a:t> </a:t>
            </a:r>
          </a:p>
          <a:p>
            <a:pPr>
              <a:defRPr/>
            </a:pPr>
            <a:endParaRPr lang="sv-SE" dirty="0" smtClean="0"/>
          </a:p>
          <a:p>
            <a:pPr>
              <a:defRPr/>
            </a:pPr>
            <a:r>
              <a:rPr lang="sv-SE" dirty="0" smtClean="0"/>
              <a:t>Huvudkontoret ligger i Norrköping men Borlänge och Örebro räknas också som huvudorter för verksamheten.</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52</a:t>
            </a:fld>
            <a:endParaRPr lang="sv-SE"/>
          </a:p>
        </p:txBody>
      </p:sp>
      <p:sp>
        <p:nvSpPr>
          <p:cNvPr id="5" name="Platshållare för datum 4"/>
          <p:cNvSpPr>
            <a:spLocks noGrp="1"/>
          </p:cNvSpPr>
          <p:nvPr>
            <p:ph type="dt" idx="11"/>
          </p:nvPr>
        </p:nvSpPr>
        <p:spPr/>
        <p:txBody>
          <a:bodyPr/>
          <a:lstStyle/>
          <a:p>
            <a:fld id="{8766FD9B-3F3C-4601-9A8B-3B54D5380C7B}"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53</a:t>
            </a:fld>
            <a:endParaRPr lang="sv-SE"/>
          </a:p>
        </p:txBody>
      </p:sp>
      <p:sp>
        <p:nvSpPr>
          <p:cNvPr id="5" name="Platshållare för datum 4"/>
          <p:cNvSpPr>
            <a:spLocks noGrp="1"/>
          </p:cNvSpPr>
          <p:nvPr>
            <p:ph type="dt" idx="11"/>
          </p:nvPr>
        </p:nvSpPr>
        <p:spPr/>
        <p:txBody>
          <a:bodyPr/>
          <a:lstStyle/>
          <a:p>
            <a:fld id="{DD2B8CB0-8034-46F5-AB81-8EC942B7714C}"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ea typeface="ＭＳ Ｐゴシック" pitchFamily="34" charset="-128"/>
              </a:rPr>
              <a:t>Medarbetare</a:t>
            </a:r>
          </a:p>
          <a:p>
            <a:r>
              <a:rPr lang="sv-SE" sz="1200" kern="1200" dirty="0" smtClean="0">
                <a:solidFill>
                  <a:schemeClr val="tx1"/>
                </a:solidFill>
                <a:latin typeface="+mn-lt"/>
                <a:ea typeface="+mn-ea"/>
                <a:cs typeface="+mn-cs"/>
              </a:rPr>
              <a:t>Medarbetarnas medelålder är 46 år, kvinnors medelålder är 46 år och männens är 47 år.</a:t>
            </a:r>
          </a:p>
          <a:p>
            <a:r>
              <a:rPr lang="sv-SE" sz="1200" kern="1200" dirty="0" smtClean="0">
                <a:solidFill>
                  <a:schemeClr val="tx1"/>
                </a:solidFill>
                <a:latin typeface="+mn-lt"/>
                <a:ea typeface="+mn-ea"/>
                <a:cs typeface="+mn-cs"/>
              </a:rPr>
              <a:t>Könsfördelningen är väldigt jämn, 56 % är kvinnor och 44 % är män. </a:t>
            </a:r>
          </a:p>
          <a:p>
            <a:r>
              <a:rPr lang="sv-SE" sz="1200" kern="1200" dirty="0" smtClean="0">
                <a:solidFill>
                  <a:schemeClr val="tx1"/>
                </a:solidFill>
                <a:latin typeface="+mn-lt"/>
                <a:ea typeface="+mn-ea"/>
                <a:cs typeface="+mn-cs"/>
              </a:rPr>
              <a:t>På chefsnivå är fördelningen 40 % kvinnor och 60 % män.</a:t>
            </a:r>
          </a:p>
          <a:p>
            <a:r>
              <a:rPr lang="sv-SE" sz="1200" kern="1200" dirty="0" smtClean="0">
                <a:solidFill>
                  <a:schemeClr val="tx1"/>
                </a:solidFill>
                <a:latin typeface="+mn-lt"/>
                <a:ea typeface="+mn-ea"/>
                <a:cs typeface="+mn-cs"/>
              </a:rPr>
              <a:t>Siffror från 31 december 2011.</a:t>
            </a:r>
            <a:br>
              <a:rPr lang="sv-SE" sz="1200" kern="1200" dirty="0" smtClean="0">
                <a:solidFill>
                  <a:schemeClr val="tx1"/>
                </a:solidFill>
                <a:latin typeface="+mn-lt"/>
                <a:ea typeface="+mn-ea"/>
                <a:cs typeface="+mn-cs"/>
              </a:rPr>
            </a:br>
            <a:endParaRPr lang="sv-SE" sz="1200" kern="1200" dirty="0" smtClean="0">
              <a:solidFill>
                <a:schemeClr val="tx1"/>
              </a:solidFill>
              <a:latin typeface="+mn-lt"/>
              <a:ea typeface="+mn-ea"/>
              <a:cs typeface="+mn-cs"/>
            </a:endParaRPr>
          </a:p>
          <a:p>
            <a:r>
              <a:rPr lang="sv-SE" dirty="0" smtClean="0">
                <a:ea typeface="ＭＳ Ｐゴシック" pitchFamily="34" charset="-128"/>
              </a:rPr>
              <a:t>De vanligaste yrkesgrupperna är kundtjänsthandläggare och inspektörer.</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54</a:t>
            </a:fld>
            <a:endParaRPr lang="sv-SE"/>
          </a:p>
        </p:txBody>
      </p:sp>
      <p:sp>
        <p:nvSpPr>
          <p:cNvPr id="5" name="Platshållare för datum 4"/>
          <p:cNvSpPr>
            <a:spLocks noGrp="1"/>
          </p:cNvSpPr>
          <p:nvPr>
            <p:ph type="dt" idx="11"/>
          </p:nvPr>
        </p:nvSpPr>
        <p:spPr/>
        <p:txBody>
          <a:bodyPr/>
          <a:lstStyle/>
          <a:p>
            <a:fld id="{04B01B2E-149C-44C5-9391-180CABE52E2E}"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ea typeface="ＭＳ Ｐゴシック" pitchFamily="34" charset="-128"/>
              </a:rPr>
              <a:t>Fyra trafikslag men samma ansvar</a:t>
            </a:r>
          </a:p>
          <a:p>
            <a:r>
              <a:rPr lang="sv-SE" dirty="0" smtClean="0">
                <a:ea typeface="ＭＳ Ｐゴシック" pitchFamily="34" charset="-128"/>
              </a:rPr>
              <a:t>Inom alla trafikslag arbetar vi med att </a:t>
            </a:r>
          </a:p>
          <a:p>
            <a:endParaRPr lang="sv-SE" dirty="0" smtClean="0">
              <a:ea typeface="ＭＳ Ｐゴシック" pitchFamily="34" charset="-128"/>
            </a:endParaRPr>
          </a:p>
          <a:p>
            <a:pPr>
              <a:buFontTx/>
              <a:buChar char="•"/>
            </a:pPr>
            <a:r>
              <a:rPr lang="sv-SE" dirty="0" smtClean="0">
                <a:ea typeface="ＭＳ Ｐゴシック" pitchFamily="34" charset="-128"/>
              </a:rPr>
              <a:t> utforma </a:t>
            </a:r>
            <a:r>
              <a:rPr lang="sv-SE" b="1" dirty="0" smtClean="0">
                <a:ea typeface="ＭＳ Ｐゴシック" pitchFamily="34" charset="-128"/>
              </a:rPr>
              <a:t>regler</a:t>
            </a:r>
          </a:p>
          <a:p>
            <a:pPr>
              <a:buFontTx/>
              <a:buChar char="•"/>
            </a:pPr>
            <a:r>
              <a:rPr lang="sv-SE" dirty="0" smtClean="0">
                <a:ea typeface="ＭＳ Ｐゴシック" pitchFamily="34" charset="-128"/>
              </a:rPr>
              <a:t> pröva och ge </a:t>
            </a:r>
            <a:r>
              <a:rPr lang="sv-SE" b="1" dirty="0" smtClean="0">
                <a:ea typeface="ＭＳ Ｐゴシック" pitchFamily="34" charset="-128"/>
              </a:rPr>
              <a:t>tillstånd</a:t>
            </a:r>
            <a:r>
              <a:rPr lang="sv-SE" dirty="0" smtClean="0">
                <a:ea typeface="ＭＳ Ｐゴシック" pitchFamily="34" charset="-128"/>
              </a:rPr>
              <a:t>, det vill säga kontrollera att reglerna följs</a:t>
            </a:r>
            <a:endParaRPr lang="sv-SE" b="1" dirty="0" smtClean="0">
              <a:ea typeface="ＭＳ Ｐゴシック" pitchFamily="34" charset="-128"/>
            </a:endParaRPr>
          </a:p>
          <a:p>
            <a:pPr>
              <a:buFontTx/>
              <a:buChar char="•"/>
            </a:pPr>
            <a:r>
              <a:rPr lang="sv-SE" dirty="0" smtClean="0">
                <a:ea typeface="ＭＳ Ｐゴシック" pitchFamily="34" charset="-128"/>
              </a:rPr>
              <a:t> utöva </a:t>
            </a:r>
            <a:r>
              <a:rPr lang="sv-SE" b="1" dirty="0" smtClean="0">
                <a:ea typeface="ＭＳ Ｐゴシック" pitchFamily="34" charset="-128"/>
              </a:rPr>
              <a:t>tillsyn</a:t>
            </a:r>
          </a:p>
          <a:p>
            <a:pPr>
              <a:buFontTx/>
              <a:buChar char="•"/>
            </a:pPr>
            <a:r>
              <a:rPr lang="sv-SE" dirty="0" smtClean="0">
                <a:ea typeface="ＭＳ Ｐゴシック" pitchFamily="34" charset="-128"/>
              </a:rPr>
              <a:t> föra </a:t>
            </a:r>
            <a:r>
              <a:rPr lang="sv-SE" b="1" dirty="0" smtClean="0">
                <a:ea typeface="ＭＳ Ｐゴシック" pitchFamily="34" charset="-128"/>
              </a:rPr>
              <a:t>statistik över olyckor</a:t>
            </a:r>
          </a:p>
          <a:p>
            <a:pPr>
              <a:buFontTx/>
              <a:buChar char="•"/>
            </a:pPr>
            <a:r>
              <a:rPr lang="sv-SE" dirty="0" smtClean="0">
                <a:ea typeface="ＭＳ Ｐゴシック" pitchFamily="34" charset="-128"/>
              </a:rPr>
              <a:t> föra </a:t>
            </a:r>
            <a:r>
              <a:rPr lang="sv-SE" b="1" dirty="0" smtClean="0">
                <a:ea typeface="ＭＳ Ｐゴシック" pitchFamily="34" charset="-128"/>
              </a:rPr>
              <a:t>register</a:t>
            </a:r>
          </a:p>
          <a:p>
            <a:endParaRPr lang="sv-SE" dirty="0" smtClean="0">
              <a:ea typeface="ＭＳ Ｐゴシック" pitchFamily="34" charset="-128"/>
            </a:endParaRPr>
          </a:p>
          <a:p>
            <a:r>
              <a:rPr lang="sv-SE" dirty="0" smtClean="0">
                <a:ea typeface="ＭＳ Ｐゴシック" pitchFamily="34" charset="-128"/>
              </a:rPr>
              <a:t>Syftet med bildandet av Transportstyrelsen var att samla arbetet med utformning av regelverk, tillståndsgivning, tillsyn, registrering och register i en myndighet. På så sätt skapas förutsättningar att få ett tillgängligt transportsystem för alla fyra trafikslagen med hänsyn till medborgarnas säkerhet, miljö och hälsa. Dessutom kan vi samverka bättre och dra nytta av varandras erfarenheter trafikslagen emellan.</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55</a:t>
            </a:fld>
            <a:endParaRPr lang="sv-SE"/>
          </a:p>
        </p:txBody>
      </p:sp>
      <p:sp>
        <p:nvSpPr>
          <p:cNvPr id="5" name="Platshållare för datum 4"/>
          <p:cNvSpPr>
            <a:spLocks noGrp="1"/>
          </p:cNvSpPr>
          <p:nvPr>
            <p:ph type="dt" idx="11"/>
          </p:nvPr>
        </p:nvSpPr>
        <p:spPr/>
        <p:txBody>
          <a:bodyPr/>
          <a:lstStyle/>
          <a:p>
            <a:fld id="{DDEBD980-6114-42F4-BBE1-187D782A6312}"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a:t>
            </a:fld>
            <a:endParaRPr lang="sv-SE"/>
          </a:p>
        </p:txBody>
      </p:sp>
      <p:sp>
        <p:nvSpPr>
          <p:cNvPr id="5" name="Platshållare för datum 4"/>
          <p:cNvSpPr>
            <a:spLocks noGrp="1"/>
          </p:cNvSpPr>
          <p:nvPr>
            <p:ph type="dt" idx="11"/>
          </p:nvPr>
        </p:nvSpPr>
        <p:spPr/>
        <p:txBody>
          <a:bodyPr/>
          <a:lstStyle/>
          <a:p>
            <a:fld id="{CC4097CC-7E98-4179-8F80-A53345C4DBFF}"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pPr>
              <a:defRPr/>
            </a:pPr>
            <a:r>
              <a:rPr lang="sv-SE" b="1" dirty="0" smtClean="0"/>
              <a:t>Luftfart</a:t>
            </a:r>
          </a:p>
          <a:p>
            <a:pPr>
              <a:defRPr/>
            </a:pPr>
            <a:r>
              <a:rPr lang="sv-SE" i="1" dirty="0" smtClean="0"/>
              <a:t>På denna sida lyfts några konkreta exempel från luftfartsverksamheten fram.</a:t>
            </a:r>
          </a:p>
          <a:p>
            <a:pPr>
              <a:defRPr/>
            </a:pPr>
            <a:endParaRPr lang="sv-SE" b="1" dirty="0" smtClean="0"/>
          </a:p>
          <a:p>
            <a:pPr>
              <a:buFont typeface="Arial" pitchFamily="34" charset="0"/>
              <a:buNone/>
              <a:defRPr/>
            </a:pPr>
            <a:r>
              <a:rPr lang="sv-SE" b="1" dirty="0" smtClean="0"/>
              <a:t>Inspektioner </a:t>
            </a:r>
          </a:p>
          <a:p>
            <a:pPr>
              <a:defRPr/>
            </a:pPr>
            <a:r>
              <a:rPr lang="sv-SE" dirty="0" smtClean="0"/>
              <a:t>Transportstyrelsen ser till att flygbolag har de tillstånd som krävs för sin verksamhet. Till exempel genom att granska kvalitets- och flygsäkerhetssystem hos bolagen. </a:t>
            </a:r>
          </a:p>
          <a:p>
            <a:pPr>
              <a:defRPr/>
            </a:pPr>
            <a:endParaRPr lang="sv-SE" dirty="0" smtClean="0"/>
          </a:p>
          <a:p>
            <a:pPr>
              <a:defRPr/>
            </a:pPr>
            <a:r>
              <a:rPr lang="sv-SE" dirty="0" smtClean="0"/>
              <a:t>Flygplan och helikoptrar ska inte bara vara av en EU-godkänd typ, de ska även underhållas på rätt sätt för att vara säkra. Transportstyrelsen gör inspektioner hos både bolag och verkstäder och utfärdar de tillstånd som behövs för att arbeta med luftfartygen.</a:t>
            </a:r>
          </a:p>
          <a:p>
            <a:pPr>
              <a:defRPr/>
            </a:pPr>
            <a:endParaRPr lang="sv-SE" dirty="0" smtClean="0"/>
          </a:p>
          <a:p>
            <a:pPr>
              <a:defRPr/>
            </a:pPr>
            <a:r>
              <a:rPr lang="sv-SE" b="1" dirty="0" smtClean="0"/>
              <a:t>Störningsrapporter</a:t>
            </a:r>
          </a:p>
          <a:p>
            <a:pPr>
              <a:defRPr/>
            </a:pPr>
            <a:r>
              <a:rPr lang="sv-SE" dirty="0" smtClean="0"/>
              <a:t>Transportstyrelsen tar hand om störningsrapporter som kommer in från piloter, flygplatser och flygledare över hela landet. Rapporterna skickas vidare till olika europeiska datasystem. Är det en allvarlig händelse, samarbetar vi med Statens haverikommission, SHK. SHK har huvudansvaret att ur säkerhetssynpunkt undersöka olyckor och allvarliga tillbud som sker i Sverige. SHK:s undersökningar ger i många fall rekommendationer till tillsynsmyndigheten, som har i uppgift att vidta åtgärder med anledning av det inträffade.</a:t>
            </a:r>
          </a:p>
          <a:p>
            <a:pPr>
              <a:defRPr/>
            </a:pPr>
            <a:endParaRPr lang="sv-SE" dirty="0" smtClean="0"/>
          </a:p>
          <a:p>
            <a:pPr>
              <a:defRPr/>
            </a:pPr>
            <a:r>
              <a:rPr lang="sv-SE" b="1" dirty="0" smtClean="0"/>
              <a:t>Utbildning och certifikat</a:t>
            </a:r>
          </a:p>
          <a:p>
            <a:pPr>
              <a:defRPr/>
            </a:pPr>
            <a:r>
              <a:rPr lang="sv-SE" dirty="0" smtClean="0"/>
              <a:t>Alla piloter måste vara certifierade men det är lite olika utbildningar beroende av om man vill vara privatflygare eller om man ska jobba med trafikflyg. Vi utfärdar också certifikat för tekniker.</a:t>
            </a:r>
          </a:p>
          <a:p>
            <a:pPr>
              <a:defRPr/>
            </a:pPr>
            <a:endParaRPr lang="sv-SE" dirty="0" smtClean="0"/>
          </a:p>
          <a:p>
            <a:pPr>
              <a:defRPr/>
            </a:pPr>
            <a:r>
              <a:rPr lang="sv-SE" b="1" dirty="0" smtClean="0"/>
              <a:t>Flygresenären</a:t>
            </a:r>
          </a:p>
          <a:p>
            <a:pPr>
              <a:defRPr/>
            </a:pPr>
            <a:r>
              <a:rPr lang="sv-SE" dirty="0" smtClean="0"/>
              <a:t>Om man reser med flyget så finns det regler som du ska följa, till exempel när det gäller vad du får ta med dig ombord. Sedan 2006 finns restriktioner mot vätskor i handbagaget. </a:t>
            </a:r>
          </a:p>
          <a:p>
            <a:pPr>
              <a:defRPr/>
            </a:pPr>
            <a:endParaRPr lang="sv-SE" dirty="0" smtClean="0"/>
          </a:p>
          <a:p>
            <a:pPr>
              <a:defRPr/>
            </a:pPr>
            <a:r>
              <a:rPr lang="sv-SE" i="1" dirty="0" smtClean="0"/>
              <a:t>(Följande får du ta med dig: vätska, gelé och spray som får tas med i handbagaget begränsas till behållare som rymmer max 100 ml (1 dl). </a:t>
            </a:r>
          </a:p>
          <a:p>
            <a:pPr>
              <a:defRPr/>
            </a:pPr>
            <a:r>
              <a:rPr lang="sv-SE" i="1" dirty="0" smtClean="0"/>
              <a:t>Behållarna (flaskor, burkar, tuber </a:t>
            </a:r>
            <a:r>
              <a:rPr lang="sv-SE" i="1" dirty="0" err="1" smtClean="0"/>
              <a:t>osv</a:t>
            </a:r>
            <a:r>
              <a:rPr lang="sv-SE" i="1" dirty="0" smtClean="0"/>
              <a:t>) ska placeras i en genomskinlig </a:t>
            </a:r>
            <a:r>
              <a:rPr lang="sv-SE" i="1" dirty="0" err="1" smtClean="0"/>
              <a:t>en-liters</a:t>
            </a:r>
            <a:r>
              <a:rPr lang="sv-SE" i="1" dirty="0" smtClean="0"/>
              <a:t> plastpåse och utan problem få plats i påsen, som ska vara stängd. </a:t>
            </a:r>
          </a:p>
          <a:p>
            <a:pPr>
              <a:defRPr/>
            </a:pPr>
            <a:r>
              <a:rPr lang="sv-SE" i="1" dirty="0" smtClean="0"/>
              <a:t>Plastpåsen ska dessutom vara </a:t>
            </a:r>
            <a:r>
              <a:rPr lang="sv-SE" i="1" dirty="0" err="1" smtClean="0"/>
              <a:t>återförslutningsbar</a:t>
            </a:r>
            <a:r>
              <a:rPr lang="sv-SE" i="1" dirty="0" smtClean="0"/>
              <a:t>.  Det är tillåtet att medföra en (1st) </a:t>
            </a:r>
            <a:r>
              <a:rPr lang="sv-SE" i="1" dirty="0" err="1" smtClean="0"/>
              <a:t>en-liters</a:t>
            </a:r>
            <a:r>
              <a:rPr lang="sv-SE" i="1" dirty="0" smtClean="0"/>
              <a:t> plastpåse per passagerare som har biljett/boardingkort. )</a:t>
            </a:r>
          </a:p>
          <a:p>
            <a:pPr>
              <a:defRPr/>
            </a:pPr>
            <a:endParaRPr lang="sv-SE" dirty="0" smtClean="0"/>
          </a:p>
          <a:p>
            <a:pPr>
              <a:defRPr/>
            </a:pPr>
            <a:endParaRPr lang="sv-SE" dirty="0" smtClean="0"/>
          </a:p>
          <a:p>
            <a:pPr>
              <a:defRPr/>
            </a:pPr>
            <a:r>
              <a:rPr lang="sv-SE" dirty="0" smtClean="0"/>
              <a:t>Luftfartsavdelningen inom Transportstyrelsen har övertagit den verksamhet som tidigare bedrevs inom Luftfartsstyrelsen. Luftfartsavdelningen har sitt säte i Norrköping men verksamhet bedrivs även i Sollentuna.</a:t>
            </a: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56</a:t>
            </a:fld>
            <a:endParaRPr lang="sv-SE"/>
          </a:p>
        </p:txBody>
      </p:sp>
      <p:sp>
        <p:nvSpPr>
          <p:cNvPr id="5" name="Platshållare för datum 4"/>
          <p:cNvSpPr>
            <a:spLocks noGrp="1"/>
          </p:cNvSpPr>
          <p:nvPr>
            <p:ph type="dt" idx="11"/>
          </p:nvPr>
        </p:nvSpPr>
        <p:spPr/>
        <p:txBody>
          <a:bodyPr/>
          <a:lstStyle/>
          <a:p>
            <a:fld id="{1E6A4A42-9FA6-4022-A596-C8585FE998C1}"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ea typeface="ＭＳ Ｐゴシック" pitchFamily="34" charset="-128"/>
              </a:rPr>
              <a:t>Det här är vår vision och det är den vi strävar emot.</a:t>
            </a: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57</a:t>
            </a:fld>
            <a:endParaRPr lang="sv-SE"/>
          </a:p>
        </p:txBody>
      </p:sp>
      <p:sp>
        <p:nvSpPr>
          <p:cNvPr id="5" name="Platshållare för datum 4"/>
          <p:cNvSpPr>
            <a:spLocks noGrp="1"/>
          </p:cNvSpPr>
          <p:nvPr>
            <p:ph type="dt" idx="11"/>
          </p:nvPr>
        </p:nvSpPr>
        <p:spPr/>
        <p:txBody>
          <a:bodyPr/>
          <a:lstStyle/>
          <a:p>
            <a:fld id="{04D075B3-CB9C-4F95-B642-07FA8711C68A}"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Om det är något jag</a:t>
            </a:r>
            <a:r>
              <a:rPr lang="sv-SE" baseline="0" dirty="0" smtClean="0"/>
              <a:t> vill understryka så är det kvalitetssystem, säkerhetsledningssystem.</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58</a:t>
            </a:fld>
            <a:endParaRPr lang="sv-SE"/>
          </a:p>
        </p:txBody>
      </p:sp>
      <p:sp>
        <p:nvSpPr>
          <p:cNvPr id="5" name="Platshållare för datum 4"/>
          <p:cNvSpPr>
            <a:spLocks noGrp="1"/>
          </p:cNvSpPr>
          <p:nvPr>
            <p:ph type="dt" idx="11"/>
          </p:nvPr>
        </p:nvSpPr>
        <p:spPr/>
        <p:txBody>
          <a:bodyPr/>
          <a:lstStyle/>
          <a:p>
            <a:fld id="{3D379F19-60CF-452E-B429-D4147291EF12}"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59</a:t>
            </a:fld>
            <a:endParaRPr lang="sv-SE"/>
          </a:p>
        </p:txBody>
      </p:sp>
      <p:sp>
        <p:nvSpPr>
          <p:cNvPr id="5" name="Platshållare för datum 4"/>
          <p:cNvSpPr>
            <a:spLocks noGrp="1"/>
          </p:cNvSpPr>
          <p:nvPr>
            <p:ph type="dt" idx="11"/>
          </p:nvPr>
        </p:nvSpPr>
        <p:spPr/>
        <p:txBody>
          <a:bodyPr/>
          <a:lstStyle/>
          <a:p>
            <a:fld id="{A67827D6-E5C5-4265-82D1-0E7010E961A8}"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a:t>
            </a:r>
            <a:r>
              <a:rPr lang="sv-SE" baseline="0" dirty="0" smtClean="0"/>
              <a:t>i hoppar över det där med bröderna Wright etc.”</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6</a:t>
            </a:fld>
            <a:endParaRPr lang="sv-SE"/>
          </a:p>
        </p:txBody>
      </p:sp>
      <p:sp>
        <p:nvSpPr>
          <p:cNvPr id="5" name="Platshållare för datum 4"/>
          <p:cNvSpPr>
            <a:spLocks noGrp="1"/>
          </p:cNvSpPr>
          <p:nvPr>
            <p:ph type="dt" idx="11"/>
          </p:nvPr>
        </p:nvSpPr>
        <p:spPr/>
        <p:txBody>
          <a:bodyPr/>
          <a:lstStyle/>
          <a:p>
            <a:fld id="{EA2C2A75-71D0-4D9A-8DC6-7B6E8F3FDBD0}"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Denna gamla konvention</a:t>
            </a:r>
            <a:r>
              <a:rPr lang="sv-SE" baseline="0" dirty="0" smtClean="0"/>
              <a:t> mellan stater är fortfarande idag mycket viktig för oss.</a:t>
            </a: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7</a:t>
            </a:fld>
            <a:endParaRPr lang="sv-SE"/>
          </a:p>
        </p:txBody>
      </p:sp>
      <p:sp>
        <p:nvSpPr>
          <p:cNvPr id="5" name="Platshållare för datum 4"/>
          <p:cNvSpPr>
            <a:spLocks noGrp="1"/>
          </p:cNvSpPr>
          <p:nvPr>
            <p:ph type="dt" idx="11"/>
          </p:nvPr>
        </p:nvSpPr>
        <p:spPr/>
        <p:txBody>
          <a:bodyPr/>
          <a:lstStyle/>
          <a:p>
            <a:fld id="{1ADC959E-A08C-4590-AE77-E3824D1FBBA2}"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Alla formella dokument skrivs</a:t>
            </a:r>
            <a:r>
              <a:rPr lang="sv-SE" baseline="0" dirty="0" smtClean="0"/>
              <a:t> på fyra språk: engelska, franska, spanska och ryska.</a:t>
            </a:r>
          </a:p>
          <a:p>
            <a:r>
              <a:rPr lang="sv-SE" baseline="0" dirty="0" smtClean="0"/>
              <a:t>Vissa av mina presentationsbilder är på engelska – det förekommer i hög grad överlag i branschen – så man får vänja sig.</a:t>
            </a:r>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8</a:t>
            </a:fld>
            <a:endParaRPr lang="sv-SE"/>
          </a:p>
        </p:txBody>
      </p:sp>
      <p:sp>
        <p:nvSpPr>
          <p:cNvPr id="5" name="Platshållare för datum 4"/>
          <p:cNvSpPr>
            <a:spLocks noGrp="1"/>
          </p:cNvSpPr>
          <p:nvPr>
            <p:ph type="dt" idx="11"/>
          </p:nvPr>
        </p:nvSpPr>
        <p:spPr/>
        <p:txBody>
          <a:bodyPr/>
          <a:lstStyle/>
          <a:p>
            <a:fld id="{660704CE-2F61-4D80-B283-2D1DE903DA5B}" type="datetime1">
              <a:rPr lang="sv-SE" smtClean="0"/>
              <a:pPr/>
              <a:t>2016-09-19</a:t>
            </a:fld>
            <a:endParaRPr lang="sv-SE"/>
          </a:p>
        </p:txBody>
      </p:sp>
      <p:sp>
        <p:nvSpPr>
          <p:cNvPr id="7" name="Platshållare för sidfot 6"/>
          <p:cNvSpPr>
            <a:spLocks noGrp="1"/>
          </p:cNvSpPr>
          <p:nvPr>
            <p:ph type="ftr" sz="quarter" idx="13"/>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
          </p:nvPr>
        </p:nvSpPr>
        <p:spPr>
          <a:ln/>
        </p:spPr>
        <p:txBody>
          <a:bodyPr/>
          <a:lstStyle/>
          <a:p>
            <a:r>
              <a:rPr lang="sv-SE"/>
              <a:t>2008-04-14</a:t>
            </a: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a:lnSpc>
                <a:spcPct val="90000"/>
              </a:lnSpc>
            </a:pPr>
            <a:r>
              <a:rPr lang="sv-SE" b="1" dirty="0" err="1"/>
              <a:t>Why</a:t>
            </a:r>
            <a:r>
              <a:rPr lang="sv-SE" b="1" dirty="0"/>
              <a:t> are Standards </a:t>
            </a:r>
            <a:r>
              <a:rPr lang="sv-SE" b="1" dirty="0" err="1"/>
              <a:t>Necessary</a:t>
            </a:r>
            <a:r>
              <a:rPr lang="sv-SE" b="1" dirty="0"/>
              <a:t>?</a:t>
            </a:r>
            <a:endParaRPr lang="sv-SE" dirty="0"/>
          </a:p>
          <a:p>
            <a:pPr>
              <a:lnSpc>
                <a:spcPct val="90000"/>
              </a:lnSpc>
            </a:pPr>
            <a:r>
              <a:rPr lang="sv-SE" dirty="0"/>
              <a:t>Civil </a:t>
            </a:r>
            <a:r>
              <a:rPr lang="sv-SE" dirty="0" err="1"/>
              <a:t>aviation</a:t>
            </a:r>
            <a:r>
              <a:rPr lang="sv-SE" dirty="0"/>
              <a:t> is a </a:t>
            </a:r>
            <a:r>
              <a:rPr lang="sv-SE" dirty="0" err="1"/>
              <a:t>powerful</a:t>
            </a:r>
            <a:r>
              <a:rPr lang="sv-SE" dirty="0"/>
              <a:t> force for progress in </a:t>
            </a:r>
            <a:r>
              <a:rPr lang="sv-SE" dirty="0" err="1"/>
              <a:t>our</a:t>
            </a:r>
            <a:r>
              <a:rPr lang="sv-SE" dirty="0"/>
              <a:t> modern global society. A </a:t>
            </a:r>
            <a:r>
              <a:rPr lang="sv-SE" dirty="0" err="1"/>
              <a:t>healthy</a:t>
            </a:r>
            <a:r>
              <a:rPr lang="sv-SE" dirty="0"/>
              <a:t> and </a:t>
            </a:r>
            <a:r>
              <a:rPr lang="sv-SE" dirty="0" err="1"/>
              <a:t>growing</a:t>
            </a:r>
            <a:r>
              <a:rPr lang="sv-SE" dirty="0"/>
              <a:t> air transport system </a:t>
            </a:r>
            <a:r>
              <a:rPr lang="sv-SE" dirty="0" err="1">
                <a:hlinkClick r:id="rId3"/>
              </a:rPr>
              <a:t>creates</a:t>
            </a:r>
            <a:r>
              <a:rPr lang="sv-SE" dirty="0">
                <a:hlinkClick r:id="rId3"/>
              </a:rPr>
              <a:t> and supports millions of </a:t>
            </a:r>
            <a:r>
              <a:rPr lang="sv-SE" dirty="0" err="1">
                <a:hlinkClick r:id="rId3"/>
              </a:rPr>
              <a:t>jobs</a:t>
            </a:r>
            <a:r>
              <a:rPr lang="sv-SE" dirty="0">
                <a:hlinkClick r:id="rId3"/>
              </a:rPr>
              <a:t> </a:t>
            </a:r>
            <a:r>
              <a:rPr lang="sv-SE" dirty="0" err="1">
                <a:hlinkClick r:id="rId3"/>
              </a:rPr>
              <a:t>worldwide</a:t>
            </a:r>
            <a:r>
              <a:rPr lang="sv-SE" dirty="0"/>
              <a:t>. It forms part of the </a:t>
            </a:r>
            <a:r>
              <a:rPr lang="sv-SE" dirty="0" err="1"/>
              <a:t>economic</a:t>
            </a:r>
            <a:r>
              <a:rPr lang="sv-SE" dirty="0"/>
              <a:t> </a:t>
            </a:r>
            <a:r>
              <a:rPr lang="sv-SE" dirty="0" err="1"/>
              <a:t>lifeline</a:t>
            </a:r>
            <a:r>
              <a:rPr lang="sv-SE" dirty="0"/>
              <a:t> of </a:t>
            </a:r>
            <a:r>
              <a:rPr lang="sv-SE" dirty="0" err="1"/>
              <a:t>many</a:t>
            </a:r>
            <a:r>
              <a:rPr lang="sv-SE" dirty="0"/>
              <a:t> </a:t>
            </a:r>
            <a:r>
              <a:rPr lang="sv-SE" dirty="0" err="1"/>
              <a:t>countries</a:t>
            </a:r>
            <a:r>
              <a:rPr lang="sv-SE" dirty="0"/>
              <a:t>. It is a </a:t>
            </a:r>
            <a:r>
              <a:rPr lang="sv-SE" dirty="0" err="1"/>
              <a:t>catalyst</a:t>
            </a:r>
            <a:r>
              <a:rPr lang="sv-SE" dirty="0"/>
              <a:t> for </a:t>
            </a:r>
            <a:r>
              <a:rPr lang="sv-SE" dirty="0" err="1"/>
              <a:t>travel</a:t>
            </a:r>
            <a:r>
              <a:rPr lang="sv-SE" dirty="0"/>
              <a:t> and </a:t>
            </a:r>
            <a:r>
              <a:rPr lang="sv-SE" dirty="0" err="1"/>
              <a:t>tourism</a:t>
            </a:r>
            <a:r>
              <a:rPr lang="sv-SE" dirty="0"/>
              <a:t>, the </a:t>
            </a:r>
            <a:r>
              <a:rPr lang="sv-SE" dirty="0" err="1"/>
              <a:t>world's</a:t>
            </a:r>
            <a:r>
              <a:rPr lang="sv-SE" dirty="0"/>
              <a:t> </a:t>
            </a:r>
            <a:r>
              <a:rPr lang="sv-SE" dirty="0" err="1"/>
              <a:t>largest</a:t>
            </a:r>
            <a:r>
              <a:rPr lang="sv-SE" dirty="0"/>
              <a:t> </a:t>
            </a:r>
            <a:r>
              <a:rPr lang="sv-SE" dirty="0" err="1"/>
              <a:t>industry</a:t>
            </a:r>
            <a:r>
              <a:rPr lang="sv-SE" dirty="0"/>
              <a:t>. </a:t>
            </a:r>
            <a:r>
              <a:rPr lang="sv-SE" dirty="0" err="1"/>
              <a:t>Beyond</a:t>
            </a:r>
            <a:r>
              <a:rPr lang="sv-SE" dirty="0"/>
              <a:t> </a:t>
            </a:r>
            <a:r>
              <a:rPr lang="sv-SE" dirty="0" err="1"/>
              <a:t>economics</a:t>
            </a:r>
            <a:r>
              <a:rPr lang="sv-SE" dirty="0"/>
              <a:t>, air transport </a:t>
            </a:r>
            <a:r>
              <a:rPr lang="sv-SE" dirty="0" err="1"/>
              <a:t>enriches</a:t>
            </a:r>
            <a:r>
              <a:rPr lang="sv-SE" dirty="0"/>
              <a:t> the social and </a:t>
            </a:r>
            <a:r>
              <a:rPr lang="sv-SE" dirty="0" err="1"/>
              <a:t>cultural</a:t>
            </a:r>
            <a:r>
              <a:rPr lang="sv-SE" dirty="0"/>
              <a:t> </a:t>
            </a:r>
            <a:r>
              <a:rPr lang="sv-SE" dirty="0" err="1"/>
              <a:t>fabric</a:t>
            </a:r>
            <a:r>
              <a:rPr lang="sv-SE" dirty="0"/>
              <a:t> of society and </a:t>
            </a:r>
            <a:r>
              <a:rPr lang="sv-SE" dirty="0" err="1"/>
              <a:t>contributes</a:t>
            </a:r>
            <a:r>
              <a:rPr lang="sv-SE" dirty="0"/>
              <a:t> to the </a:t>
            </a:r>
            <a:r>
              <a:rPr lang="sv-SE" dirty="0" err="1"/>
              <a:t>attainment</a:t>
            </a:r>
            <a:r>
              <a:rPr lang="sv-SE" dirty="0"/>
              <a:t> of </a:t>
            </a:r>
            <a:r>
              <a:rPr lang="sv-SE" dirty="0" err="1"/>
              <a:t>peace</a:t>
            </a:r>
            <a:r>
              <a:rPr lang="sv-SE" dirty="0"/>
              <a:t> and </a:t>
            </a:r>
            <a:r>
              <a:rPr lang="sv-SE" dirty="0" err="1"/>
              <a:t>prosperity</a:t>
            </a:r>
            <a:r>
              <a:rPr lang="sv-SE" dirty="0"/>
              <a:t> </a:t>
            </a:r>
            <a:r>
              <a:rPr lang="sv-SE" dirty="0" err="1"/>
              <a:t>throughout</a:t>
            </a:r>
            <a:r>
              <a:rPr lang="sv-SE" dirty="0"/>
              <a:t> the world.</a:t>
            </a:r>
          </a:p>
          <a:p>
            <a:pPr>
              <a:lnSpc>
                <a:spcPct val="90000"/>
              </a:lnSpc>
            </a:pPr>
            <a:r>
              <a:rPr lang="sv-SE" dirty="0" err="1"/>
              <a:t>Twenty</a:t>
            </a:r>
            <a:r>
              <a:rPr lang="sv-SE" dirty="0"/>
              <a:t> </a:t>
            </a:r>
            <a:r>
              <a:rPr lang="sv-SE" dirty="0" err="1"/>
              <a:t>four</a:t>
            </a:r>
            <a:r>
              <a:rPr lang="sv-SE" dirty="0"/>
              <a:t> </a:t>
            </a:r>
            <a:r>
              <a:rPr lang="sv-SE" dirty="0" err="1"/>
              <a:t>hours</a:t>
            </a:r>
            <a:r>
              <a:rPr lang="sv-SE" dirty="0"/>
              <a:t> a </a:t>
            </a:r>
            <a:r>
              <a:rPr lang="sv-SE" dirty="0" err="1"/>
              <a:t>day</a:t>
            </a:r>
            <a:r>
              <a:rPr lang="sv-SE" dirty="0"/>
              <a:t>, 365 </a:t>
            </a:r>
            <a:r>
              <a:rPr lang="sv-SE" dirty="0" err="1"/>
              <a:t>days</a:t>
            </a:r>
            <a:r>
              <a:rPr lang="sv-SE" dirty="0"/>
              <a:t> of the </a:t>
            </a:r>
            <a:r>
              <a:rPr lang="sv-SE" dirty="0" err="1"/>
              <a:t>year</a:t>
            </a:r>
            <a:r>
              <a:rPr lang="sv-SE" dirty="0"/>
              <a:t>, an aeroplane </a:t>
            </a:r>
            <a:r>
              <a:rPr lang="sv-SE" dirty="0" err="1"/>
              <a:t>takes</a:t>
            </a:r>
            <a:r>
              <a:rPr lang="sv-SE" dirty="0"/>
              <a:t> </a:t>
            </a:r>
            <a:r>
              <a:rPr lang="sv-SE" dirty="0" err="1"/>
              <a:t>off</a:t>
            </a:r>
            <a:r>
              <a:rPr lang="sv-SE" dirty="0"/>
              <a:t> or lands </a:t>
            </a:r>
            <a:r>
              <a:rPr lang="sv-SE" dirty="0" err="1"/>
              <a:t>every</a:t>
            </a:r>
            <a:r>
              <a:rPr lang="sv-SE" dirty="0"/>
              <a:t> </a:t>
            </a:r>
            <a:r>
              <a:rPr lang="sv-SE" dirty="0" err="1"/>
              <a:t>few</a:t>
            </a:r>
            <a:r>
              <a:rPr lang="sv-SE" dirty="0"/>
              <a:t> </a:t>
            </a:r>
            <a:r>
              <a:rPr lang="sv-SE" dirty="0" err="1"/>
              <a:t>seconds</a:t>
            </a:r>
            <a:r>
              <a:rPr lang="sv-SE" dirty="0"/>
              <a:t> </a:t>
            </a:r>
            <a:r>
              <a:rPr lang="sv-SE" dirty="0" err="1"/>
              <a:t>somewhere</a:t>
            </a:r>
            <a:r>
              <a:rPr lang="sv-SE" dirty="0"/>
              <a:t> on the face of the </a:t>
            </a:r>
            <a:r>
              <a:rPr lang="sv-SE" dirty="0" err="1"/>
              <a:t>earth</a:t>
            </a:r>
            <a:r>
              <a:rPr lang="sv-SE" dirty="0"/>
              <a:t>. </a:t>
            </a:r>
            <a:r>
              <a:rPr lang="sv-SE" dirty="0" err="1"/>
              <a:t>Every</a:t>
            </a:r>
            <a:r>
              <a:rPr lang="sv-SE" dirty="0"/>
              <a:t> </a:t>
            </a:r>
            <a:r>
              <a:rPr lang="sv-SE" dirty="0" err="1"/>
              <a:t>one</a:t>
            </a:r>
            <a:r>
              <a:rPr lang="sv-SE" dirty="0"/>
              <a:t> of </a:t>
            </a:r>
            <a:r>
              <a:rPr lang="sv-SE" dirty="0" err="1"/>
              <a:t>these</a:t>
            </a:r>
            <a:r>
              <a:rPr lang="sv-SE" dirty="0"/>
              <a:t> flights is handled in the same, uniform </a:t>
            </a:r>
            <a:r>
              <a:rPr lang="sv-SE" dirty="0" err="1"/>
              <a:t>manner</a:t>
            </a:r>
            <a:r>
              <a:rPr lang="sv-SE" dirty="0"/>
              <a:t>, </a:t>
            </a:r>
            <a:r>
              <a:rPr lang="sv-SE" dirty="0" err="1"/>
              <a:t>whether</a:t>
            </a:r>
            <a:r>
              <a:rPr lang="sv-SE" dirty="0"/>
              <a:t> by air </a:t>
            </a:r>
            <a:r>
              <a:rPr lang="sv-SE" dirty="0" err="1"/>
              <a:t>traffic</a:t>
            </a:r>
            <a:r>
              <a:rPr lang="sv-SE" dirty="0"/>
              <a:t> </a:t>
            </a:r>
            <a:r>
              <a:rPr lang="sv-SE" dirty="0" err="1"/>
              <a:t>control</a:t>
            </a:r>
            <a:r>
              <a:rPr lang="sv-SE" dirty="0"/>
              <a:t>, </a:t>
            </a:r>
            <a:r>
              <a:rPr lang="sv-SE" dirty="0" err="1"/>
              <a:t>airport</a:t>
            </a:r>
            <a:r>
              <a:rPr lang="sv-SE" dirty="0"/>
              <a:t> </a:t>
            </a:r>
            <a:r>
              <a:rPr lang="sv-SE" dirty="0" err="1"/>
              <a:t>authorities</a:t>
            </a:r>
            <a:r>
              <a:rPr lang="sv-SE" dirty="0"/>
              <a:t> or pilots at the </a:t>
            </a:r>
            <a:r>
              <a:rPr lang="sv-SE" dirty="0" err="1"/>
              <a:t>controls</a:t>
            </a:r>
            <a:r>
              <a:rPr lang="sv-SE" dirty="0"/>
              <a:t> of </a:t>
            </a:r>
            <a:r>
              <a:rPr lang="sv-SE" dirty="0" err="1"/>
              <a:t>their</a:t>
            </a:r>
            <a:r>
              <a:rPr lang="sv-SE" dirty="0"/>
              <a:t> </a:t>
            </a:r>
            <a:r>
              <a:rPr lang="sv-SE" dirty="0" err="1"/>
              <a:t>aircraft</a:t>
            </a:r>
            <a:r>
              <a:rPr lang="sv-SE" dirty="0"/>
              <a:t>. </a:t>
            </a:r>
            <a:r>
              <a:rPr lang="sv-SE" dirty="0" err="1"/>
              <a:t>Behind</a:t>
            </a:r>
            <a:r>
              <a:rPr lang="sv-SE" dirty="0"/>
              <a:t> the </a:t>
            </a:r>
            <a:r>
              <a:rPr lang="sv-SE" dirty="0" err="1"/>
              <a:t>scenes</a:t>
            </a:r>
            <a:r>
              <a:rPr lang="sv-SE" dirty="0"/>
              <a:t> are millions of </a:t>
            </a:r>
            <a:r>
              <a:rPr lang="sv-SE" dirty="0" err="1"/>
              <a:t>employees</a:t>
            </a:r>
            <a:r>
              <a:rPr lang="sv-SE" dirty="0"/>
              <a:t> </a:t>
            </a:r>
            <a:r>
              <a:rPr lang="sv-SE" dirty="0" err="1"/>
              <a:t>involved</a:t>
            </a:r>
            <a:r>
              <a:rPr lang="sv-SE" dirty="0"/>
              <a:t> in </a:t>
            </a:r>
            <a:r>
              <a:rPr lang="sv-SE" dirty="0" err="1"/>
              <a:t>manufacturing</a:t>
            </a:r>
            <a:r>
              <a:rPr lang="sv-SE" dirty="0"/>
              <a:t>, </a:t>
            </a:r>
            <a:r>
              <a:rPr lang="sv-SE" dirty="0" err="1"/>
              <a:t>maintenance</a:t>
            </a:r>
            <a:r>
              <a:rPr lang="sv-SE" dirty="0"/>
              <a:t> and </a:t>
            </a:r>
            <a:r>
              <a:rPr lang="sv-SE" dirty="0" err="1"/>
              <a:t>monitoring</a:t>
            </a:r>
            <a:r>
              <a:rPr lang="sv-SE" dirty="0"/>
              <a:t> of the </a:t>
            </a:r>
            <a:r>
              <a:rPr lang="sv-SE" dirty="0" err="1"/>
              <a:t>products</a:t>
            </a:r>
            <a:r>
              <a:rPr lang="sv-SE" dirty="0"/>
              <a:t> and services </a:t>
            </a:r>
            <a:r>
              <a:rPr lang="sv-SE" dirty="0" err="1"/>
              <a:t>required</a:t>
            </a:r>
            <a:r>
              <a:rPr lang="sv-SE" dirty="0"/>
              <a:t> in the </a:t>
            </a:r>
            <a:r>
              <a:rPr lang="sv-SE" dirty="0" err="1"/>
              <a:t>never-ending</a:t>
            </a:r>
            <a:r>
              <a:rPr lang="sv-SE" dirty="0"/>
              <a:t> </a:t>
            </a:r>
            <a:r>
              <a:rPr lang="sv-SE" dirty="0" err="1"/>
              <a:t>cycle</a:t>
            </a:r>
            <a:r>
              <a:rPr lang="sv-SE" dirty="0"/>
              <a:t> of flights. In </a:t>
            </a:r>
            <a:r>
              <a:rPr lang="sv-SE" dirty="0" err="1"/>
              <a:t>fact</a:t>
            </a:r>
            <a:r>
              <a:rPr lang="sv-SE" dirty="0"/>
              <a:t>, modern </a:t>
            </a:r>
            <a:r>
              <a:rPr lang="sv-SE" dirty="0" err="1"/>
              <a:t>aviation</a:t>
            </a:r>
            <a:r>
              <a:rPr lang="sv-SE" dirty="0"/>
              <a:t> is </a:t>
            </a:r>
            <a:r>
              <a:rPr lang="sv-SE" dirty="0" err="1"/>
              <a:t>one</a:t>
            </a:r>
            <a:r>
              <a:rPr lang="sv-SE" dirty="0"/>
              <a:t> of the </a:t>
            </a:r>
            <a:r>
              <a:rPr lang="sv-SE" dirty="0" err="1"/>
              <a:t>most</a:t>
            </a:r>
            <a:r>
              <a:rPr lang="sv-SE" dirty="0"/>
              <a:t> </a:t>
            </a:r>
            <a:r>
              <a:rPr lang="sv-SE" dirty="0" err="1"/>
              <a:t>complex</a:t>
            </a:r>
            <a:r>
              <a:rPr lang="sv-SE" dirty="0"/>
              <a:t> systems of interaction </a:t>
            </a:r>
            <a:r>
              <a:rPr lang="sv-SE" dirty="0" err="1"/>
              <a:t>between</a:t>
            </a:r>
            <a:r>
              <a:rPr lang="sv-SE" dirty="0"/>
              <a:t> human </a:t>
            </a:r>
            <a:r>
              <a:rPr lang="sv-SE" dirty="0" err="1"/>
              <a:t>beings</a:t>
            </a:r>
            <a:r>
              <a:rPr lang="sv-SE" dirty="0"/>
              <a:t> and </a:t>
            </a:r>
            <a:r>
              <a:rPr lang="sv-SE" dirty="0" err="1"/>
              <a:t>machines</a:t>
            </a:r>
            <a:r>
              <a:rPr lang="sv-SE" dirty="0"/>
              <a:t> </a:t>
            </a:r>
            <a:r>
              <a:rPr lang="sv-SE" dirty="0" err="1"/>
              <a:t>ever</a:t>
            </a:r>
            <a:r>
              <a:rPr lang="sv-SE" dirty="0"/>
              <a:t> </a:t>
            </a:r>
            <a:r>
              <a:rPr lang="sv-SE" dirty="0" err="1"/>
              <a:t>created</a:t>
            </a:r>
            <a:r>
              <a:rPr lang="sv-SE" dirty="0"/>
              <a:t>.</a:t>
            </a:r>
          </a:p>
          <a:p>
            <a:pPr>
              <a:lnSpc>
                <a:spcPct val="90000"/>
              </a:lnSpc>
            </a:pPr>
            <a:r>
              <a:rPr lang="sv-SE" dirty="0"/>
              <a:t>This </a:t>
            </a:r>
            <a:r>
              <a:rPr lang="sv-SE" dirty="0" err="1"/>
              <a:t>clock-work</a:t>
            </a:r>
            <a:r>
              <a:rPr lang="sv-SE" dirty="0"/>
              <a:t> precision in </a:t>
            </a:r>
            <a:r>
              <a:rPr lang="sv-SE" dirty="0" err="1"/>
              <a:t>procedures</a:t>
            </a:r>
            <a:r>
              <a:rPr lang="sv-SE" dirty="0"/>
              <a:t> and systems is </a:t>
            </a:r>
            <a:r>
              <a:rPr lang="sv-SE" dirty="0" err="1"/>
              <a:t>made</a:t>
            </a:r>
            <a:r>
              <a:rPr lang="sv-SE" dirty="0"/>
              <a:t> </a:t>
            </a:r>
            <a:r>
              <a:rPr lang="sv-SE" dirty="0" err="1"/>
              <a:t>possible</a:t>
            </a:r>
            <a:r>
              <a:rPr lang="sv-SE" dirty="0"/>
              <a:t> by the </a:t>
            </a:r>
            <a:r>
              <a:rPr lang="sv-SE" dirty="0" err="1"/>
              <a:t>existence</a:t>
            </a:r>
            <a:r>
              <a:rPr lang="sv-SE" dirty="0"/>
              <a:t> of </a:t>
            </a:r>
            <a:r>
              <a:rPr lang="sv-SE" dirty="0" err="1"/>
              <a:t>universally</a:t>
            </a:r>
            <a:r>
              <a:rPr lang="sv-SE" dirty="0"/>
              <a:t> </a:t>
            </a:r>
            <a:r>
              <a:rPr lang="sv-SE" dirty="0" err="1"/>
              <a:t>accepted</a:t>
            </a:r>
            <a:r>
              <a:rPr lang="sv-SE" dirty="0"/>
              <a:t> standards </a:t>
            </a:r>
            <a:r>
              <a:rPr lang="sv-SE" dirty="0" err="1"/>
              <a:t>known</a:t>
            </a:r>
            <a:r>
              <a:rPr lang="sv-SE" dirty="0"/>
              <a:t> as Standards and </a:t>
            </a:r>
            <a:r>
              <a:rPr lang="sv-SE" dirty="0" err="1"/>
              <a:t>Recommended</a:t>
            </a:r>
            <a:r>
              <a:rPr lang="sv-SE" dirty="0"/>
              <a:t> </a:t>
            </a:r>
            <a:r>
              <a:rPr lang="sv-SE" dirty="0" err="1"/>
              <a:t>Practices</a:t>
            </a:r>
            <a:r>
              <a:rPr lang="sv-SE" dirty="0"/>
              <a:t>, or </a:t>
            </a:r>
            <a:r>
              <a:rPr lang="sv-SE" dirty="0" err="1"/>
              <a:t>SARPs</a:t>
            </a:r>
            <a:r>
              <a:rPr lang="sv-SE" dirty="0"/>
              <a:t>. </a:t>
            </a:r>
            <a:r>
              <a:rPr lang="sv-SE" dirty="0" err="1"/>
              <a:t>SARPs</a:t>
            </a:r>
            <a:r>
              <a:rPr lang="sv-SE" dirty="0"/>
              <a:t> cover all </a:t>
            </a:r>
            <a:r>
              <a:rPr lang="sv-SE" dirty="0" err="1"/>
              <a:t>technical</a:t>
            </a:r>
            <a:r>
              <a:rPr lang="sv-SE" dirty="0"/>
              <a:t> and </a:t>
            </a:r>
            <a:r>
              <a:rPr lang="sv-SE" dirty="0" err="1"/>
              <a:t>operational</a:t>
            </a:r>
            <a:r>
              <a:rPr lang="sv-SE" dirty="0"/>
              <a:t> </a:t>
            </a:r>
            <a:r>
              <a:rPr lang="sv-SE" dirty="0" err="1"/>
              <a:t>aspects</a:t>
            </a:r>
            <a:r>
              <a:rPr lang="sv-SE" dirty="0"/>
              <a:t> of international civil </a:t>
            </a:r>
            <a:r>
              <a:rPr lang="sv-SE" dirty="0" err="1"/>
              <a:t>aviation</a:t>
            </a:r>
            <a:r>
              <a:rPr lang="sv-SE" dirty="0"/>
              <a:t>, </a:t>
            </a:r>
            <a:r>
              <a:rPr lang="sv-SE" dirty="0" err="1"/>
              <a:t>such</a:t>
            </a:r>
            <a:r>
              <a:rPr lang="sv-SE" dirty="0"/>
              <a:t> as </a:t>
            </a:r>
            <a:r>
              <a:rPr lang="sv-SE" dirty="0" err="1"/>
              <a:t>safety</a:t>
            </a:r>
            <a:r>
              <a:rPr lang="sv-SE" dirty="0"/>
              <a:t>, </a:t>
            </a:r>
            <a:r>
              <a:rPr lang="sv-SE" dirty="0" err="1"/>
              <a:t>personnel</a:t>
            </a:r>
            <a:r>
              <a:rPr lang="sv-SE" dirty="0"/>
              <a:t> </a:t>
            </a:r>
            <a:r>
              <a:rPr lang="sv-SE" dirty="0" err="1"/>
              <a:t>licensing</a:t>
            </a:r>
            <a:r>
              <a:rPr lang="sv-SE" dirty="0"/>
              <a:t>, operation of </a:t>
            </a:r>
            <a:r>
              <a:rPr lang="sv-SE" dirty="0" err="1"/>
              <a:t>aircraft</a:t>
            </a:r>
            <a:r>
              <a:rPr lang="sv-SE" dirty="0"/>
              <a:t>, </a:t>
            </a:r>
            <a:r>
              <a:rPr lang="sv-SE" dirty="0" err="1"/>
              <a:t>aerodromes</a:t>
            </a:r>
            <a:r>
              <a:rPr lang="sv-SE" dirty="0"/>
              <a:t>, air </a:t>
            </a:r>
            <a:r>
              <a:rPr lang="sv-SE" dirty="0" err="1"/>
              <a:t>traffic</a:t>
            </a:r>
            <a:r>
              <a:rPr lang="sv-SE" dirty="0"/>
              <a:t> services, </a:t>
            </a:r>
            <a:r>
              <a:rPr lang="sv-SE" dirty="0" err="1"/>
              <a:t>accident</a:t>
            </a:r>
            <a:r>
              <a:rPr lang="sv-SE" dirty="0"/>
              <a:t> </a:t>
            </a:r>
            <a:r>
              <a:rPr lang="sv-SE" dirty="0" err="1"/>
              <a:t>investigation</a:t>
            </a:r>
            <a:r>
              <a:rPr lang="sv-SE" dirty="0"/>
              <a:t> and the </a:t>
            </a:r>
            <a:r>
              <a:rPr lang="sv-SE" dirty="0" err="1"/>
              <a:t>environment</a:t>
            </a:r>
            <a:r>
              <a:rPr lang="sv-SE" dirty="0"/>
              <a:t>. </a:t>
            </a:r>
            <a:r>
              <a:rPr lang="sv-SE" dirty="0" err="1"/>
              <a:t>Without</a:t>
            </a:r>
            <a:r>
              <a:rPr lang="sv-SE" dirty="0"/>
              <a:t> </a:t>
            </a:r>
            <a:r>
              <a:rPr lang="sv-SE" dirty="0" err="1"/>
              <a:t>SARPs</a:t>
            </a:r>
            <a:r>
              <a:rPr lang="sv-SE" dirty="0"/>
              <a:t>, </a:t>
            </a:r>
            <a:r>
              <a:rPr lang="sv-SE" dirty="0" err="1"/>
              <a:t>our</a:t>
            </a:r>
            <a:r>
              <a:rPr lang="sv-SE" dirty="0"/>
              <a:t> </a:t>
            </a:r>
            <a:r>
              <a:rPr lang="sv-SE" dirty="0" err="1"/>
              <a:t>aviation</a:t>
            </a:r>
            <a:r>
              <a:rPr lang="sv-SE" dirty="0"/>
              <a:t> system </a:t>
            </a:r>
            <a:r>
              <a:rPr lang="sv-SE" dirty="0" err="1"/>
              <a:t>would</a:t>
            </a:r>
            <a:r>
              <a:rPr lang="sv-SE" dirty="0"/>
              <a:t> be at best </a:t>
            </a:r>
            <a:r>
              <a:rPr lang="sv-SE" dirty="0" err="1"/>
              <a:t>chaotic</a:t>
            </a:r>
            <a:r>
              <a:rPr lang="sv-SE" dirty="0"/>
              <a:t> and at </a:t>
            </a:r>
            <a:r>
              <a:rPr lang="sv-SE" dirty="0" err="1"/>
              <a:t>worst</a:t>
            </a:r>
            <a:r>
              <a:rPr lang="sv-SE" dirty="0"/>
              <a:t> </a:t>
            </a:r>
            <a:r>
              <a:rPr lang="sv-SE" dirty="0" err="1"/>
              <a:t>unsafe</a:t>
            </a:r>
            <a:r>
              <a:rPr lang="sv-SE" dirty="0"/>
              <a:t>.</a:t>
            </a:r>
          </a:p>
        </p:txBody>
      </p:sp>
      <p:sp>
        <p:nvSpPr>
          <p:cNvPr id="6" name="Platshållare för sidfot 5"/>
          <p:cNvSpPr>
            <a:spLocks noGrp="1"/>
          </p:cNvSpPr>
          <p:nvPr>
            <p:ph type="ftr" sz="quarter" idx="10"/>
          </p:nvPr>
        </p:nvSpPr>
        <p:spPr/>
        <p:txBody>
          <a:bodyPr/>
          <a:lstStyle/>
          <a:p>
            <a:r>
              <a:rPr lang="sv-SE" smtClean="0"/>
              <a:t>Föreläsning på LiU i NRK, Luftfartssystemet i världen. Magnus Molitor, Transportstyrelsen</a:t>
            </a:r>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Bildobjekt 9" descr="top pp-framsida (kopia).jpg"/>
          <p:cNvPicPr>
            <a:picLocks noChangeAspect="1"/>
          </p:cNvPicPr>
          <p:nvPr userDrawn="1"/>
        </p:nvPicPr>
        <p:blipFill>
          <a:blip r:embed="rId2" cstate="print"/>
          <a:srcRect/>
          <a:stretch>
            <a:fillRect/>
          </a:stretch>
        </p:blipFill>
        <p:spPr bwMode="auto">
          <a:xfrm>
            <a:off x="0" y="0"/>
            <a:ext cx="9144000" cy="6000750"/>
          </a:xfrm>
          <a:prstGeom prst="rect">
            <a:avLst/>
          </a:prstGeom>
          <a:noFill/>
          <a:ln w="9525">
            <a:noFill/>
            <a:miter lim="800000"/>
            <a:headEnd/>
            <a:tailEnd/>
          </a:ln>
        </p:spPr>
      </p:pic>
      <p:sp>
        <p:nvSpPr>
          <p:cNvPr id="8" name="Platshållare för datum 3"/>
          <p:cNvSpPr>
            <a:spLocks noGrp="1"/>
          </p:cNvSpPr>
          <p:nvPr>
            <p:ph type="dt" sz="half" idx="2"/>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9"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1"/>
                </a:solidFill>
                <a:latin typeface="Calibri" pitchFamily="34" charset="0"/>
                <a:ea typeface="ＭＳ Ｐゴシック" pitchFamily="-65" charset="-128"/>
                <a:cs typeface="+mn-cs"/>
              </a:defRPr>
            </a:lvl1pPr>
          </a:lstStyle>
          <a:p>
            <a:pPr>
              <a:defRPr/>
            </a:pPr>
            <a:fld id="{A7EE2865-A528-4A7B-A2B7-62650C13802E}" type="slidenum">
              <a:rPr lang="sv-SE" smtClean="0"/>
              <a:pPr>
                <a:defRPr/>
              </a:pPr>
              <a:t>‹#›</a:t>
            </a:fld>
            <a:endParaRPr lang="sv-SE" dirty="0"/>
          </a:p>
        </p:txBody>
      </p:sp>
      <p:pic>
        <p:nvPicPr>
          <p:cNvPr id="10" name="Picture 13" descr="TS_Sv_2V_RGB"/>
          <p:cNvPicPr>
            <a:picLocks noChangeAspect="1" noChangeArrowheads="1"/>
          </p:cNvPicPr>
          <p:nvPr userDrawn="1"/>
        </p:nvPicPr>
        <p:blipFill>
          <a:blip r:embed="rId3" cstate="print"/>
          <a:srcRect/>
          <a:stretch>
            <a:fillRect/>
          </a:stretch>
        </p:blipFill>
        <p:spPr bwMode="auto">
          <a:xfrm>
            <a:off x="360363" y="6165850"/>
            <a:ext cx="1619250" cy="365125"/>
          </a:xfrm>
          <a:prstGeom prst="rect">
            <a:avLst/>
          </a:prstGeom>
          <a:noFill/>
          <a:ln w="9525">
            <a:noFill/>
            <a:miter lim="800000"/>
            <a:headEnd/>
            <a:tailEnd/>
          </a:ln>
        </p:spPr>
      </p:pic>
      <p:cxnSp>
        <p:nvCxnSpPr>
          <p:cNvPr id="11" name="Rak 7"/>
          <p:cNvCxnSpPr>
            <a:cxnSpLocks noChangeShapeType="1"/>
          </p:cNvCxnSpPr>
          <p:nvPr userDrawn="1"/>
        </p:nvCxnSpPr>
        <p:spPr bwMode="auto">
          <a:xfrm>
            <a:off x="830263" y="5965825"/>
            <a:ext cx="7856537" cy="1588"/>
          </a:xfrm>
          <a:prstGeom prst="line">
            <a:avLst/>
          </a:prstGeom>
          <a:noFill/>
          <a:ln w="12700">
            <a:solidFill>
              <a:srgbClr val="4D4F53"/>
            </a:solidFill>
            <a:round/>
            <a:headEnd/>
            <a:tailEnd/>
          </a:ln>
        </p:spPr>
      </p:cxnSp>
      <p:sp>
        <p:nvSpPr>
          <p:cNvPr id="2" name="Rubrik 1"/>
          <p:cNvSpPr>
            <a:spLocks noGrp="1"/>
          </p:cNvSpPr>
          <p:nvPr>
            <p:ph type="ctrTitle"/>
          </p:nvPr>
        </p:nvSpPr>
        <p:spPr>
          <a:xfrm>
            <a:off x="720000" y="1643050"/>
            <a:ext cx="7772400" cy="1133494"/>
          </a:xfrm>
          <a:prstGeom prst="rect">
            <a:avLst/>
          </a:prstGeom>
        </p:spPr>
        <p:txBody>
          <a:bodyPr anchor="b" anchorCtr="0"/>
          <a:lstStyle/>
          <a:p>
            <a:r>
              <a:rPr lang="sv-SE" smtClean="0"/>
              <a:t>Klicka här för att ändra format</a:t>
            </a:r>
            <a:endParaRPr lang="sv-SE" dirty="0"/>
          </a:p>
        </p:txBody>
      </p:sp>
      <p:sp>
        <p:nvSpPr>
          <p:cNvPr id="3" name="Underrubrik 2"/>
          <p:cNvSpPr>
            <a:spLocks noGrp="1"/>
          </p:cNvSpPr>
          <p:nvPr>
            <p:ph type="subTitle" idx="1"/>
          </p:nvPr>
        </p:nvSpPr>
        <p:spPr>
          <a:xfrm>
            <a:off x="720000" y="2890846"/>
            <a:ext cx="7781090" cy="1752600"/>
          </a:xfrm>
          <a:prstGeom prst="rect">
            <a:avLst/>
          </a:prstGeom>
        </p:spPr>
        <p:txBody>
          <a:bodyPr>
            <a:no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Platshållare för datum 3"/>
          <p:cNvSpPr>
            <a:spLocks noGrp="1"/>
          </p:cNvSpPr>
          <p:nvPr>
            <p:ph type="dt" sz="half" idx="2"/>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9"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1"/>
                </a:solidFill>
                <a:latin typeface="Calibri" pitchFamily="34" charset="0"/>
                <a:ea typeface="ＭＳ Ｐゴシック" pitchFamily="-65" charset="-128"/>
                <a:cs typeface="+mn-cs"/>
              </a:defRPr>
            </a:lvl1pPr>
          </a:lstStyle>
          <a:p>
            <a:pPr>
              <a:defRPr/>
            </a:pPr>
            <a:fld id="{11F2833E-87A4-43BA-9564-C10860A20FF2}" type="slidenum">
              <a:rPr lang="sv-SE" smtClean="0"/>
              <a:pPr>
                <a:defRPr/>
              </a:pPr>
              <a:t>‹#›</a:t>
            </a:fld>
            <a:endParaRPr lang="sv-SE"/>
          </a:p>
        </p:txBody>
      </p:sp>
      <p:sp>
        <p:nvSpPr>
          <p:cNvPr id="10"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dirty="0" smtClean="0"/>
          </a:p>
        </p:txBody>
      </p:sp>
      <p:sp>
        <p:nvSpPr>
          <p:cNvPr id="12" name="Platshållare för text 13"/>
          <p:cNvSpPr>
            <a:spLocks noGrp="1"/>
          </p:cNvSpPr>
          <p:nvPr>
            <p:ph idx="1"/>
          </p:nvPr>
        </p:nvSpPr>
        <p:spPr>
          <a:xfrm>
            <a:off x="720000" y="1342800"/>
            <a:ext cx="7966800" cy="4370400"/>
          </a:xfrm>
          <a:prstGeom prst="rect">
            <a:avLst/>
          </a:prstGeom>
        </p:spPr>
        <p:txBody>
          <a:bodyPr vert="horz" lIns="91440" tIns="45720" rIns="91440" bIns="45720" rtlCol="0">
            <a:noAutofit/>
          </a:bodyPr>
          <a:lstStyle>
            <a:lvl1pPr marL="342000" indent="-342000" algn="l" defTabSz="914400" rtl="0" eaLnBrk="1" latinLnBrk="0" hangingPunct="1">
              <a:lnSpc>
                <a:spcPct val="110000"/>
              </a:lnSpc>
              <a:spcBef>
                <a:spcPct val="20000"/>
              </a:spcBef>
              <a:buClr>
                <a:schemeClr val="accent1"/>
              </a:buClr>
              <a:buSzPct val="85000"/>
              <a:buFont typeface="Arial" pitchFamily="34" charset="0"/>
              <a:buChar char="•"/>
              <a:defRPr lang="sv-SE" sz="2400" b="0" kern="1200" dirty="0" smtClean="0">
                <a:solidFill>
                  <a:schemeClr val="tx1"/>
                </a:solidFill>
                <a:latin typeface="Arial" pitchFamily="34" charset="0"/>
                <a:ea typeface="+mn-ea"/>
                <a:cs typeface="Arial" pitchFamily="34" charset="0"/>
              </a:defRPr>
            </a:lvl1pPr>
            <a:lvl2pPr marL="622800" indent="-259200" algn="l" defTabSz="914400" rtl="0" eaLnBrk="1" latinLnBrk="0" hangingPunct="1">
              <a:lnSpc>
                <a:spcPct val="110000"/>
              </a:lnSpc>
              <a:spcBef>
                <a:spcPct val="20000"/>
              </a:spcBef>
              <a:buSzPct val="80000"/>
              <a:buFont typeface="Arial" pitchFamily="34" charset="0"/>
              <a:buChar char="–"/>
              <a:defRPr lang="sv-SE" sz="2000" kern="1200" dirty="0" smtClean="0">
                <a:solidFill>
                  <a:schemeClr val="tx1"/>
                </a:solidFill>
                <a:latin typeface="Arial" pitchFamily="34" charset="0"/>
                <a:ea typeface="+mn-ea"/>
                <a:cs typeface="Arial" pitchFamily="34" charset="0"/>
              </a:defRPr>
            </a:lvl2pPr>
            <a:lvl3pPr marL="892800" indent="-259200" algn="l" defTabSz="914400" rtl="0" eaLnBrk="1" latinLnBrk="0" hangingPunct="1">
              <a:lnSpc>
                <a:spcPct val="110000"/>
              </a:lnSpc>
              <a:spcBef>
                <a:spcPct val="20000"/>
              </a:spcBef>
              <a:buSzPct val="80000"/>
              <a:buFont typeface="Arial" pitchFamily="34" charset="0"/>
              <a:buChar char="•"/>
              <a:defRPr lang="sv-SE" sz="1800" kern="1200" dirty="0" smtClean="0">
                <a:solidFill>
                  <a:schemeClr val="tx1"/>
                </a:solidFill>
                <a:latin typeface="Arial" pitchFamily="34" charset="0"/>
                <a:ea typeface="+mn-ea"/>
                <a:cs typeface="Arial" pitchFamily="34" charset="0"/>
              </a:defRPr>
            </a:lvl3pPr>
            <a:lvl4pPr marL="1166400" indent="-241200" algn="l" defTabSz="914400" rtl="0" eaLnBrk="1" latinLnBrk="0" hangingPunct="1">
              <a:lnSpc>
                <a:spcPct val="110000"/>
              </a:lnSpc>
              <a:spcBef>
                <a:spcPct val="20000"/>
              </a:spcBef>
              <a:buSzPct val="80000"/>
              <a:buFont typeface="Arial" pitchFamily="34" charset="0"/>
              <a:buChar char="–"/>
              <a:defRPr lang="sv-SE" sz="1400" kern="1200" dirty="0" smtClean="0">
                <a:solidFill>
                  <a:schemeClr val="tx1"/>
                </a:solidFill>
                <a:latin typeface="Arial" pitchFamily="34" charset="0"/>
                <a:ea typeface="+mn-ea"/>
                <a:cs typeface="Arial" pitchFamily="34" charset="0"/>
              </a:defRPr>
            </a:lvl4pPr>
            <a:lvl5pPr marL="1346400" indent="-169200" algn="l" defTabSz="914400" rtl="0" eaLnBrk="1" latinLnBrk="0" hangingPunct="1">
              <a:lnSpc>
                <a:spcPct val="110000"/>
              </a:lnSpc>
              <a:spcBef>
                <a:spcPct val="20000"/>
              </a:spcBef>
              <a:buSzPct val="90000"/>
              <a:buFont typeface="Arial" pitchFamily="34" charset="0"/>
              <a:buChar char="»"/>
              <a:defRPr lang="sv-SE" sz="1100" kern="1200" dirty="0" smtClean="0">
                <a:solidFill>
                  <a:schemeClr val="tx1"/>
                </a:solidFill>
                <a:latin typeface="Arial" pitchFamily="34" charset="0"/>
                <a:ea typeface="+mn-ea"/>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8" name="Platshållare för datum 3"/>
          <p:cNvSpPr>
            <a:spLocks noGrp="1"/>
          </p:cNvSpPr>
          <p:nvPr>
            <p:ph type="dt" sz="half" idx="2"/>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9"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
        <p:nvSpPr>
          <p:cNvPr id="10"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dirty="0" smtClean="0"/>
          </a:p>
        </p:txBody>
      </p:sp>
      <p:sp>
        <p:nvSpPr>
          <p:cNvPr id="12" name="Platshållare för text 13"/>
          <p:cNvSpPr>
            <a:spLocks noGrp="1"/>
          </p:cNvSpPr>
          <p:nvPr>
            <p:ph idx="1"/>
          </p:nvPr>
        </p:nvSpPr>
        <p:spPr>
          <a:xfrm>
            <a:off x="720000" y="1342800"/>
            <a:ext cx="7966800" cy="437040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ct val="20000"/>
              </a:spcBef>
              <a:buClr>
                <a:schemeClr val="tx2"/>
              </a:buClr>
              <a:buSzPct val="85000"/>
              <a:buFont typeface="Arial" pitchFamily="34" charset="0"/>
              <a:buNone/>
              <a:defRPr lang="sv-SE" sz="2400" b="0" kern="1200" dirty="0" smtClean="0">
                <a:solidFill>
                  <a:schemeClr val="tx1"/>
                </a:solidFill>
                <a:latin typeface="Arial" pitchFamily="34" charset="0"/>
                <a:ea typeface="+mn-ea"/>
                <a:cs typeface="Arial" pitchFamily="34" charset="0"/>
              </a:defRPr>
            </a:lvl1pPr>
            <a:lvl2pPr marL="0" indent="0" algn="l" defTabSz="914400" rtl="0" eaLnBrk="1" latinLnBrk="0" hangingPunct="1">
              <a:lnSpc>
                <a:spcPct val="110000"/>
              </a:lnSpc>
              <a:spcBef>
                <a:spcPct val="20000"/>
              </a:spcBef>
              <a:buSzPct val="80000"/>
              <a:buFont typeface="Arial" pitchFamily="34" charset="0"/>
              <a:buNone/>
              <a:defRPr lang="sv-SE" sz="2000" kern="1200" dirty="0" smtClean="0">
                <a:solidFill>
                  <a:schemeClr val="tx1"/>
                </a:solidFill>
                <a:latin typeface="Arial" pitchFamily="34" charset="0"/>
                <a:ea typeface="+mn-ea"/>
                <a:cs typeface="Arial" pitchFamily="34" charset="0"/>
              </a:defRPr>
            </a:lvl2pPr>
            <a:lvl3pPr marL="0" indent="0" algn="l" defTabSz="914400" rtl="0" eaLnBrk="1" latinLnBrk="0" hangingPunct="1">
              <a:lnSpc>
                <a:spcPct val="110000"/>
              </a:lnSpc>
              <a:spcBef>
                <a:spcPct val="20000"/>
              </a:spcBef>
              <a:buSzPct val="80000"/>
              <a:buFont typeface="Arial" pitchFamily="34" charset="0"/>
              <a:buNone/>
              <a:defRPr lang="sv-SE" sz="1800" kern="1200" dirty="0" smtClean="0">
                <a:solidFill>
                  <a:schemeClr val="tx1"/>
                </a:solidFill>
                <a:latin typeface="Arial" pitchFamily="34" charset="0"/>
                <a:ea typeface="+mn-ea"/>
                <a:cs typeface="Arial" pitchFamily="34" charset="0"/>
              </a:defRPr>
            </a:lvl3pPr>
            <a:lvl4pPr marL="0" indent="0" algn="l" defTabSz="914400" rtl="0" eaLnBrk="1" latinLnBrk="0" hangingPunct="1">
              <a:lnSpc>
                <a:spcPct val="110000"/>
              </a:lnSpc>
              <a:spcBef>
                <a:spcPct val="20000"/>
              </a:spcBef>
              <a:buSzPct val="80000"/>
              <a:buFont typeface="Arial" pitchFamily="34" charset="0"/>
              <a:buNone/>
              <a:defRPr lang="sv-SE" sz="1400" kern="1200" dirty="0" smtClean="0">
                <a:solidFill>
                  <a:schemeClr val="tx1"/>
                </a:solidFill>
                <a:latin typeface="Arial" pitchFamily="34" charset="0"/>
                <a:ea typeface="+mn-ea"/>
                <a:cs typeface="Arial" pitchFamily="34" charset="0"/>
              </a:defRPr>
            </a:lvl4pPr>
            <a:lvl5pPr marL="0" indent="0" algn="l" defTabSz="914400" rtl="0" eaLnBrk="1" latinLnBrk="0" hangingPunct="1">
              <a:lnSpc>
                <a:spcPct val="110000"/>
              </a:lnSpc>
              <a:spcBef>
                <a:spcPct val="20000"/>
              </a:spcBef>
              <a:buSzPct val="90000"/>
              <a:buFont typeface="Arial" pitchFamily="34" charset="0"/>
              <a:buNone/>
              <a:tabLst/>
              <a:defRPr lang="sv-SE" sz="1100" kern="1200" dirty="0" smtClean="0">
                <a:solidFill>
                  <a:schemeClr val="tx1"/>
                </a:solidFill>
                <a:latin typeface="Arial" pitchFamily="34" charset="0"/>
                <a:ea typeface="+mn-ea"/>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720000" y="1342800"/>
            <a:ext cx="3923438" cy="4370400"/>
          </a:xfrm>
          <a:prstGeom prst="rect">
            <a:avLst/>
          </a:prstGeom>
        </p:spPr>
        <p:txBody>
          <a:bodyPr/>
          <a:lstStyle>
            <a:lvl1pPr>
              <a:defRPr sz="2400"/>
            </a:lvl1pPr>
            <a:lvl2pPr>
              <a:defRPr sz="2000"/>
            </a:lvl2pPr>
            <a:lvl3pPr>
              <a:defRPr sz="1800"/>
            </a:lvl3pPr>
            <a:lvl4pPr>
              <a:defRPr sz="1400"/>
            </a:lvl4pPr>
            <a:lvl5pPr>
              <a:defRPr sz="11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786314" y="1342800"/>
            <a:ext cx="3900486" cy="4370400"/>
          </a:xfrm>
          <a:prstGeom prst="rect">
            <a:avLst/>
          </a:prstGeom>
        </p:spPr>
        <p:txBody>
          <a:bodyPr/>
          <a:lstStyle>
            <a:lvl1pPr>
              <a:defRPr sz="2400"/>
            </a:lvl1pPr>
            <a:lvl2pPr>
              <a:defRPr sz="2000"/>
            </a:lvl2pPr>
            <a:lvl3pPr>
              <a:defRPr sz="1800"/>
            </a:lvl3pPr>
            <a:lvl4pPr>
              <a:defRPr sz="1400"/>
            </a:lvl4pPr>
            <a:lvl5pPr>
              <a:defRPr sz="11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dirty="0" smtClean="0"/>
          </a:p>
        </p:txBody>
      </p:sp>
      <p:sp>
        <p:nvSpPr>
          <p:cNvPr id="9" name="Platshållare för datum 3"/>
          <p:cNvSpPr>
            <a:spLocks noGrp="1"/>
          </p:cNvSpPr>
          <p:nvPr>
            <p:ph type="dt" sz="half" idx="10"/>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10"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720000" y="1342800"/>
            <a:ext cx="39240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788000" y="1342800"/>
            <a:ext cx="39024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0" name="Platshållare för innehåll 2"/>
          <p:cNvSpPr>
            <a:spLocks noGrp="1"/>
          </p:cNvSpPr>
          <p:nvPr>
            <p:ph sz="half" idx="10"/>
          </p:nvPr>
        </p:nvSpPr>
        <p:spPr>
          <a:xfrm>
            <a:off x="720000" y="2071678"/>
            <a:ext cx="3923438" cy="3641522"/>
          </a:xfrm>
          <a:prstGeom prst="rect">
            <a:avLst/>
          </a:prstGeom>
        </p:spPr>
        <p:txBody>
          <a:bodyPr/>
          <a:lstStyle>
            <a:lvl1pPr>
              <a:defRPr sz="2400"/>
            </a:lvl1pPr>
            <a:lvl2pPr>
              <a:defRPr sz="2000"/>
            </a:lvl2pPr>
            <a:lvl3pPr>
              <a:defRPr sz="1800"/>
            </a:lvl3pPr>
            <a:lvl4pPr>
              <a:defRPr sz="1400"/>
            </a:lvl4pPr>
            <a:lvl5pPr>
              <a:defRPr sz="11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innehåll 3"/>
          <p:cNvSpPr>
            <a:spLocks noGrp="1"/>
          </p:cNvSpPr>
          <p:nvPr>
            <p:ph sz="half" idx="2"/>
          </p:nvPr>
        </p:nvSpPr>
        <p:spPr>
          <a:xfrm>
            <a:off x="4786314" y="2071678"/>
            <a:ext cx="3900486" cy="3641522"/>
          </a:xfrm>
          <a:prstGeom prst="rect">
            <a:avLst/>
          </a:prstGeom>
        </p:spPr>
        <p:txBody>
          <a:bodyPr/>
          <a:lstStyle>
            <a:lvl1pPr>
              <a:defRPr sz="2400"/>
            </a:lvl1pPr>
            <a:lvl2pPr>
              <a:defRPr sz="2000"/>
            </a:lvl2pPr>
            <a:lvl3pPr>
              <a:defRPr sz="1800"/>
            </a:lvl3pPr>
            <a:lvl4pPr>
              <a:defRPr sz="1400"/>
            </a:lvl4pPr>
            <a:lvl5pPr>
              <a:defRPr sz="11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dirty="0" smtClean="0"/>
          </a:p>
        </p:txBody>
      </p:sp>
      <p:sp>
        <p:nvSpPr>
          <p:cNvPr id="13" name="Platshållare för datum 3"/>
          <p:cNvSpPr>
            <a:spLocks noGrp="1"/>
          </p:cNvSpPr>
          <p:nvPr>
            <p:ph type="dt" sz="half" idx="11"/>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14"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dirty="0" smtClean="0"/>
          </a:p>
        </p:txBody>
      </p:sp>
      <p:sp>
        <p:nvSpPr>
          <p:cNvPr id="7" name="Platshållare för datum 3"/>
          <p:cNvSpPr>
            <a:spLocks noGrp="1"/>
          </p:cNvSpPr>
          <p:nvPr>
            <p:ph type="dt" sz="half" idx="11"/>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8"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datum 3"/>
          <p:cNvSpPr>
            <a:spLocks noGrp="1"/>
          </p:cNvSpPr>
          <p:nvPr>
            <p:ph type="dt" sz="half" idx="11"/>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7"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75050" y="1342800"/>
            <a:ext cx="5111750" cy="4370400"/>
          </a:xfrm>
          <a:prstGeom prst="rect">
            <a:avLst/>
          </a:prstGeom>
        </p:spPr>
        <p:txBody>
          <a:bodyPr/>
          <a:lstStyle>
            <a:lvl1pPr>
              <a:defRPr sz="2400"/>
            </a:lvl1pPr>
            <a:lvl2pPr>
              <a:defRPr sz="2000"/>
            </a:lvl2pPr>
            <a:lvl3pPr>
              <a:defRPr sz="1800"/>
            </a:lvl3pPr>
            <a:lvl4pPr>
              <a:defRPr sz="1400"/>
            </a:lvl4pPr>
            <a:lvl5pPr>
              <a:defRPr sz="11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720001" y="1342800"/>
            <a:ext cx="2708992" cy="4370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dirty="0" smtClean="0"/>
          </a:p>
        </p:txBody>
      </p:sp>
      <p:sp>
        <p:nvSpPr>
          <p:cNvPr id="9" name="Platshållare för datum 3"/>
          <p:cNvSpPr>
            <a:spLocks noGrp="1"/>
          </p:cNvSpPr>
          <p:nvPr>
            <p:ph type="dt" sz="half" idx="11"/>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10"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1342800"/>
            <a:ext cx="5486400" cy="34417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490554"/>
          </a:xfrm>
          <a:prstGeom prst="rect">
            <a:avLst/>
          </a:prstGeo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Platshållare för datum 3"/>
          <p:cNvSpPr>
            <a:spLocks noGrp="1"/>
          </p:cNvSpPr>
          <p:nvPr>
            <p:ph type="dt" sz="half" idx="11"/>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9"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objekt 11" descr="bg_nyPP.png"/>
          <p:cNvPicPr>
            <a:picLocks noChangeAspect="1"/>
          </p:cNvPicPr>
          <p:nvPr/>
        </p:nvPicPr>
        <p:blipFill>
          <a:blip r:embed="rId11" cstate="print"/>
          <a:stretch>
            <a:fillRect/>
          </a:stretch>
        </p:blipFill>
        <p:spPr>
          <a:xfrm>
            <a:off x="0" y="0"/>
            <a:ext cx="9144000" cy="1178099"/>
          </a:xfrm>
          <a:prstGeom prst="rect">
            <a:avLst/>
          </a:prstGeom>
        </p:spPr>
      </p:pic>
      <p:cxnSp>
        <p:nvCxnSpPr>
          <p:cNvPr id="8" name="Rak 7"/>
          <p:cNvCxnSpPr>
            <a:cxnSpLocks noChangeShapeType="1"/>
          </p:cNvCxnSpPr>
          <p:nvPr/>
        </p:nvCxnSpPr>
        <p:spPr bwMode="auto">
          <a:xfrm>
            <a:off x="830263" y="5965825"/>
            <a:ext cx="7856537" cy="1588"/>
          </a:xfrm>
          <a:prstGeom prst="line">
            <a:avLst/>
          </a:prstGeom>
          <a:noFill/>
          <a:ln w="12700">
            <a:solidFill>
              <a:srgbClr val="4D4F53"/>
            </a:solidFill>
            <a:round/>
            <a:headEnd/>
            <a:tailEnd/>
          </a:ln>
        </p:spPr>
      </p:cxnSp>
      <p:sp>
        <p:nvSpPr>
          <p:cNvPr id="9" name="Platshållare för datum 3"/>
          <p:cNvSpPr>
            <a:spLocks noGrp="1"/>
          </p:cNvSpPr>
          <p:nvPr>
            <p:ph type="dt" sz="half" idx="2"/>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10"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
        <p:nvSpPr>
          <p:cNvPr id="11"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pic>
        <p:nvPicPr>
          <p:cNvPr id="13" name="Picture 13" descr="TS_Sv_2V_RGB"/>
          <p:cNvPicPr>
            <a:picLocks noChangeAspect="1" noChangeArrowheads="1"/>
          </p:cNvPicPr>
          <p:nvPr/>
        </p:nvPicPr>
        <p:blipFill>
          <a:blip r:embed="rId12" cstate="print"/>
          <a:srcRect/>
          <a:stretch>
            <a:fillRect/>
          </a:stretch>
        </p:blipFill>
        <p:spPr bwMode="auto">
          <a:xfrm>
            <a:off x="360363" y="6165850"/>
            <a:ext cx="1619250" cy="365125"/>
          </a:xfrm>
          <a:prstGeom prst="rect">
            <a:avLst/>
          </a:prstGeom>
          <a:noFill/>
          <a:ln w="9525">
            <a:noFill/>
            <a:miter lim="800000"/>
            <a:headEnd/>
            <a:tailEnd/>
          </a:ln>
        </p:spPr>
      </p:pic>
      <p:sp>
        <p:nvSpPr>
          <p:cNvPr id="14" name="Platshållare för text 13"/>
          <p:cNvSpPr>
            <a:spLocks noGrp="1"/>
          </p:cNvSpPr>
          <p:nvPr>
            <p:ph type="body" idx="1"/>
          </p:nvPr>
        </p:nvSpPr>
        <p:spPr>
          <a:xfrm>
            <a:off x="720000" y="1342800"/>
            <a:ext cx="7966800" cy="43704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lnSpc>
          <a:spcPct val="110000"/>
        </a:lnSpc>
        <a:spcBef>
          <a:spcPct val="20000"/>
        </a:spcBef>
        <a:buClr>
          <a:schemeClr val="accent1"/>
        </a:buClr>
        <a:buSzPct val="85000"/>
        <a:buFont typeface="Arial" pitchFamily="34" charset="0"/>
        <a:buChar char="•"/>
        <a:defRPr sz="2400" kern="1200">
          <a:solidFill>
            <a:schemeClr val="tx1"/>
          </a:solidFill>
          <a:latin typeface="Arial" pitchFamily="34" charset="0"/>
          <a:ea typeface="+mn-ea"/>
          <a:cs typeface="Arial" pitchFamily="34" charset="0"/>
        </a:defRPr>
      </a:lvl1pPr>
      <a:lvl2pPr marL="622300" indent="-260350" algn="l" defTabSz="914400" rtl="0" eaLnBrk="1" latinLnBrk="0" hangingPunct="1">
        <a:lnSpc>
          <a:spcPct val="110000"/>
        </a:lnSpc>
        <a:spcBef>
          <a:spcPct val="20000"/>
        </a:spcBef>
        <a:buSzPct val="80000"/>
        <a:buFont typeface="Arial" pitchFamily="34" charset="0"/>
        <a:buChar char="–"/>
        <a:defRPr sz="2000" kern="1200">
          <a:solidFill>
            <a:schemeClr val="tx1"/>
          </a:solidFill>
          <a:latin typeface="Arial" pitchFamily="34" charset="0"/>
          <a:ea typeface="+mn-ea"/>
          <a:cs typeface="Arial" pitchFamily="34" charset="0"/>
        </a:defRPr>
      </a:lvl2pPr>
      <a:lvl3pPr marL="893763" indent="-260350" algn="l" defTabSz="914400" rtl="0" eaLnBrk="1" latinLnBrk="0" hangingPunct="1">
        <a:lnSpc>
          <a:spcPct val="110000"/>
        </a:lnSpc>
        <a:spcBef>
          <a:spcPct val="20000"/>
        </a:spcBef>
        <a:buSzPct val="80000"/>
        <a:buFont typeface="Arial" pitchFamily="34" charset="0"/>
        <a:buChar char="•"/>
        <a:defRPr sz="1800" kern="1200">
          <a:solidFill>
            <a:schemeClr val="tx1"/>
          </a:solidFill>
          <a:latin typeface="Arial" pitchFamily="34" charset="0"/>
          <a:ea typeface="+mn-ea"/>
          <a:cs typeface="Arial" pitchFamily="34" charset="0"/>
        </a:defRPr>
      </a:lvl3pPr>
      <a:lvl4pPr marL="1165225" indent="-241300" algn="l" defTabSz="914400" rtl="0" eaLnBrk="1" latinLnBrk="0" hangingPunct="1">
        <a:lnSpc>
          <a:spcPct val="110000"/>
        </a:lnSpc>
        <a:spcBef>
          <a:spcPct val="20000"/>
        </a:spcBef>
        <a:buSzPct val="80000"/>
        <a:buFont typeface="Arial" pitchFamily="34" charset="0"/>
        <a:buChar char="–"/>
        <a:defRPr sz="1400" kern="1200">
          <a:solidFill>
            <a:schemeClr val="tx1"/>
          </a:solidFill>
          <a:latin typeface="Arial" pitchFamily="34" charset="0"/>
          <a:ea typeface="+mn-ea"/>
          <a:cs typeface="Arial" pitchFamily="34" charset="0"/>
        </a:defRPr>
      </a:lvl4pPr>
      <a:lvl5pPr marL="1346200" indent="-169863" algn="l" defTabSz="914400" rtl="0" eaLnBrk="1" latinLnBrk="0" hangingPunct="1">
        <a:lnSpc>
          <a:spcPct val="110000"/>
        </a:lnSpc>
        <a:spcBef>
          <a:spcPct val="20000"/>
        </a:spcBef>
        <a:buSzPct val="90000"/>
        <a:buFont typeface="Arial" pitchFamily="34" charset="0"/>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ntsb.gov/doclib/reports/2010/aar1003.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easa.europa.eu/communications/docs/annual-safety-review/2010/EASA-Annual-Safety-Review-201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wikipedia.net.pl/pl/wiki/Grafika:Jacques_Barrot.jpg.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ts-netapp1.tsnet.se\Users\mamo01\Dokument\Mina%20videoklipp\oneDayAnim.avi"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transportstyrelsen.se/" TargetMode="External"/><Relationship Id="rId7" Type="http://schemas.openxmlformats.org/officeDocument/2006/relationships/hyperlink" Target="http://www.sjofartsverket.s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lfv.se/" TargetMode="External"/><Relationship Id="rId5" Type="http://schemas.openxmlformats.org/officeDocument/2006/relationships/hyperlink" Target="http://www.trafa.se/" TargetMode="External"/><Relationship Id="rId4" Type="http://schemas.openxmlformats.org/officeDocument/2006/relationships/hyperlink" Target="http://www.trafikverket.s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smtClean="0"/>
              <a:t>Luftfartssystemet och myndigheten</a:t>
            </a:r>
            <a:endParaRPr lang="sv-SE" dirty="0"/>
          </a:p>
        </p:txBody>
      </p:sp>
      <p:sp>
        <p:nvSpPr>
          <p:cNvPr id="3" name="Underrubrik 2"/>
          <p:cNvSpPr>
            <a:spLocks noGrp="1"/>
          </p:cNvSpPr>
          <p:nvPr>
            <p:ph type="subTitle" idx="1"/>
          </p:nvPr>
        </p:nvSpPr>
        <p:spPr/>
        <p:txBody>
          <a:bodyPr/>
          <a:lstStyle/>
          <a:p>
            <a:pPr algn="ctr"/>
            <a:r>
              <a:rPr lang="sv-SE" dirty="0" smtClean="0"/>
              <a:t>”Skönheten och Odjuret”</a:t>
            </a:r>
            <a:endParaRPr lang="sv-SE" dirty="0"/>
          </a:p>
        </p:txBody>
      </p:sp>
      <p:sp>
        <p:nvSpPr>
          <p:cNvPr id="4" name="textruta 3"/>
          <p:cNvSpPr txBox="1"/>
          <p:nvPr/>
        </p:nvSpPr>
        <p:spPr>
          <a:xfrm>
            <a:off x="1907704" y="4725144"/>
            <a:ext cx="5328592" cy="923330"/>
          </a:xfrm>
          <a:prstGeom prst="rect">
            <a:avLst/>
          </a:prstGeom>
          <a:noFill/>
        </p:spPr>
        <p:txBody>
          <a:bodyPr wrap="square" rtlCol="0">
            <a:spAutoFit/>
          </a:bodyPr>
          <a:lstStyle/>
          <a:p>
            <a:pPr algn="ctr"/>
            <a:r>
              <a:rPr lang="sv-SE" dirty="0" smtClean="0"/>
              <a:t>Magnus </a:t>
            </a:r>
            <a:r>
              <a:rPr lang="sv-SE" dirty="0" err="1" smtClean="0"/>
              <a:t>Molitor</a:t>
            </a:r>
            <a:r>
              <a:rPr lang="sv-SE" dirty="0" smtClean="0"/>
              <a:t/>
            </a:r>
            <a:br>
              <a:rPr lang="sv-SE" dirty="0" smtClean="0"/>
            </a:br>
            <a:r>
              <a:rPr lang="sv-SE" smtClean="0"/>
              <a:t>Sjö- och luftfartsavdelningen</a:t>
            </a:r>
            <a:r>
              <a:rPr lang="sv-SE" dirty="0" smtClean="0"/>
              <a:t/>
            </a:r>
            <a:br>
              <a:rPr lang="sv-SE" dirty="0" smtClean="0"/>
            </a:br>
            <a:r>
              <a:rPr lang="sv-SE" dirty="0" smtClean="0"/>
              <a:t>Transportstyrelsen</a:t>
            </a:r>
            <a:endParaRPr lang="sv-SE" dirty="0"/>
          </a:p>
        </p:txBody>
      </p:sp>
      <p:sp>
        <p:nvSpPr>
          <p:cNvPr id="100354" name="AutoShape 2" descr="data:image/jpeg;base64,/9j/4AAQSkZJRgABAQAAAQABAAD/2wBDAAkGBwgHBgkIBwgKCgkLDRYPDQwMDRsUFRAWIB0iIiAdHx8kKDQsJCYxJx8fLT0tMTU3Ojo6Iys/RD84QzQ5Ojf/2wBDAQoKCg0MDRoPDxo3JR8lNzc3Nzc3Nzc3Nzc3Nzc3Nzc3Nzc3Nzc3Nzc3Nzc3Nzc3Nzc3Nzc3Nzc3Nzc3Nzc3Nzf/wAARCACZAH8DASIAAhEBAxEB/8QAHAAAAgMBAQEBAAAAAAAAAAAAAAEFBgcEAgMI/8QAOxAAAgEDAgQDBgMGBQUAAAAAAQIDAAQRBSEGEjFBE1FhBxQicYGRMqHBI0JSsdHxFWJy4fAWJTNDov/EABoBAAMBAQEBAAAAAAAAAAAAAAAEBQIDBgH/xAAtEQACAgIBAwMDAgcBAAAAAAABAgADBBEhEhMxBSJBUXGhYfAGIyQyM4Gx0f/aAAwDAQACEQMRAD8A3CiiiiEKKKKIQoooohCiiiiEKKWR506IQoooohCiiiiEKKKKIQoooohCiiiiEKKKKIQqi+0vWNUtLeKDRZ2hZfjuZI1yyr2A8u5+gqz6trdlpakTy5lxtGm7H+lRs8YuQb2WJUndRhAenkCfPpXK+9scB9b58fWfUVbCV3MdsfaPrtlM8cs0s7hx4buS23kR3/vVsutV4m4msImumi063z4iiB3WSTbbmA6Y8s/OuybTdOivfFFpbtMMfGIguT5keed/7VKQsxQfDtiptvqpDHtLr8x9MJSo6+Z9uBNTvk8XTtVuknwAbaR3POeuVORvjAIOSTk+VXQHNZ/dWniEMmUcHIZTuDVhsuIQCkd/CYzj4pc5Unz9K643qAs/yHRmL8Tp5r8SwUV5VgwDKQQehFegRVKJQoooohHSpmlRCFFFFEIVU+K+KRYFrOxINx+/J15PQev8q7OMdbbSLFRBj3ibIT/KB1P51mP7R5C07Eu3xAsfxCnMXHD+9vEUyLyvtXzOzT2lvtVhEzM5aQFsnOe5/lV/uyCEXGcuAM9/+YqmcIvFJrRyASsRIHr0q3uSbq2TrmQCo3rtn9TXX9vyY36cuqi0rllJ72iXB3Eihs+ed6kJpPdrVpVIyuDg9Md64Ig0EEcPKEKDlKr5g4r7xwySH9r/AOM9QR+KvPNwxBl/WwJCalxNPp06c0YmjYEldhj0FfeXWnurUSJEY0cbFhv/ALV8OJtJDwxtZYZ0PMFLZOR2rzb6dE+nBo5uRiebBXr86asTuoCk5poNzPgeJL+xtbiCK4l8J/jUK2436A9hXVpGua3YXOnyzwvFDeTosaM2RKhYAnBOe+xwKiI4JFE8SqBMF5c82FVT3z65q/atbm+ttD18KW9ydDOmM/CGGWAHkQadwWYqQSeIvk9KngeZdRRSHSnVeTIzSooohCvEsiRRPJIwVEBZmPYCvZ2qscf37W2jCCNsPcvyY/y9/wBK0i9bBRMu3SpMp2tak2uaq9w+Vt1+GJfJf61W9Ynw8fhHPhnK1J3ckdtacqn4gN6qsk2ZSCetXakAGh4Ej2Md/eW7gWT/ALyWzlXjyue+SP0NXi5fluIGB2WQHP1rLdBvmtJ4ph/63Knz5T/sa0p50u7OO4iYEMAdq8l/EVbJkJd8cfiWfS2BrKfM98QWItrtbiJMQyMSxU4wxOT96ijOzyCMHGdutXBRFqelos26yIObHUH+4ql63p9zZPzjLMjZVh+9UzOo6T3F8GV8W7qHQ3kT7ziOO0lSL8RUgscEk1D8M2N1MZzNMSin8G5AAHQZ6D8/Wuu401Y5hPKSZn+NFZtlQEdR5nNcmtahFBM66XqMaSQsQDzDlZcb8w8uv2rljrYpCg8GdXI1uSXB9jBe61dW+qlJH8ISQxgYyAcE+ZxlfvWjxRRwxrHEgRFGAqjAFYJwZrjN7QLO+uJiI3zES2w5SvTHYZwcVvwr0wxuwoHyRIhv7zEwoooohCinSNEJzaheQ2FpLdXBxHGuT6+lZdr+uTa3eKxQIkefCA7D9anuPNaHvaaYIVkjiIeUMxAJxsNj5GqrLc6RPEUkWXT58bSI3PGT2yDuPvT+MnQOtlP7/SI5D9R6AZAazd8rFC4x+8Kg5JQzAg5+VetVEsNw8crK2d1dTlXHmDV34L9nUep6G2r6pIxWaFmtbaMlcHfDMR8th671Qa+tEDb4MUWp3Yj5lW09spJjpzZz9Kt/Cuq8hNjMfhcZTPp2/X5Z9KgpII4U8ONAoHYVy+I8MqyRsVdTlWHY1xysZMyg1t8zVdrY1oYTYNBuinPbP+EHmU1IzW6XUbCTBRd8+RFVHhfUkv0jnGA4+CRR2b+lXc4FqOXuK81XUyp2rPjiXOsE9afMqms20c0is4y0eQFPQ58/sKzTje6WNzZIwWUsPGYAbdwPtg/UVq18OdhgZI71jOrXa6lxJfXtpJG9uZMJKQGVlChc77EHH503gYy90uR4mcvJbtdIPmR81ikDRhJ5nMi5OOUdfTFforgt7yThjTn1J2e4MXxM/wCJhk4J9cYrB9MgXWdat4rSMRO8qjw1yVxnGQOw9K/SEESwQxxRjCIoVfkKoZjAgDXMRxwdk/E90GnSNIRuM15JAr0a49RuPd4CQAWbYA1l3CKWPifQCx0Jkmt3PvurXdx2eU4+Xb8qq+tXXK5RcbdxWsXMWjXKi1GmIi7lpYiFZP8ATVD1/geeW6tpNFuZLyK6uPAKugDRHGckg7jbOcD61Qw/VcW49CtzJ+Rg3p7iJHcG6E/Fkx05m8NYHWVpsZ5IycMo9TgY+p7Vr3El9Hw/okVnp8eHZPBgiQfhUDG30xXVwpw3Y8NaatrZoDIwBmnI+KVvM+nkO1Z/7Wdcmg1VdOtHKzNGAXXqqkEkDyzv9hXC20NZ7RxvgRmqsqnPmQGrI0Mrhtm6n/n5Vw3VvNHbxTuh8KQZVxuPr5fWuSLUvcLDTBqCNJa3CyFnyWdSJG+IDv6jqR8gDMyzRBWvdLvBbxn4mhC88D/6f4T6fkKZTLdVCkc/g/8AkXsxlclh4nRwXMyXV1hiF5EPXocnf7ZrUtJne9tmLkhVOA/Y+dZnwlblre4uuVQbiTZVGAAueg7DLH7VadNvJNLgcRt4kcnxOrZ3YjBI8u21ed9QywnqLEnjgH76lTCoLYwA/fMjuJtZF1b3VgTLbKwaN2jB52HQ8pG1UfU+GbnTtLFxYu1xYgc7Ny8rIPUf2x/K6a4Y7pBI6MJG6DOwo4WiNzJLp9xJyWtyORS5wvOey52JIzt6UYHqjm4BRxOmThqaz9ZG+yvhe8n1aDV3DR29uxPMR+M4/CPvW1CvhZ2sNnbR21tGI4oxyqo7CvuKr3Wm1uoxGqsVroR0qdI1ynSBOBms917V57nVVVCVtweRjnvjOK0EiqFxFpdtDdWtpZ8yiN2lkJOScnJJP2HyqV6qD2Qd8RzC13NanLBcpuA4z3rv4S057q/ubkzMtvE/KYx0c9fy/WomPTgZImycOxJwdgg/X+tXXhS3FtoyyFcGZ2lI9CdvyAqd6bX15G/gcxvMYCvj5k1WFe1COWH2gRFz8EgVxkdVMbD+YNaZc6tdeM7xylFJ2XGQBWSe0bX5tV1+IPHGP8PYxCRVwXzgtn5dBjHU1fxbxk3dKD+3mTLUNKbb5kLxAgbQNHYEHlE648sSn9CKrtreXNlN4lrPJC/cxtjm+Y6Eeh2qx6gjScI2MjHeO6nj+4jb+tVeTC5Y9AMmqoHBH6n/ALEwSfMnYuK9Sju4p4rpIHRBGsUagRsM53ToSSeuM79qstjxouGt9cje3uFOW8OFgOU7jK7sD6Vr3AnD1vo3CelWcttH7wsCyTFlBPisOZt/ma4vaPw/oWp6Y9zqcSx3iDlguI1/aZ3PL6j0Pzqdk04twPcX/fzGqXtrPsMy/iPjG19yWPR5BNM67MyMqp6kEDJ9KoJ1DUFljka+ui8UnixkzMeR/wCIDoD9K7r20ks52imUgg7HzrllhDdOtMYmFTTWO1z+s5XZNjt75+meAuJ4eKeH4r1Sq3Mf7O5j/gkH6HYj51YxWBewy4vIuL5baJn91ltHaZf3cqV5T89yPrW+is2L0tqfVOxHSp0qxNR1Carw7a387Tq7280jL40kWOaVQMcpznA6dN9qmzSrDorjTDYmlYqdiVb/AKUmaWQtqbCNnwESIDEX8OfP1qy8gSDkjGAqYUDttX0rnu7uGziMs7hVHTzJ9K5rTVSCVGppnewgHmUS/n8FyrbEEgg9qzzV4tEN3fDUprmOZp2dDCoZWVsHfPkc/wDOlz4mm51uJo9g5LL8jvWT6ld+JKUk3bPXyqb6db2rm+h+n3j+XV3al+o+slOItSsJ9Os9M0iKVLW2DO8kzAvNI3LljjpgKABUTw7YPf8AEOm2aJzma7iUj/LzDm/+QT9KQt40gEs0hOegJxtWz+yfg0aZaLrd/EvvlzGDArKcwxnzz0YgjPkPrXoFyqivSm5JOPYvLTRgABgbAdKiuJdMGqaY8SqGlQ88WTjfp+YJH1qWo7UsyhhozopKnYn564g0xbiRo5gYriIlcgfkRXJwvwTqPEd7LDaz2aRQ48V5HYEA53CgHPTpkfOtM9pmmxLcWt5GoWSYMkmB+IjofnVJ4Y1d+GuJY7uQN7s4Mc4A6qe/0OD9Km4+XbjXGkniOvQl9fc1zNf4X4X0zhqzMOnQcrvgyykktIR5k9vSpsV4glSeJJYXV0dQysp2IPevYqpvfMQA1xHSp0qJ9jNFFFEIjUFrejXeozl47lI0C8qBlJx5mp2iuVtS2r0t4mkdkO1mV8QWzQRSWpbnaMcpYD8WKzKLhfW9ZvJRpFg1y0RHicroCmc4zzEbHf7VsHGXh2c8kk3Lgyg/F0IPb61T59R/w+4vTZXD280aeIjxnDFd8g+Y6GodLNTcR08Su38ysHfMm+BfZY9rcR6jxS0csqYaGzjYlEPm5/ePoNvnWrKMVVvZ3q9xq+hNJdTeM8UxQOSCSuAwz674+lWkVdr0VBA1JVhbqIMBTpCnXSc5WOPbGS70uGSFGdoJeZgoyeUgg7fas7bTknkU7HB3xW1EZrgvtHsr4ZmhAftImzffvUrM9Pa6zuI2jHMfK7Y6SOJm3+NXuk2osoLhoodwDnoeuB5V9+DON3k16PTbx5Zlu3MSu7Z8KQAkfQjP5VNaz7PLfUwsbajMkJPxryAsRk9Dtg4OOhrv4e4D0TQrlbuGOW4vAMePcOWOc7Hl/CG2xkAH7mt4uLahDWMdz7ddUwIUS0DpQadI1SiUdFBo7UQiFFAo70QkRxBw7Y6/AIb5XwCCSjcpIB6VEv7OuH5JnklhndioVCZjmNcEEA9wQd856Dyq2mnWO2u96mg7Aa3I3RtD07RElj0u1S2jlfndEJ5c4xsOg+lSIp0Ct6mTzEKdIU6IQpUGiiEdIU6QohHSNOkaIT//2Q=="/>
          <p:cNvSpPr>
            <a:spLocks noChangeAspect="1" noChangeArrowheads="1"/>
          </p:cNvSpPr>
          <p:nvPr/>
        </p:nvSpPr>
        <p:spPr bwMode="auto">
          <a:xfrm>
            <a:off x="0" y="-481013"/>
            <a:ext cx="828675" cy="9906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00358" name="Picture 6" descr="http://t2.gstatic.com/images?q=tbn:ANd9GcR_p4nqZ6XnB2SAVfFiJvtMq1XMC0Hf0QTszD_WdSYPU_QLwA_AKg"/>
          <p:cNvPicPr>
            <a:picLocks noChangeAspect="1" noChangeArrowheads="1"/>
          </p:cNvPicPr>
          <p:nvPr/>
        </p:nvPicPr>
        <p:blipFill>
          <a:blip r:embed="rId3" cstate="print"/>
          <a:srcRect/>
          <a:stretch>
            <a:fillRect/>
          </a:stretch>
        </p:blipFill>
        <p:spPr bwMode="auto">
          <a:xfrm>
            <a:off x="7020272" y="3540184"/>
            <a:ext cx="1800200" cy="2465900"/>
          </a:xfrm>
          <a:prstGeom prst="rect">
            <a:avLst/>
          </a:prstGeom>
          <a:noFill/>
          <a:effectLst>
            <a:softEdge rad="127000"/>
          </a:effectLst>
        </p:spPr>
      </p:pic>
      <p:pic>
        <p:nvPicPr>
          <p:cNvPr id="9" name="Picture 4" descr="http://t1.gstatic.com/images?q=tbn:ANd9GcQyZMc_href7RA-mn3qzT3-ObmG1RehVW3JJK-WCFZD7pAkPtaG-Q"/>
          <p:cNvPicPr>
            <a:picLocks noChangeAspect="1" noChangeArrowheads="1"/>
          </p:cNvPicPr>
          <p:nvPr/>
        </p:nvPicPr>
        <p:blipFill>
          <a:blip r:embed="rId4" cstate="print"/>
          <a:srcRect/>
          <a:stretch>
            <a:fillRect/>
          </a:stretch>
        </p:blipFill>
        <p:spPr bwMode="auto">
          <a:xfrm>
            <a:off x="395536" y="3645024"/>
            <a:ext cx="1952625" cy="2343151"/>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Platshållare för bildnummer 5"/>
          <p:cNvSpPr>
            <a:spLocks noGrp="1"/>
          </p:cNvSpPr>
          <p:nvPr>
            <p:ph type="sldNum" sz="quarter" idx="4294967295"/>
          </p:nvPr>
        </p:nvSpPr>
        <p:spPr>
          <a:xfrm>
            <a:off x="8440616" y="6332539"/>
            <a:ext cx="531935" cy="306387"/>
          </a:xfrm>
          <a:prstGeom prst="rect">
            <a:avLst/>
          </a:prstGeom>
        </p:spPr>
        <p:txBody>
          <a:bodyPr/>
          <a:lstStyle/>
          <a:p>
            <a:fld id="{D37D5851-0E0D-44FD-86F4-C3F42CD63503}" type="slidenum">
              <a:rPr lang="fr-FR"/>
              <a:pPr/>
              <a:t>10</a:t>
            </a:fld>
            <a:endParaRPr lang="fr-FR"/>
          </a:p>
        </p:txBody>
      </p:sp>
      <p:sp>
        <p:nvSpPr>
          <p:cNvPr id="107522" name="Rectangle 2"/>
          <p:cNvSpPr>
            <a:spLocks noGrp="1" noChangeArrowheads="1"/>
          </p:cNvSpPr>
          <p:nvPr>
            <p:ph type="title"/>
          </p:nvPr>
        </p:nvSpPr>
        <p:spPr/>
        <p:txBody>
          <a:bodyPr/>
          <a:lstStyle/>
          <a:p>
            <a:r>
              <a:rPr lang="sv-SE" sz="3600"/>
              <a:t>Standards and Recommended Practices, SARPs</a:t>
            </a:r>
          </a:p>
        </p:txBody>
      </p:sp>
      <p:sp>
        <p:nvSpPr>
          <p:cNvPr id="107523" name="Rectangle 3"/>
          <p:cNvSpPr>
            <a:spLocks noGrp="1" noChangeArrowheads="1"/>
          </p:cNvSpPr>
          <p:nvPr>
            <p:ph type="body" sz="half" idx="1"/>
          </p:nvPr>
        </p:nvSpPr>
        <p:spPr/>
        <p:txBody>
          <a:bodyPr/>
          <a:lstStyle/>
          <a:p>
            <a:pPr>
              <a:lnSpc>
                <a:spcPct val="80000"/>
              </a:lnSpc>
            </a:pPr>
            <a:r>
              <a:rPr lang="sv-SE" sz="2000" dirty="0"/>
              <a:t>A </a:t>
            </a:r>
            <a:r>
              <a:rPr lang="sv-SE" sz="2000" b="1" dirty="0"/>
              <a:t>Standard</a:t>
            </a:r>
            <a:r>
              <a:rPr lang="sv-SE" sz="2000" dirty="0"/>
              <a:t> is </a:t>
            </a:r>
            <a:r>
              <a:rPr lang="sv-SE" sz="2000" dirty="0" err="1"/>
              <a:t>defined</a:t>
            </a:r>
            <a:r>
              <a:rPr lang="sv-SE" sz="2000" dirty="0"/>
              <a:t> as </a:t>
            </a:r>
            <a:r>
              <a:rPr lang="sv-SE" sz="2000" dirty="0" err="1"/>
              <a:t>any</a:t>
            </a:r>
            <a:r>
              <a:rPr lang="sv-SE" sz="2000" dirty="0"/>
              <a:t>… </a:t>
            </a:r>
          </a:p>
          <a:p>
            <a:pPr lvl="1">
              <a:lnSpc>
                <a:spcPct val="80000"/>
              </a:lnSpc>
            </a:pPr>
            <a:r>
              <a:rPr lang="sv-SE" sz="1600" dirty="0" err="1"/>
              <a:t>specification</a:t>
            </a:r>
            <a:r>
              <a:rPr lang="sv-SE" sz="1600" dirty="0"/>
              <a:t> for </a:t>
            </a:r>
          </a:p>
          <a:p>
            <a:pPr lvl="2">
              <a:lnSpc>
                <a:spcPct val="80000"/>
              </a:lnSpc>
            </a:pPr>
            <a:r>
              <a:rPr lang="sv-SE" sz="1200" dirty="0" err="1"/>
              <a:t>physical</a:t>
            </a:r>
            <a:r>
              <a:rPr lang="sv-SE" sz="1200" dirty="0"/>
              <a:t> </a:t>
            </a:r>
            <a:r>
              <a:rPr lang="sv-SE" sz="1200" dirty="0" err="1"/>
              <a:t>characteristics</a:t>
            </a:r>
            <a:r>
              <a:rPr lang="sv-SE" sz="1200" dirty="0"/>
              <a:t>, </a:t>
            </a:r>
          </a:p>
          <a:p>
            <a:pPr lvl="2">
              <a:lnSpc>
                <a:spcPct val="80000"/>
              </a:lnSpc>
            </a:pPr>
            <a:r>
              <a:rPr lang="sv-SE" sz="1200" dirty="0" err="1"/>
              <a:t>configuration</a:t>
            </a:r>
            <a:r>
              <a:rPr lang="sv-SE" sz="1200" dirty="0"/>
              <a:t>, </a:t>
            </a:r>
          </a:p>
          <a:p>
            <a:pPr lvl="2">
              <a:lnSpc>
                <a:spcPct val="80000"/>
              </a:lnSpc>
            </a:pPr>
            <a:r>
              <a:rPr lang="sv-SE" sz="1200" dirty="0"/>
              <a:t>material, </a:t>
            </a:r>
          </a:p>
          <a:p>
            <a:pPr lvl="2">
              <a:lnSpc>
                <a:spcPct val="80000"/>
              </a:lnSpc>
            </a:pPr>
            <a:r>
              <a:rPr lang="sv-SE" sz="1200" dirty="0"/>
              <a:t>performance, </a:t>
            </a:r>
          </a:p>
          <a:p>
            <a:pPr lvl="2">
              <a:lnSpc>
                <a:spcPct val="80000"/>
              </a:lnSpc>
            </a:pPr>
            <a:r>
              <a:rPr lang="sv-SE" sz="1200" dirty="0" err="1"/>
              <a:t>personnel</a:t>
            </a:r>
            <a:r>
              <a:rPr lang="sv-SE" sz="1200" dirty="0"/>
              <a:t> or </a:t>
            </a:r>
          </a:p>
          <a:p>
            <a:pPr lvl="2">
              <a:lnSpc>
                <a:spcPct val="80000"/>
              </a:lnSpc>
            </a:pPr>
            <a:r>
              <a:rPr lang="sv-SE" sz="1200" dirty="0" err="1"/>
              <a:t>procedure</a:t>
            </a:r>
            <a:r>
              <a:rPr lang="sv-SE" sz="1200" dirty="0"/>
              <a:t>, </a:t>
            </a:r>
          </a:p>
          <a:p>
            <a:pPr lvl="1">
              <a:lnSpc>
                <a:spcPct val="80000"/>
              </a:lnSpc>
            </a:pPr>
            <a:r>
              <a:rPr lang="sv-SE" sz="1600" dirty="0"/>
              <a:t>the uniform </a:t>
            </a:r>
            <a:r>
              <a:rPr lang="sv-SE" sz="1600" dirty="0" err="1"/>
              <a:t>application</a:t>
            </a:r>
            <a:r>
              <a:rPr lang="sv-SE" sz="1600" dirty="0"/>
              <a:t> of </a:t>
            </a:r>
            <a:r>
              <a:rPr lang="sv-SE" sz="1600" dirty="0" err="1"/>
              <a:t>which</a:t>
            </a:r>
            <a:r>
              <a:rPr lang="sv-SE" sz="1600" dirty="0"/>
              <a:t> is </a:t>
            </a:r>
            <a:r>
              <a:rPr lang="sv-SE" sz="1600" dirty="0" err="1"/>
              <a:t>recognized</a:t>
            </a:r>
            <a:r>
              <a:rPr lang="sv-SE" sz="1600" dirty="0"/>
              <a:t> as </a:t>
            </a:r>
            <a:r>
              <a:rPr lang="sv-SE" sz="1600" b="1" dirty="0" err="1"/>
              <a:t>necessary</a:t>
            </a:r>
            <a:r>
              <a:rPr lang="sv-SE" sz="1600" b="1" dirty="0"/>
              <a:t> for the </a:t>
            </a:r>
            <a:r>
              <a:rPr lang="sv-SE" sz="1600" b="1" dirty="0" err="1"/>
              <a:t>safety</a:t>
            </a:r>
            <a:r>
              <a:rPr lang="sv-SE" sz="1600" dirty="0"/>
              <a:t> or </a:t>
            </a:r>
            <a:r>
              <a:rPr lang="sv-SE" sz="1600" dirty="0" err="1"/>
              <a:t>regularity</a:t>
            </a:r>
            <a:r>
              <a:rPr lang="sv-SE" sz="1600" dirty="0"/>
              <a:t> of international air navigation and to </a:t>
            </a:r>
            <a:r>
              <a:rPr lang="sv-SE" sz="1600" dirty="0" err="1"/>
              <a:t>which</a:t>
            </a:r>
            <a:r>
              <a:rPr lang="sv-SE" sz="1600" dirty="0"/>
              <a:t> </a:t>
            </a:r>
            <a:r>
              <a:rPr lang="sv-SE" sz="1600" dirty="0" err="1"/>
              <a:t>Contracting</a:t>
            </a:r>
            <a:r>
              <a:rPr lang="sv-SE" sz="1600" dirty="0"/>
              <a:t> States </a:t>
            </a:r>
            <a:r>
              <a:rPr lang="sv-SE" sz="1600" dirty="0" err="1"/>
              <a:t>will</a:t>
            </a:r>
            <a:r>
              <a:rPr lang="sv-SE" sz="1600" dirty="0"/>
              <a:t> </a:t>
            </a:r>
            <a:r>
              <a:rPr lang="sv-SE" sz="1600" dirty="0" err="1"/>
              <a:t>conform</a:t>
            </a:r>
            <a:r>
              <a:rPr lang="sv-SE" sz="1600" dirty="0"/>
              <a:t> in </a:t>
            </a:r>
            <a:r>
              <a:rPr lang="sv-SE" sz="1600" dirty="0" err="1"/>
              <a:t>accordance</a:t>
            </a:r>
            <a:r>
              <a:rPr lang="sv-SE" sz="1600" dirty="0"/>
              <a:t> with the Convention; </a:t>
            </a:r>
          </a:p>
          <a:p>
            <a:pPr lvl="1">
              <a:lnSpc>
                <a:spcPct val="80000"/>
              </a:lnSpc>
            </a:pPr>
            <a:r>
              <a:rPr lang="sv-SE" sz="1600" dirty="0"/>
              <a:t>in the event of </a:t>
            </a:r>
            <a:r>
              <a:rPr lang="sv-SE" sz="1600" dirty="0" err="1"/>
              <a:t>impossibility</a:t>
            </a:r>
            <a:r>
              <a:rPr lang="sv-SE" sz="1600" dirty="0"/>
              <a:t> of </a:t>
            </a:r>
            <a:r>
              <a:rPr lang="sv-SE" sz="1600" dirty="0" err="1"/>
              <a:t>compliance</a:t>
            </a:r>
            <a:r>
              <a:rPr lang="sv-SE" sz="1600" dirty="0"/>
              <a:t>, </a:t>
            </a:r>
            <a:r>
              <a:rPr lang="sv-SE" sz="1600" b="1" dirty="0" err="1"/>
              <a:t>notification</a:t>
            </a:r>
            <a:r>
              <a:rPr lang="sv-SE" sz="1600" b="1" dirty="0"/>
              <a:t> to the Council is </a:t>
            </a:r>
            <a:r>
              <a:rPr lang="sv-SE" sz="1600" b="1" dirty="0" err="1"/>
              <a:t>compulsory</a:t>
            </a:r>
            <a:r>
              <a:rPr lang="sv-SE" sz="1600" b="1" dirty="0"/>
              <a:t> </a:t>
            </a:r>
            <a:r>
              <a:rPr lang="sv-SE" sz="1600" dirty="0"/>
              <a:t>under </a:t>
            </a:r>
            <a:r>
              <a:rPr lang="sv-SE" sz="1600" dirty="0" err="1"/>
              <a:t>Article</a:t>
            </a:r>
            <a:r>
              <a:rPr lang="sv-SE" sz="1600" dirty="0"/>
              <a:t> 38 of the Convention.</a:t>
            </a:r>
          </a:p>
          <a:p>
            <a:pPr>
              <a:lnSpc>
                <a:spcPct val="80000"/>
              </a:lnSpc>
            </a:pPr>
            <a:endParaRPr lang="sv-SE" sz="2000" dirty="0"/>
          </a:p>
        </p:txBody>
      </p:sp>
      <p:sp>
        <p:nvSpPr>
          <p:cNvPr id="107524" name="Rectangle 4"/>
          <p:cNvSpPr>
            <a:spLocks noGrp="1" noChangeArrowheads="1"/>
          </p:cNvSpPr>
          <p:nvPr>
            <p:ph type="body" sz="half" idx="2"/>
          </p:nvPr>
        </p:nvSpPr>
        <p:spPr>
          <a:xfrm>
            <a:off x="4786314" y="1315368"/>
            <a:ext cx="3900486" cy="4370400"/>
          </a:xfrm>
        </p:spPr>
        <p:txBody>
          <a:bodyPr/>
          <a:lstStyle/>
          <a:p>
            <a:pPr>
              <a:lnSpc>
                <a:spcPct val="80000"/>
              </a:lnSpc>
            </a:pPr>
            <a:r>
              <a:rPr lang="sv-SE" sz="2000" dirty="0"/>
              <a:t>A </a:t>
            </a:r>
            <a:r>
              <a:rPr lang="sv-SE" sz="2000" b="1" dirty="0" err="1"/>
              <a:t>Recommended</a:t>
            </a:r>
            <a:r>
              <a:rPr lang="sv-SE" sz="2000" b="1" dirty="0"/>
              <a:t> </a:t>
            </a:r>
            <a:r>
              <a:rPr lang="sv-SE" sz="2000" b="1" dirty="0" err="1"/>
              <a:t>Practice</a:t>
            </a:r>
            <a:r>
              <a:rPr lang="sv-SE" sz="2000" dirty="0"/>
              <a:t> is </a:t>
            </a:r>
            <a:r>
              <a:rPr lang="sv-SE" sz="2000" dirty="0" err="1"/>
              <a:t>any</a:t>
            </a:r>
            <a:r>
              <a:rPr lang="sv-SE" sz="2000" dirty="0"/>
              <a:t>…</a:t>
            </a:r>
          </a:p>
          <a:p>
            <a:pPr lvl="1">
              <a:lnSpc>
                <a:spcPct val="80000"/>
              </a:lnSpc>
            </a:pPr>
            <a:r>
              <a:rPr lang="sv-SE" sz="1600" dirty="0" err="1"/>
              <a:t>specification</a:t>
            </a:r>
            <a:r>
              <a:rPr lang="sv-SE" sz="1600" dirty="0"/>
              <a:t> for </a:t>
            </a:r>
          </a:p>
          <a:p>
            <a:pPr lvl="2">
              <a:lnSpc>
                <a:spcPct val="80000"/>
              </a:lnSpc>
            </a:pPr>
            <a:r>
              <a:rPr lang="sv-SE" sz="1200" dirty="0" err="1"/>
              <a:t>physical</a:t>
            </a:r>
            <a:r>
              <a:rPr lang="sv-SE" sz="1200" dirty="0"/>
              <a:t> </a:t>
            </a:r>
            <a:r>
              <a:rPr lang="sv-SE" sz="1200" dirty="0" err="1"/>
              <a:t>characteristics</a:t>
            </a:r>
            <a:r>
              <a:rPr lang="sv-SE" sz="1200" dirty="0"/>
              <a:t>, </a:t>
            </a:r>
          </a:p>
          <a:p>
            <a:pPr lvl="2">
              <a:lnSpc>
                <a:spcPct val="80000"/>
              </a:lnSpc>
            </a:pPr>
            <a:r>
              <a:rPr lang="sv-SE" sz="1200" dirty="0" err="1"/>
              <a:t>configuration</a:t>
            </a:r>
            <a:r>
              <a:rPr lang="sv-SE" sz="1200" dirty="0"/>
              <a:t>, </a:t>
            </a:r>
          </a:p>
          <a:p>
            <a:pPr lvl="2">
              <a:lnSpc>
                <a:spcPct val="80000"/>
              </a:lnSpc>
            </a:pPr>
            <a:r>
              <a:rPr lang="sv-SE" sz="1200" dirty="0"/>
              <a:t>material, </a:t>
            </a:r>
          </a:p>
          <a:p>
            <a:pPr lvl="2">
              <a:lnSpc>
                <a:spcPct val="80000"/>
              </a:lnSpc>
            </a:pPr>
            <a:r>
              <a:rPr lang="sv-SE" sz="1200" dirty="0"/>
              <a:t>performance, </a:t>
            </a:r>
          </a:p>
          <a:p>
            <a:pPr lvl="2">
              <a:lnSpc>
                <a:spcPct val="80000"/>
              </a:lnSpc>
            </a:pPr>
            <a:r>
              <a:rPr lang="sv-SE" sz="1200" dirty="0" err="1"/>
              <a:t>personnel</a:t>
            </a:r>
            <a:r>
              <a:rPr lang="sv-SE" sz="1200" dirty="0"/>
              <a:t> or </a:t>
            </a:r>
          </a:p>
          <a:p>
            <a:pPr lvl="2">
              <a:lnSpc>
                <a:spcPct val="80000"/>
              </a:lnSpc>
            </a:pPr>
            <a:r>
              <a:rPr lang="sv-SE" sz="1200" dirty="0" err="1"/>
              <a:t>procedure</a:t>
            </a:r>
            <a:r>
              <a:rPr lang="sv-SE" sz="1200" dirty="0"/>
              <a:t>, </a:t>
            </a:r>
          </a:p>
          <a:p>
            <a:pPr lvl="1">
              <a:lnSpc>
                <a:spcPct val="80000"/>
              </a:lnSpc>
            </a:pPr>
            <a:r>
              <a:rPr lang="sv-SE" sz="1600" dirty="0"/>
              <a:t>the uniform </a:t>
            </a:r>
            <a:r>
              <a:rPr lang="sv-SE" sz="1600" dirty="0" err="1"/>
              <a:t>application</a:t>
            </a:r>
            <a:r>
              <a:rPr lang="sv-SE" sz="1600" dirty="0"/>
              <a:t> of </a:t>
            </a:r>
            <a:r>
              <a:rPr lang="sv-SE" sz="1600" dirty="0" err="1"/>
              <a:t>which</a:t>
            </a:r>
            <a:r>
              <a:rPr lang="sv-SE" sz="1600" dirty="0"/>
              <a:t> is </a:t>
            </a:r>
            <a:r>
              <a:rPr lang="sv-SE" sz="1600" dirty="0" err="1"/>
              <a:t>recognized</a:t>
            </a:r>
            <a:r>
              <a:rPr lang="sv-SE" sz="1600" dirty="0"/>
              <a:t> as </a:t>
            </a:r>
            <a:r>
              <a:rPr lang="sv-SE" sz="1600" b="1" dirty="0" err="1"/>
              <a:t>desirable</a:t>
            </a:r>
            <a:r>
              <a:rPr lang="sv-SE" sz="1600" b="1" dirty="0"/>
              <a:t> in the </a:t>
            </a:r>
            <a:r>
              <a:rPr lang="sv-SE" sz="1600" b="1" dirty="0" err="1"/>
              <a:t>interest</a:t>
            </a:r>
            <a:r>
              <a:rPr lang="sv-SE" sz="1600" b="1" dirty="0"/>
              <a:t> of </a:t>
            </a:r>
            <a:r>
              <a:rPr lang="sv-SE" sz="1600" b="1" dirty="0" err="1"/>
              <a:t>safety</a:t>
            </a:r>
            <a:r>
              <a:rPr lang="sv-SE" sz="1600" b="1" dirty="0"/>
              <a:t>, </a:t>
            </a:r>
            <a:r>
              <a:rPr lang="sv-SE" sz="1600" b="1" dirty="0" err="1"/>
              <a:t>regularity</a:t>
            </a:r>
            <a:r>
              <a:rPr lang="sv-SE" sz="1600" b="1" dirty="0"/>
              <a:t> or </a:t>
            </a:r>
            <a:r>
              <a:rPr lang="sv-SE" sz="1600" b="1" dirty="0" err="1"/>
              <a:t>efficiency</a:t>
            </a:r>
            <a:r>
              <a:rPr lang="sv-SE" sz="1600" b="1" dirty="0"/>
              <a:t> </a:t>
            </a:r>
            <a:r>
              <a:rPr lang="sv-SE" sz="1600" dirty="0"/>
              <a:t>of international air navigation, and to </a:t>
            </a:r>
            <a:r>
              <a:rPr lang="sv-SE" sz="1600" dirty="0" err="1"/>
              <a:t>which</a:t>
            </a:r>
            <a:r>
              <a:rPr lang="sv-SE" sz="1600" dirty="0"/>
              <a:t> </a:t>
            </a:r>
            <a:r>
              <a:rPr lang="sv-SE" sz="1600" dirty="0" err="1"/>
              <a:t>Contracting</a:t>
            </a:r>
            <a:r>
              <a:rPr lang="sv-SE" sz="1600" dirty="0"/>
              <a:t> States </a:t>
            </a:r>
            <a:r>
              <a:rPr lang="sv-SE" sz="1600" dirty="0" err="1"/>
              <a:t>will</a:t>
            </a:r>
            <a:r>
              <a:rPr lang="sv-SE" sz="1600" dirty="0"/>
              <a:t> </a:t>
            </a:r>
            <a:r>
              <a:rPr lang="sv-SE" sz="1600" dirty="0" err="1"/>
              <a:t>endeavour</a:t>
            </a:r>
            <a:r>
              <a:rPr lang="sv-SE" sz="1600" dirty="0"/>
              <a:t> to </a:t>
            </a:r>
            <a:r>
              <a:rPr lang="sv-SE" sz="1600" dirty="0" err="1"/>
              <a:t>conform</a:t>
            </a:r>
            <a:r>
              <a:rPr lang="sv-SE" sz="1600" dirty="0"/>
              <a:t> in </a:t>
            </a:r>
            <a:r>
              <a:rPr lang="sv-SE" sz="1600" dirty="0" err="1"/>
              <a:t>accordance</a:t>
            </a:r>
            <a:r>
              <a:rPr lang="sv-SE" sz="1600" dirty="0"/>
              <a:t> with the Convention. </a:t>
            </a:r>
          </a:p>
          <a:p>
            <a:pPr lvl="1">
              <a:lnSpc>
                <a:spcPct val="80000"/>
              </a:lnSpc>
            </a:pPr>
            <a:r>
              <a:rPr lang="sv-SE" sz="1600" dirty="0"/>
              <a:t>States are </a:t>
            </a:r>
            <a:r>
              <a:rPr lang="sv-SE" sz="1600" b="1" dirty="0" err="1"/>
              <a:t>invited</a:t>
            </a:r>
            <a:r>
              <a:rPr lang="sv-SE" sz="1600" b="1" dirty="0"/>
              <a:t> to </a:t>
            </a:r>
            <a:r>
              <a:rPr lang="sv-SE" sz="1600" b="1" dirty="0" err="1"/>
              <a:t>inform</a:t>
            </a:r>
            <a:r>
              <a:rPr lang="sv-SE" sz="1600" b="1" dirty="0"/>
              <a:t> </a:t>
            </a:r>
            <a:r>
              <a:rPr lang="sv-SE" sz="1600" dirty="0"/>
              <a:t>the Council of </a:t>
            </a:r>
            <a:r>
              <a:rPr lang="sv-SE" sz="1600" dirty="0" err="1"/>
              <a:t>non-compliance</a:t>
            </a:r>
            <a:r>
              <a:rPr lang="sv-SE" sz="1600" dirty="0"/>
              <a:t>.</a:t>
            </a:r>
          </a:p>
        </p:txBody>
      </p:sp>
      <p:sp>
        <p:nvSpPr>
          <p:cNvPr id="107525" name="Text Box 5"/>
          <p:cNvSpPr txBox="1">
            <a:spLocks noChangeArrowheads="1"/>
          </p:cNvSpPr>
          <p:nvPr/>
        </p:nvSpPr>
        <p:spPr bwMode="auto">
          <a:xfrm>
            <a:off x="1298331" y="5589240"/>
            <a:ext cx="4785837" cy="366767"/>
          </a:xfrm>
          <a:prstGeom prst="rect">
            <a:avLst/>
          </a:prstGeom>
          <a:noFill/>
          <a:ln w="9525">
            <a:noFill/>
            <a:miter lim="800000"/>
            <a:headEnd/>
            <a:tailEnd/>
          </a:ln>
          <a:effectLst/>
        </p:spPr>
        <p:txBody>
          <a:bodyPr wrap="square" lIns="90488" tIns="44450" rIns="90488" bIns="44450">
            <a:spAutoFit/>
          </a:bodyPr>
          <a:lstStyle/>
          <a:p>
            <a:pPr>
              <a:buFontTx/>
              <a:buNone/>
            </a:pPr>
            <a:r>
              <a:rPr lang="sv-SE" b="1" i="1" dirty="0"/>
              <a:t>Ett åtagande för </a:t>
            </a:r>
            <a:r>
              <a:rPr lang="sv-SE" b="1" i="1" dirty="0" smtClean="0"/>
              <a:t>medlemsstaterna</a:t>
            </a:r>
            <a:endParaRPr lang="sv-SE" b="1" i="1" dirty="0"/>
          </a:p>
        </p:txBody>
      </p:sp>
      <p:sp>
        <p:nvSpPr>
          <p:cNvPr id="107526" name="Text Box 6"/>
          <p:cNvSpPr txBox="1">
            <a:spLocks noChangeArrowheads="1"/>
          </p:cNvSpPr>
          <p:nvPr/>
        </p:nvSpPr>
        <p:spPr bwMode="auto">
          <a:xfrm>
            <a:off x="5502520" y="5589240"/>
            <a:ext cx="1880196" cy="366767"/>
          </a:xfrm>
          <a:prstGeom prst="rect">
            <a:avLst/>
          </a:prstGeom>
          <a:noFill/>
          <a:ln w="9525">
            <a:noFill/>
            <a:miter lim="800000"/>
            <a:headEnd/>
            <a:tailEnd/>
          </a:ln>
          <a:effectLst/>
        </p:spPr>
        <p:txBody>
          <a:bodyPr wrap="none" lIns="90488" tIns="44450" rIns="90488" bIns="44450">
            <a:spAutoFit/>
          </a:bodyPr>
          <a:lstStyle/>
          <a:p>
            <a:pPr>
              <a:buFontTx/>
              <a:buNone/>
            </a:pPr>
            <a:r>
              <a:rPr lang="sv-SE" b="1" i="1" dirty="0"/>
              <a:t>”Något önskvärt”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4"/>
          <p:cNvSpPr>
            <a:spLocks noGrp="1"/>
          </p:cNvSpPr>
          <p:nvPr>
            <p:ph type="sldNum" sz="quarter" idx="4294967295"/>
          </p:nvPr>
        </p:nvSpPr>
        <p:spPr>
          <a:xfrm>
            <a:off x="8440616" y="6332539"/>
            <a:ext cx="531935" cy="306387"/>
          </a:xfrm>
          <a:prstGeom prst="rect">
            <a:avLst/>
          </a:prstGeom>
        </p:spPr>
        <p:txBody>
          <a:bodyPr/>
          <a:lstStyle/>
          <a:p>
            <a:fld id="{6FE83D5B-990C-4FA1-A268-70BC3D3999C8}" type="slidenum">
              <a:rPr lang="fr-FR"/>
              <a:pPr/>
              <a:t>11</a:t>
            </a:fld>
            <a:endParaRPr lang="fr-FR"/>
          </a:p>
        </p:txBody>
      </p:sp>
      <p:sp>
        <p:nvSpPr>
          <p:cNvPr id="84996" name="Rectangle 4"/>
          <p:cNvSpPr>
            <a:spLocks noGrp="1" noChangeArrowheads="1"/>
          </p:cNvSpPr>
          <p:nvPr>
            <p:ph type="title"/>
          </p:nvPr>
        </p:nvSpPr>
        <p:spPr/>
        <p:txBody>
          <a:bodyPr/>
          <a:lstStyle/>
          <a:p>
            <a:r>
              <a:rPr lang="sv-SE" dirty="0"/>
              <a:t>Rörlighet – förtroende – ömsesidighet</a:t>
            </a:r>
          </a:p>
        </p:txBody>
      </p:sp>
      <p:sp>
        <p:nvSpPr>
          <p:cNvPr id="84999" name="Rectangle 7"/>
          <p:cNvSpPr>
            <a:spLocks noGrp="1" noChangeArrowheads="1"/>
          </p:cNvSpPr>
          <p:nvPr>
            <p:ph type="body" idx="1"/>
          </p:nvPr>
        </p:nvSpPr>
        <p:spPr>
          <a:xfrm>
            <a:off x="703385" y="1484784"/>
            <a:ext cx="7926266" cy="4314825"/>
          </a:xfrm>
        </p:spPr>
        <p:txBody>
          <a:bodyPr/>
          <a:lstStyle/>
          <a:p>
            <a:r>
              <a:rPr lang="sv-SE" dirty="0"/>
              <a:t>Flygplatser, flygtrafiktjänst</a:t>
            </a:r>
          </a:p>
          <a:p>
            <a:pPr lvl="1"/>
            <a:r>
              <a:rPr lang="sv-SE" dirty="0"/>
              <a:t>Kunna flyga över och landa i andra länder</a:t>
            </a:r>
          </a:p>
          <a:p>
            <a:r>
              <a:rPr lang="sv-SE" dirty="0"/>
              <a:t>Flygbolag</a:t>
            </a:r>
          </a:p>
          <a:p>
            <a:pPr lvl="1"/>
            <a:r>
              <a:rPr lang="sv-SE" dirty="0"/>
              <a:t>Kunna konkurrera med bolag i andra länder – prispress, effektivitet, konkurrens</a:t>
            </a:r>
          </a:p>
          <a:p>
            <a:r>
              <a:rPr lang="sv-SE" dirty="0"/>
              <a:t>Luftfartyg</a:t>
            </a:r>
          </a:p>
          <a:p>
            <a:pPr lvl="1"/>
            <a:r>
              <a:rPr lang="sv-SE" dirty="0"/>
              <a:t>Flytta mellan olika stater utan krångel</a:t>
            </a:r>
          </a:p>
          <a:p>
            <a:pPr lvl="1"/>
            <a:r>
              <a:rPr lang="sv-SE" dirty="0"/>
              <a:t>Modifieringar – kunna sälja vidare till andra länder</a:t>
            </a:r>
          </a:p>
          <a:p>
            <a:pPr lvl="1"/>
            <a:r>
              <a:rPr lang="sv-SE" dirty="0"/>
              <a:t>Underhåll – hitta billigaste och bästa verkstaden</a:t>
            </a:r>
          </a:p>
        </p:txBody>
      </p:sp>
      <p:sp>
        <p:nvSpPr>
          <p:cNvPr id="85000" name="Rectangle 8"/>
          <p:cNvSpPr>
            <a:spLocks noChangeArrowheads="1"/>
          </p:cNvSpPr>
          <p:nvPr/>
        </p:nvSpPr>
        <p:spPr bwMode="auto">
          <a:xfrm>
            <a:off x="783981" y="5445125"/>
            <a:ext cx="7772400" cy="648171"/>
          </a:xfrm>
          <a:prstGeom prst="rect">
            <a:avLst/>
          </a:prstGeom>
          <a:noFill/>
          <a:ln w="9525">
            <a:noFill/>
            <a:miter lim="800000"/>
            <a:headEnd/>
            <a:tailEnd/>
          </a:ln>
          <a:effectLst/>
        </p:spPr>
        <p:txBody>
          <a:bodyPr anchor="ctr"/>
          <a:lstStyle/>
          <a:p>
            <a:pPr algn="ctr">
              <a:spcBef>
                <a:spcPct val="0"/>
              </a:spcBef>
              <a:buSzTx/>
              <a:buFontTx/>
              <a:buNone/>
            </a:pPr>
            <a:r>
              <a:rPr lang="sv-SE" sz="2800" i="1" dirty="0">
                <a:solidFill>
                  <a:srgbClr val="004794"/>
                </a:solidFill>
                <a:latin typeface="Arial" charset="0"/>
              </a:rPr>
              <a:t>Hur ska vi kunna lita på varandra?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9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9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99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99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99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4294967295"/>
          </p:nvPr>
        </p:nvSpPr>
        <p:spPr>
          <a:xfrm>
            <a:off x="8440616" y="6332539"/>
            <a:ext cx="531935" cy="306387"/>
          </a:xfrm>
          <a:prstGeom prst="rect">
            <a:avLst/>
          </a:prstGeom>
        </p:spPr>
        <p:txBody>
          <a:bodyPr/>
          <a:lstStyle/>
          <a:p>
            <a:fld id="{5AC2678A-179A-4D45-813D-17C522F72047}" type="slidenum">
              <a:rPr lang="fr-FR"/>
              <a:pPr/>
              <a:t>12</a:t>
            </a:fld>
            <a:endParaRPr lang="fr-FR"/>
          </a:p>
        </p:txBody>
      </p:sp>
      <p:sp>
        <p:nvSpPr>
          <p:cNvPr id="89090" name="Rectangle 2"/>
          <p:cNvSpPr>
            <a:spLocks noGrp="1" noChangeArrowheads="1"/>
          </p:cNvSpPr>
          <p:nvPr>
            <p:ph type="title"/>
          </p:nvPr>
        </p:nvSpPr>
        <p:spPr/>
        <p:txBody>
          <a:bodyPr/>
          <a:lstStyle/>
          <a:p>
            <a:r>
              <a:rPr lang="sv-SE" sz="3600"/>
              <a:t>Hur vet vi att de andra ”</a:t>
            </a:r>
            <a:r>
              <a:rPr lang="sv-SE" sz="3600" i="1"/>
              <a:t>gör rätt” eller ”lika”?</a:t>
            </a:r>
          </a:p>
        </p:txBody>
      </p:sp>
      <p:sp>
        <p:nvSpPr>
          <p:cNvPr id="89091" name="Rectangle 3"/>
          <p:cNvSpPr>
            <a:spLocks noGrp="1" noChangeArrowheads="1"/>
          </p:cNvSpPr>
          <p:nvPr>
            <p:ph type="body" idx="1"/>
          </p:nvPr>
        </p:nvSpPr>
        <p:spPr/>
        <p:txBody>
          <a:bodyPr/>
          <a:lstStyle/>
          <a:p>
            <a:pPr>
              <a:lnSpc>
                <a:spcPct val="90000"/>
              </a:lnSpc>
            </a:pPr>
            <a:r>
              <a:rPr lang="sv-SE" dirty="0"/>
              <a:t>Nära samspel mellan </a:t>
            </a:r>
          </a:p>
          <a:p>
            <a:pPr lvl="1">
              <a:lnSpc>
                <a:spcPct val="90000"/>
              </a:lnSpc>
            </a:pPr>
            <a:r>
              <a:rPr lang="sv-SE" sz="3200" b="1" dirty="0"/>
              <a:t>fri konkurrens</a:t>
            </a:r>
            <a:r>
              <a:rPr lang="sv-SE" sz="3200" dirty="0"/>
              <a:t>, </a:t>
            </a:r>
          </a:p>
          <a:p>
            <a:pPr lvl="1">
              <a:lnSpc>
                <a:spcPct val="90000"/>
              </a:lnSpc>
            </a:pPr>
            <a:r>
              <a:rPr lang="sv-SE" sz="3200" b="1" dirty="0"/>
              <a:t>flygets utveckling och utökning</a:t>
            </a:r>
            <a:r>
              <a:rPr lang="sv-SE" sz="3200" dirty="0"/>
              <a:t> och </a:t>
            </a:r>
          </a:p>
          <a:p>
            <a:pPr lvl="1">
              <a:lnSpc>
                <a:spcPct val="90000"/>
              </a:lnSpc>
            </a:pPr>
            <a:r>
              <a:rPr lang="sv-SE" sz="3200" b="1" dirty="0"/>
              <a:t>flygsäkerhet</a:t>
            </a:r>
            <a:br>
              <a:rPr lang="sv-SE" sz="3200" b="1" dirty="0"/>
            </a:br>
            <a:endParaRPr lang="sv-SE" sz="3200" dirty="0"/>
          </a:p>
          <a:p>
            <a:pPr>
              <a:lnSpc>
                <a:spcPct val="90000"/>
              </a:lnSpc>
              <a:buFontTx/>
              <a:buNone/>
            </a:pPr>
            <a:r>
              <a:rPr lang="sv-SE" dirty="0"/>
              <a:t>=&gt; stort behov av samverkan och </a:t>
            </a:r>
            <a:r>
              <a:rPr lang="sv-SE" dirty="0" smtClean="0"/>
              <a:t>insyn</a:t>
            </a:r>
            <a:endParaRPr lang="sv-SE" dirty="0"/>
          </a:p>
          <a:p>
            <a:pPr>
              <a:lnSpc>
                <a:spcPct val="90000"/>
              </a:lnSpc>
              <a:buFontTx/>
              <a:buNone/>
            </a:pPr>
            <a:r>
              <a:rPr lang="sv-SE" dirty="0"/>
              <a:t>=&gt; stora förväntningar från passagerare på ökad effektivitet och lägre </a:t>
            </a:r>
            <a:r>
              <a:rPr lang="sv-SE" dirty="0" smtClean="0"/>
              <a:t>biljettpriser</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0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4294967295"/>
          </p:nvPr>
        </p:nvSpPr>
        <p:spPr>
          <a:xfrm>
            <a:off x="8440616" y="6332539"/>
            <a:ext cx="531935" cy="306387"/>
          </a:xfrm>
          <a:prstGeom prst="rect">
            <a:avLst/>
          </a:prstGeom>
        </p:spPr>
        <p:txBody>
          <a:bodyPr/>
          <a:lstStyle/>
          <a:p>
            <a:fld id="{5AE70505-3D0D-481C-B758-5D5085394C59}" type="slidenum">
              <a:rPr lang="fr-FR"/>
              <a:pPr/>
              <a:t>13</a:t>
            </a:fld>
            <a:endParaRPr lang="fr-FR"/>
          </a:p>
        </p:txBody>
      </p:sp>
      <p:sp>
        <p:nvSpPr>
          <p:cNvPr id="88066" name="Rectangle 2"/>
          <p:cNvSpPr>
            <a:spLocks noGrp="1" noChangeArrowheads="1"/>
          </p:cNvSpPr>
          <p:nvPr>
            <p:ph type="title"/>
          </p:nvPr>
        </p:nvSpPr>
        <p:spPr/>
        <p:txBody>
          <a:bodyPr/>
          <a:lstStyle/>
          <a:p>
            <a:r>
              <a:rPr lang="sv-SE"/>
              <a:t>Om man följer ICAO:s standarder…</a:t>
            </a:r>
          </a:p>
        </p:txBody>
      </p:sp>
      <p:sp>
        <p:nvSpPr>
          <p:cNvPr id="88067" name="Rectangle 3"/>
          <p:cNvSpPr>
            <a:spLocks noGrp="1" noChangeArrowheads="1"/>
          </p:cNvSpPr>
          <p:nvPr>
            <p:ph type="body" idx="1"/>
          </p:nvPr>
        </p:nvSpPr>
        <p:spPr/>
        <p:txBody>
          <a:bodyPr/>
          <a:lstStyle/>
          <a:p>
            <a:r>
              <a:rPr lang="sv-SE" sz="2400" dirty="0"/>
              <a:t>…kommer man ganska långt.</a:t>
            </a:r>
          </a:p>
          <a:p>
            <a:r>
              <a:rPr lang="sv-SE" sz="2400" dirty="0"/>
              <a:t>Men följer staterna dessa standarder?</a:t>
            </a:r>
          </a:p>
          <a:p>
            <a:r>
              <a:rPr lang="sv-SE" sz="2400" dirty="0" err="1"/>
              <a:t>ICAOs</a:t>
            </a:r>
            <a:r>
              <a:rPr lang="sv-SE" sz="2400" dirty="0"/>
              <a:t> Generalförsamling 1998:</a:t>
            </a:r>
          </a:p>
          <a:p>
            <a:pPr lvl="1"/>
            <a:r>
              <a:rPr lang="sv-SE" i="1" dirty="0"/>
              <a:t>”</a:t>
            </a:r>
            <a:r>
              <a:rPr lang="sv-SE" i="1" dirty="0" err="1"/>
              <a:t>Increased</a:t>
            </a:r>
            <a:r>
              <a:rPr lang="sv-SE" i="1" dirty="0"/>
              <a:t> </a:t>
            </a:r>
            <a:r>
              <a:rPr lang="sv-SE" i="1" dirty="0" err="1"/>
              <a:t>concern</a:t>
            </a:r>
            <a:r>
              <a:rPr lang="sv-SE" i="1" dirty="0"/>
              <a:t> over the </a:t>
            </a:r>
            <a:r>
              <a:rPr lang="sv-SE" i="1" dirty="0" err="1"/>
              <a:t>level</a:t>
            </a:r>
            <a:r>
              <a:rPr lang="sv-SE" i="1" dirty="0"/>
              <a:t> of </a:t>
            </a:r>
            <a:r>
              <a:rPr lang="sv-SE" i="1" dirty="0" err="1"/>
              <a:t>safety</a:t>
            </a:r>
            <a:r>
              <a:rPr lang="sv-SE" i="1" dirty="0"/>
              <a:t> </a:t>
            </a:r>
            <a:r>
              <a:rPr lang="sv-SE" i="1" dirty="0" err="1"/>
              <a:t>world-wide</a:t>
            </a:r>
            <a:endParaRPr lang="sv-SE" i="1" dirty="0"/>
          </a:p>
          <a:p>
            <a:pPr lvl="1"/>
            <a:r>
              <a:rPr lang="sv-SE" i="1" dirty="0" err="1"/>
              <a:t>Various</a:t>
            </a:r>
            <a:r>
              <a:rPr lang="sv-SE" i="1" dirty="0"/>
              <a:t> reports in the </a:t>
            </a:r>
            <a:r>
              <a:rPr lang="sv-SE" i="1" dirty="0" err="1"/>
              <a:t>early</a:t>
            </a:r>
            <a:r>
              <a:rPr lang="sv-SE" i="1" dirty="0"/>
              <a:t> 1990s on the lack of </a:t>
            </a:r>
            <a:r>
              <a:rPr lang="sv-SE" i="1" dirty="0" err="1"/>
              <a:t>Implementation</a:t>
            </a:r>
            <a:r>
              <a:rPr lang="sv-SE" i="1" dirty="0"/>
              <a:t> of ICAO </a:t>
            </a:r>
            <a:r>
              <a:rPr lang="sv-SE" i="1" dirty="0" err="1"/>
              <a:t>SARPs</a:t>
            </a:r>
            <a:r>
              <a:rPr lang="sv-SE" i="1" dirty="0"/>
              <a:t> by States</a:t>
            </a:r>
          </a:p>
          <a:p>
            <a:pPr lvl="1"/>
            <a:r>
              <a:rPr lang="sv-SE" i="1" dirty="0" err="1"/>
              <a:t>Need</a:t>
            </a:r>
            <a:r>
              <a:rPr lang="sv-SE" i="1" dirty="0"/>
              <a:t> to </a:t>
            </a:r>
            <a:r>
              <a:rPr lang="sv-SE" i="1" dirty="0" err="1"/>
              <a:t>reduce</a:t>
            </a:r>
            <a:r>
              <a:rPr lang="sv-SE" i="1" dirty="0"/>
              <a:t> </a:t>
            </a:r>
            <a:r>
              <a:rPr lang="sv-SE" i="1" dirty="0" err="1"/>
              <a:t>accident</a:t>
            </a:r>
            <a:r>
              <a:rPr lang="sv-SE" i="1" dirty="0"/>
              <a:t> rates to </a:t>
            </a:r>
            <a:r>
              <a:rPr lang="sv-SE" i="1" dirty="0" err="1"/>
              <a:t>off-set</a:t>
            </a:r>
            <a:r>
              <a:rPr lang="sv-SE" i="1" dirty="0"/>
              <a:t> the rapid </a:t>
            </a:r>
            <a:r>
              <a:rPr lang="sv-SE" i="1" dirty="0" err="1"/>
              <a:t>increase</a:t>
            </a:r>
            <a:r>
              <a:rPr lang="sv-SE" i="1" dirty="0"/>
              <a:t> in </a:t>
            </a:r>
            <a:r>
              <a:rPr lang="sv-SE" i="1" dirty="0" err="1"/>
              <a:t>traffic</a:t>
            </a:r>
            <a:r>
              <a:rPr lang="sv-SE" i="1" dirty="0"/>
              <a:t>”</a:t>
            </a:r>
          </a:p>
          <a:p>
            <a:pPr lvl="1"/>
            <a:r>
              <a:rPr lang="sv-SE" sz="1800" dirty="0"/>
              <a:t>ICAO beslutade 1998 att ett världsomfattande </a:t>
            </a:r>
            <a:r>
              <a:rPr lang="sv-SE" sz="1800" dirty="0" err="1"/>
              <a:t>auditprogram</a:t>
            </a:r>
            <a:r>
              <a:rPr lang="sv-SE" sz="1800" dirty="0"/>
              <a:t> skulle genomföras av alla kontraktsstater. Det fick heta USOAP, Universal </a:t>
            </a:r>
            <a:r>
              <a:rPr lang="sv-SE" sz="1800" dirty="0" err="1"/>
              <a:t>Safety</a:t>
            </a:r>
            <a:r>
              <a:rPr lang="sv-SE" sz="1800" dirty="0"/>
              <a:t> </a:t>
            </a:r>
            <a:r>
              <a:rPr lang="sv-SE" sz="1800" dirty="0" err="1"/>
              <a:t>Oversight</a:t>
            </a:r>
            <a:r>
              <a:rPr lang="sv-SE" sz="1800" dirty="0"/>
              <a:t> </a:t>
            </a:r>
            <a:r>
              <a:rPr lang="sv-SE" sz="1800" dirty="0" err="1"/>
              <a:t>Audit</a:t>
            </a:r>
            <a:r>
              <a:rPr lang="sv-SE" sz="1800" dirty="0"/>
              <a:t> </a:t>
            </a:r>
            <a:r>
              <a:rPr lang="sv-SE" sz="1800" dirty="0" err="1"/>
              <a:t>Programme</a:t>
            </a:r>
            <a:r>
              <a:rPr lang="sv-SE" sz="1800" dirty="0"/>
              <a:t>. FCL, OPS, AIR var fokusområden.</a:t>
            </a:r>
          </a:p>
          <a:p>
            <a:pPr lvl="1"/>
            <a:r>
              <a:rPr lang="sv-SE" sz="1800" dirty="0"/>
              <a:t>Programmet pågår fortfarande och är utökat till de flesta annex</a:t>
            </a:r>
          </a:p>
          <a:p>
            <a:endParaRPr lang="sv-SE"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0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0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Flygsäkerhet:</a:t>
            </a:r>
            <a:endParaRPr lang="sv-SE" dirty="0"/>
          </a:p>
        </p:txBody>
      </p:sp>
      <p:sp>
        <p:nvSpPr>
          <p:cNvPr id="5" name="Underrubrik 4"/>
          <p:cNvSpPr>
            <a:spLocks noGrp="1"/>
          </p:cNvSpPr>
          <p:nvPr>
            <p:ph type="subTitle" idx="1"/>
          </p:nvPr>
        </p:nvSpPr>
        <p:spPr/>
        <p:txBody>
          <a:bodyPr/>
          <a:lstStyle/>
          <a:p>
            <a:pPr algn="ctr"/>
            <a:r>
              <a:rPr lang="sv-SE" sz="4400" dirty="0" err="1" smtClean="0">
                <a:latin typeface="Bauhaus 93" pitchFamily="82" charset="0"/>
              </a:rPr>
              <a:t>If</a:t>
            </a:r>
            <a:r>
              <a:rPr lang="sv-SE" sz="4400" dirty="0" smtClean="0">
                <a:latin typeface="Bauhaus 93" pitchFamily="82" charset="0"/>
              </a:rPr>
              <a:t> you </a:t>
            </a:r>
            <a:r>
              <a:rPr lang="sv-SE" sz="4400" dirty="0" err="1" smtClean="0">
                <a:latin typeface="Bauhaus 93" pitchFamily="82" charset="0"/>
              </a:rPr>
              <a:t>think</a:t>
            </a:r>
            <a:r>
              <a:rPr lang="sv-SE" sz="4400" dirty="0" smtClean="0">
                <a:latin typeface="Bauhaus 93" pitchFamily="82" charset="0"/>
              </a:rPr>
              <a:t> </a:t>
            </a:r>
            <a:r>
              <a:rPr lang="sv-SE" sz="4400" dirty="0" err="1" smtClean="0">
                <a:latin typeface="Bauhaus 93" pitchFamily="82" charset="0"/>
              </a:rPr>
              <a:t>safety</a:t>
            </a:r>
            <a:r>
              <a:rPr lang="sv-SE" sz="4400" dirty="0" smtClean="0">
                <a:latin typeface="Bauhaus 93" pitchFamily="82" charset="0"/>
              </a:rPr>
              <a:t> is </a:t>
            </a:r>
            <a:r>
              <a:rPr lang="sv-SE" sz="4400" dirty="0" err="1" smtClean="0">
                <a:latin typeface="Bauhaus 93" pitchFamily="82" charset="0"/>
              </a:rPr>
              <a:t>expensive</a:t>
            </a:r>
            <a:r>
              <a:rPr lang="sv-SE" sz="4400" dirty="0" smtClean="0">
                <a:latin typeface="Bauhaus 93" pitchFamily="82" charset="0"/>
              </a:rPr>
              <a:t> – try an </a:t>
            </a:r>
            <a:r>
              <a:rPr lang="sv-SE" sz="4400" dirty="0" err="1" smtClean="0">
                <a:latin typeface="Bauhaus 93" pitchFamily="82" charset="0"/>
              </a:rPr>
              <a:t>accident</a:t>
            </a:r>
            <a:r>
              <a:rPr lang="sv-SE" sz="4400" dirty="0" smtClean="0">
                <a:latin typeface="Bauhaus 93" pitchFamily="82" charset="0"/>
              </a:rPr>
              <a:t>!</a:t>
            </a:r>
            <a:endParaRPr lang="sv-SE" sz="4400" dirty="0">
              <a:latin typeface="Bauhaus 93"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Flygsäkerhetsutveckling – ett exempel </a:t>
            </a:r>
            <a:endParaRPr lang="sv-SE" dirty="0"/>
          </a:p>
        </p:txBody>
      </p:sp>
      <p:sp>
        <p:nvSpPr>
          <p:cNvPr id="3" name="Platshållare för innehåll 2"/>
          <p:cNvSpPr>
            <a:spLocks noGrp="1"/>
          </p:cNvSpPr>
          <p:nvPr>
            <p:ph idx="1"/>
          </p:nvPr>
        </p:nvSpPr>
        <p:spPr>
          <a:xfrm>
            <a:off x="6444208" y="1196752"/>
            <a:ext cx="2448272" cy="4516448"/>
          </a:xfrm>
        </p:spPr>
        <p:txBody>
          <a:bodyPr/>
          <a:lstStyle/>
          <a:p>
            <a:pPr marL="185738" indent="-185738"/>
            <a:r>
              <a:rPr lang="sv-SE" sz="1050" dirty="0" smtClean="0"/>
              <a:t>Airbus A320, US Airways Flight 1549</a:t>
            </a:r>
          </a:p>
          <a:p>
            <a:pPr marL="185738" indent="-185738"/>
            <a:r>
              <a:rPr lang="sv-SE" sz="1050" dirty="0" smtClean="0"/>
              <a:t>Fåglar träffade båda motorerna efter start</a:t>
            </a:r>
          </a:p>
          <a:p>
            <a:pPr marL="185738" indent="-185738"/>
            <a:r>
              <a:rPr lang="sv-SE" sz="1050" dirty="0" smtClean="0"/>
              <a:t>Befälhavaren valde att nödlanda på vatten – ”han gjorde bara det han hade övat hela sitt liv på att göra”</a:t>
            </a:r>
          </a:p>
          <a:p>
            <a:pPr marL="185738" indent="-185738"/>
            <a:r>
              <a:rPr lang="sv-SE" sz="1050" dirty="0" smtClean="0"/>
              <a:t>Flygplan av denna sort är certifierade att klara av ”</a:t>
            </a:r>
            <a:r>
              <a:rPr lang="sv-SE" sz="1050" dirty="0" err="1" smtClean="0"/>
              <a:t>ditching</a:t>
            </a:r>
            <a:r>
              <a:rPr lang="sv-SE" sz="1050" dirty="0" smtClean="0"/>
              <a:t>”, men det görs inga verkliga prov IRL</a:t>
            </a:r>
          </a:p>
          <a:p>
            <a:pPr marL="185738" indent="-185738"/>
            <a:r>
              <a:rPr lang="sv-SE" sz="1050" dirty="0"/>
              <a:t>155 personer ombord – alla överlevde</a:t>
            </a:r>
          </a:p>
          <a:p>
            <a:pPr marL="3175" indent="-3175">
              <a:buNone/>
            </a:pPr>
            <a:endParaRPr lang="sv-SE" sz="1050" dirty="0" smtClean="0"/>
          </a:p>
          <a:p>
            <a:pPr marL="3175" indent="-3175">
              <a:buNone/>
            </a:pPr>
            <a:r>
              <a:rPr lang="sv-SE" sz="1050" dirty="0"/>
              <a:t>Se haveriutredning:</a:t>
            </a:r>
          </a:p>
          <a:p>
            <a:pPr marL="3175" indent="-3175">
              <a:buNone/>
            </a:pPr>
            <a:r>
              <a:rPr lang="sv-SE" sz="1050" dirty="0" smtClean="0">
                <a:hlinkClick r:id="rId3"/>
              </a:rPr>
              <a:t>http</a:t>
            </a:r>
            <a:r>
              <a:rPr lang="sv-SE" sz="1050" dirty="0">
                <a:hlinkClick r:id="rId3"/>
              </a:rPr>
              <a:t>://</a:t>
            </a:r>
            <a:r>
              <a:rPr lang="sv-SE" sz="1050" dirty="0" smtClean="0">
                <a:hlinkClick r:id="rId3"/>
              </a:rPr>
              <a:t>www.ntsb.gov/doclib/reports/2010/aar1003.pdf</a:t>
            </a:r>
            <a:endParaRPr lang="sv-SE" sz="1050" dirty="0" smtClean="0"/>
          </a:p>
          <a:p>
            <a:pPr>
              <a:buNone/>
            </a:pPr>
            <a:endParaRPr lang="sv-SE" sz="1050" dirty="0"/>
          </a:p>
          <a:p>
            <a:pPr>
              <a:buNone/>
            </a:pPr>
            <a:endParaRPr lang="sv-SE" sz="1050" dirty="0" smtClean="0"/>
          </a:p>
          <a:p>
            <a:pPr>
              <a:buNone/>
            </a:pPr>
            <a:endParaRPr lang="sv-SE" sz="1100" dirty="0"/>
          </a:p>
        </p:txBody>
      </p:sp>
      <p:pic>
        <p:nvPicPr>
          <p:cNvPr id="49154" name="Picture 2" descr="http://www.dallastexaspersonalinjurylawyer.com/wp-content/uploads/2012/08/aviation-accident.jpg"/>
          <p:cNvPicPr>
            <a:picLocks noChangeAspect="1" noChangeArrowheads="1"/>
          </p:cNvPicPr>
          <p:nvPr/>
        </p:nvPicPr>
        <p:blipFill>
          <a:blip r:embed="rId4" cstate="print"/>
          <a:srcRect/>
          <a:stretch>
            <a:fillRect/>
          </a:stretch>
        </p:blipFill>
        <p:spPr bwMode="auto">
          <a:xfrm>
            <a:off x="0" y="1052736"/>
            <a:ext cx="6381345" cy="3898378"/>
          </a:xfrm>
          <a:prstGeom prst="rect">
            <a:avLst/>
          </a:prstGeom>
          <a:noFill/>
        </p:spPr>
      </p:pic>
      <p:sp>
        <p:nvSpPr>
          <p:cNvPr id="5" name="Rektangel 4"/>
          <p:cNvSpPr/>
          <p:nvPr/>
        </p:nvSpPr>
        <p:spPr>
          <a:xfrm>
            <a:off x="251520" y="4941168"/>
            <a:ext cx="8712968" cy="1200329"/>
          </a:xfrm>
          <a:prstGeom prst="rect">
            <a:avLst/>
          </a:prstGeom>
        </p:spPr>
        <p:txBody>
          <a:bodyPr wrap="square">
            <a:spAutoFit/>
          </a:bodyPr>
          <a:lstStyle/>
          <a:p>
            <a:pPr>
              <a:buNone/>
            </a:pPr>
            <a:r>
              <a:rPr lang="sv-SE" sz="1600" dirty="0" smtClean="0"/>
              <a:t>Vad lär vi oss: Faran (fåglar nära flygplan) var känd, motåtgärder var vidtagna, bl.a. att försöka minska fågelmängden vid flygplatsen. Motorerna certifierad för fågelkollision. Flygplanet var godkänt för vattenlandning.  Det finns många nivåer i säkerhetstänkandet – två motorer räckte inte, men pilotens träning var bra och han kunde använda kunskaperna för att minimera skadan när olyckan inträffade. </a:t>
            </a:r>
          </a:p>
          <a:p>
            <a:pPr>
              <a:buNone/>
            </a:pPr>
            <a:endParaRPr lang="sv-SE"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t>Antal döda i </a:t>
            </a:r>
            <a:r>
              <a:rPr lang="sv-SE" sz="2400" dirty="0" err="1" smtClean="0"/>
              <a:t>världsluftfarten</a:t>
            </a:r>
            <a:r>
              <a:rPr lang="sv-SE" sz="2400" dirty="0" smtClean="0"/>
              <a:t>, normerat per sträcka</a:t>
            </a:r>
            <a:endParaRPr lang="sv-SE" sz="2400" baseline="30000" dirty="0"/>
          </a:p>
        </p:txBody>
      </p:sp>
      <p:pic>
        <p:nvPicPr>
          <p:cNvPr id="2050" name="Picture 2"/>
          <p:cNvPicPr>
            <a:picLocks noGrp="1" noChangeAspect="1" noChangeArrowheads="1"/>
          </p:cNvPicPr>
          <p:nvPr>
            <p:ph idx="1"/>
          </p:nvPr>
        </p:nvPicPr>
        <p:blipFill>
          <a:blip r:embed="rId3" cstate="print"/>
          <a:srcRect l="3375" t="19798" r="2925" b="8639"/>
          <a:stretch>
            <a:fillRect/>
          </a:stretch>
        </p:blipFill>
        <p:spPr bwMode="auto">
          <a:xfrm>
            <a:off x="11946" y="1446213"/>
            <a:ext cx="9132054" cy="4359051"/>
          </a:xfrm>
          <a:prstGeom prst="rect">
            <a:avLst/>
          </a:prstGeom>
          <a:noFill/>
          <a:ln w="9525">
            <a:noFill/>
            <a:miter lim="800000"/>
            <a:headEnd/>
            <a:tailEnd/>
          </a:ln>
        </p:spPr>
      </p:pic>
      <p:sp>
        <p:nvSpPr>
          <p:cNvPr id="5" name="Rektangel 4"/>
          <p:cNvSpPr/>
          <p:nvPr/>
        </p:nvSpPr>
        <p:spPr>
          <a:xfrm>
            <a:off x="0" y="1484784"/>
            <a:ext cx="104360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2267744" y="6309320"/>
            <a:ext cx="6314549" cy="400110"/>
          </a:xfrm>
          <a:prstGeom prst="rect">
            <a:avLst/>
          </a:prstGeom>
          <a:noFill/>
        </p:spPr>
        <p:txBody>
          <a:bodyPr wrap="none" rtlCol="0">
            <a:spAutoFit/>
          </a:bodyPr>
          <a:lstStyle/>
          <a:p>
            <a:r>
              <a:rPr lang="sv-SE" sz="1000" dirty="0" smtClean="0"/>
              <a:t>Källa: </a:t>
            </a:r>
            <a:r>
              <a:rPr lang="sv-SE" sz="1000" dirty="0" smtClean="0">
                <a:hlinkClick r:id="rId4"/>
              </a:rPr>
              <a:t>http://easa.europa.eu/communications/docs/annual-safety-review/2010/EASA-Annual-Safety-Review-2010.pdf</a:t>
            </a:r>
            <a:endParaRPr lang="sv-SE" sz="1000" dirty="0" smtClean="0"/>
          </a:p>
          <a:p>
            <a:r>
              <a:rPr lang="sv-SE" sz="1000" dirty="0" smtClean="0"/>
              <a:t>Obs! Enheten ”</a:t>
            </a:r>
            <a:r>
              <a:rPr lang="sv-SE" sz="1000" dirty="0" err="1" smtClean="0"/>
              <a:t>miles</a:t>
            </a:r>
            <a:r>
              <a:rPr lang="sv-SE" sz="1000" dirty="0" smtClean="0"/>
              <a:t>”. </a:t>
            </a:r>
            <a:endParaRPr lang="sv-SE"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Flygsäkerhetsutveckling i världen 1994 - 2013</a:t>
            </a:r>
            <a:endParaRPr lang="sv-SE" sz="2800" dirty="0"/>
          </a:p>
        </p:txBody>
      </p:sp>
      <p:sp>
        <p:nvSpPr>
          <p:cNvPr id="5" name="textruta 4"/>
          <p:cNvSpPr txBox="1"/>
          <p:nvPr/>
        </p:nvSpPr>
        <p:spPr>
          <a:xfrm>
            <a:off x="2267744" y="6309320"/>
            <a:ext cx="6314549" cy="246221"/>
          </a:xfrm>
          <a:prstGeom prst="rect">
            <a:avLst/>
          </a:prstGeom>
          <a:noFill/>
        </p:spPr>
        <p:txBody>
          <a:bodyPr wrap="none" rtlCol="0">
            <a:spAutoFit/>
          </a:bodyPr>
          <a:lstStyle/>
          <a:p>
            <a:r>
              <a:rPr lang="sv-SE" sz="1000" dirty="0" smtClean="0"/>
              <a:t>Källa: http://easa.europa.eu/communications/docs/annual-safety-review/2012/EASA-Annual-Safety-Review-2012.pdf</a:t>
            </a:r>
            <a:endParaRPr lang="sv-SE" sz="1000" dirty="0"/>
          </a:p>
        </p:txBody>
      </p:sp>
      <p:sp>
        <p:nvSpPr>
          <p:cNvPr id="7" name="Rektangel 6"/>
          <p:cNvSpPr/>
          <p:nvPr/>
        </p:nvSpPr>
        <p:spPr>
          <a:xfrm>
            <a:off x="0" y="1484784"/>
            <a:ext cx="104360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5"/>
          <p:cNvSpPr>
            <a:spLocks noGrp="1"/>
          </p:cNvSpPr>
          <p:nvPr>
            <p:ph idx="1"/>
          </p:nvPr>
        </p:nvSpPr>
        <p:spPr/>
        <p:txBody>
          <a:bodyPr/>
          <a:lstStyle/>
          <a:p>
            <a:endParaRPr lang="sv-SE"/>
          </a:p>
        </p:txBody>
      </p:sp>
      <p:pic>
        <p:nvPicPr>
          <p:cNvPr id="1026" name="Picture 2"/>
          <p:cNvPicPr>
            <a:picLocks noChangeAspect="1" noChangeArrowheads="1"/>
          </p:cNvPicPr>
          <p:nvPr/>
        </p:nvPicPr>
        <p:blipFill>
          <a:blip r:embed="rId3" cstate="print"/>
          <a:srcRect/>
          <a:stretch>
            <a:fillRect/>
          </a:stretch>
        </p:blipFill>
        <p:spPr bwMode="auto">
          <a:xfrm>
            <a:off x="539552" y="1250045"/>
            <a:ext cx="8424936" cy="4843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4" name="Platshållare för innehåll 3"/>
          <p:cNvSpPr>
            <a:spLocks noGrp="1"/>
          </p:cNvSpPr>
          <p:nvPr>
            <p:ph idx="1"/>
          </p:nvPr>
        </p:nvSpPr>
        <p:spPr/>
        <p:txBody>
          <a:bodyPr/>
          <a:lstStyle/>
          <a:p>
            <a:endParaRPr lang="sv-SE"/>
          </a:p>
        </p:txBody>
      </p:sp>
      <p:pic>
        <p:nvPicPr>
          <p:cNvPr id="2050" name="Picture 2"/>
          <p:cNvPicPr>
            <a:picLocks noChangeAspect="1" noChangeArrowheads="1"/>
          </p:cNvPicPr>
          <p:nvPr/>
        </p:nvPicPr>
        <p:blipFill>
          <a:blip r:embed="rId3" cstate="print"/>
          <a:srcRect/>
          <a:stretch>
            <a:fillRect/>
          </a:stretch>
        </p:blipFill>
        <p:spPr bwMode="auto">
          <a:xfrm>
            <a:off x="-1404664" y="0"/>
            <a:ext cx="11481885" cy="6858000"/>
          </a:xfrm>
          <a:prstGeom prst="rect">
            <a:avLst/>
          </a:prstGeom>
          <a:noFill/>
          <a:ln w="9525">
            <a:noFill/>
            <a:miter lim="800000"/>
            <a:headEnd/>
            <a:tailEnd/>
          </a:ln>
        </p:spPr>
      </p:pic>
      <p:sp>
        <p:nvSpPr>
          <p:cNvPr id="5" name="textruta 4"/>
          <p:cNvSpPr txBox="1"/>
          <p:nvPr/>
        </p:nvSpPr>
        <p:spPr>
          <a:xfrm>
            <a:off x="3851920" y="1196752"/>
            <a:ext cx="806631" cy="461665"/>
          </a:xfrm>
          <a:prstGeom prst="rect">
            <a:avLst/>
          </a:prstGeom>
          <a:noFill/>
        </p:spPr>
        <p:txBody>
          <a:bodyPr wrap="none" rtlCol="0">
            <a:spAutoFit/>
          </a:bodyPr>
          <a:lstStyle/>
          <a:p>
            <a:r>
              <a:rPr lang="sv-SE" sz="2400" dirty="0" smtClean="0"/>
              <a:t>2012</a:t>
            </a:r>
            <a:endParaRPr lang="sv-SE"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24544" y="-171400"/>
            <a:ext cx="10369152" cy="6957392"/>
          </a:xfrm>
          <a:prstGeom prst="rect">
            <a:avLst/>
          </a:prstGeom>
          <a:noFill/>
          <a:ln w="9525">
            <a:noFill/>
            <a:miter lim="800000"/>
            <a:headEnd/>
            <a:tailEnd/>
          </a:ln>
        </p:spPr>
      </p:pic>
      <p:sp>
        <p:nvSpPr>
          <p:cNvPr id="6" name="textruta 5"/>
          <p:cNvSpPr txBox="1"/>
          <p:nvPr/>
        </p:nvSpPr>
        <p:spPr>
          <a:xfrm>
            <a:off x="3851920" y="1196752"/>
            <a:ext cx="806631" cy="461665"/>
          </a:xfrm>
          <a:prstGeom prst="rect">
            <a:avLst/>
          </a:prstGeom>
          <a:noFill/>
        </p:spPr>
        <p:txBody>
          <a:bodyPr wrap="none" rtlCol="0">
            <a:spAutoFit/>
          </a:bodyPr>
          <a:lstStyle/>
          <a:p>
            <a:r>
              <a:rPr lang="sv-SE" sz="2400" dirty="0" smtClean="0"/>
              <a:t>2013</a:t>
            </a:r>
            <a:endParaRPr lang="sv-SE"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 för dagens föreläsning</a:t>
            </a:r>
            <a:endParaRPr lang="sv-SE" dirty="0"/>
          </a:p>
        </p:txBody>
      </p:sp>
      <p:sp>
        <p:nvSpPr>
          <p:cNvPr id="4" name="Platshållare för innehåll 2"/>
          <p:cNvSpPr txBox="1">
            <a:spLocks/>
          </p:cNvSpPr>
          <p:nvPr/>
        </p:nvSpPr>
        <p:spPr>
          <a:xfrm>
            <a:off x="611560" y="1268760"/>
            <a:ext cx="7966800" cy="4730440"/>
          </a:xfrm>
          <a:prstGeom prst="rect">
            <a:avLst/>
          </a:prstGeom>
        </p:spPr>
        <p:txBody>
          <a:bodyPr vert="horz" lIns="91440" tIns="45720" rIns="91440" bIns="45720" rtlCol="0">
            <a:noAutofit/>
          </a:bodyPr>
          <a:lstStyle/>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r>
              <a:rPr kumimoji="0" lang="sv-SE"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Luftfartssystemet vs. luftfartsmyndigheten</a:t>
            </a:r>
          </a:p>
          <a:p>
            <a:pPr marL="622800" marR="0" lvl="1" indent="-259200" algn="l" defTabSz="914400" rtl="0" eaLnBrk="1" fontAlgn="auto" latinLnBrk="0" hangingPunct="1">
              <a:lnSpc>
                <a:spcPct val="110000"/>
              </a:lnSpc>
              <a:spcBef>
                <a:spcPct val="20000"/>
              </a:spcBef>
              <a:spcAft>
                <a:spcPts val="0"/>
              </a:spcAft>
              <a:buClrTx/>
              <a:buSzPct val="80000"/>
              <a:tabLst/>
              <a:defRPr/>
            </a:pPr>
            <a:r>
              <a:rPr kumimoji="0" lang="sv-SE"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r>
              <a:rPr kumimoji="0" lang="sv-SE"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Flygsäkerhetsutveckling</a:t>
            </a:r>
          </a:p>
          <a:p>
            <a:pPr marL="622800" marR="0" lvl="1" indent="-259200" algn="l" defTabSz="914400" rtl="0" eaLnBrk="1" fontAlgn="auto" latinLnBrk="0" hangingPunct="1">
              <a:lnSpc>
                <a:spcPct val="110000"/>
              </a:lnSpc>
              <a:spcBef>
                <a:spcPct val="20000"/>
              </a:spcBef>
              <a:spcAft>
                <a:spcPts val="0"/>
              </a:spcAft>
              <a:buClrTx/>
              <a:buSzPct val="80000"/>
              <a:tabLst/>
              <a:defRPr/>
            </a:pPr>
            <a:r>
              <a:rPr kumimoji="0" lang="sv-SE"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r>
              <a:rPr kumimoji="0" lang="sv-SE"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Kvalitetssystem och säkerhetsledningssystem, SMS</a:t>
            </a:r>
          </a:p>
          <a:p>
            <a:pPr marL="622800" marR="0" lvl="1" indent="-259200" algn="l" defTabSz="914400" rtl="0" eaLnBrk="1" fontAlgn="auto" latinLnBrk="0" hangingPunct="1">
              <a:lnSpc>
                <a:spcPct val="110000"/>
              </a:lnSpc>
              <a:spcBef>
                <a:spcPct val="20000"/>
              </a:spcBef>
              <a:spcAft>
                <a:spcPts val="0"/>
              </a:spcAft>
              <a:buClrTx/>
              <a:buSzPct val="80000"/>
              <a:tabLst/>
              <a:defRPr/>
            </a:pPr>
            <a:r>
              <a:rPr kumimoji="0" lang="sv-SE"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r>
              <a:rPr kumimoji="0" lang="sv-SE"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EU och EASA</a:t>
            </a:r>
          </a:p>
          <a:p>
            <a:pPr marL="622800" marR="0" lvl="1" indent="-259200" algn="l" defTabSz="914400" rtl="0" eaLnBrk="1" fontAlgn="auto" latinLnBrk="0" hangingPunct="1">
              <a:lnSpc>
                <a:spcPct val="110000"/>
              </a:lnSpc>
              <a:spcBef>
                <a:spcPct val="20000"/>
              </a:spcBef>
              <a:spcAft>
                <a:spcPts val="0"/>
              </a:spcAft>
              <a:buClrTx/>
              <a:buSzPct val="80000"/>
              <a:tabLst/>
              <a:defRPr/>
            </a:pPr>
            <a:r>
              <a:rPr kumimoji="0" lang="sv-SE"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Miljö</a:t>
            </a:r>
          </a:p>
          <a:p>
            <a:pPr marL="622800" marR="0" lvl="1" indent="-259200" algn="l" defTabSz="914400" rtl="0" eaLnBrk="1" fontAlgn="auto" latinLnBrk="0" hangingPunct="1">
              <a:lnSpc>
                <a:spcPct val="110000"/>
              </a:lnSpc>
              <a:spcBef>
                <a:spcPct val="20000"/>
              </a:spcBef>
              <a:spcAft>
                <a:spcPts val="0"/>
              </a:spcAft>
              <a:buClrTx/>
              <a:buSzPct val="80000"/>
              <a:tabLst/>
              <a:defRPr/>
            </a:pPr>
            <a:r>
              <a:rPr kumimoji="0" lang="sv-SE"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r>
              <a:rPr kumimoji="0" lang="sv-SE"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Den svenska luftfartsmyndigheten Transportstyrelsen</a:t>
            </a:r>
          </a:p>
          <a:p>
            <a:pPr marL="622800" marR="0" lvl="1" indent="-259200" algn="l" defTabSz="914400" rtl="0" eaLnBrk="1" fontAlgn="auto" latinLnBrk="0" hangingPunct="1">
              <a:lnSpc>
                <a:spcPct val="110000"/>
              </a:lnSpc>
              <a:spcBef>
                <a:spcPct val="20000"/>
              </a:spcBef>
              <a:spcAft>
                <a:spcPts val="0"/>
              </a:spcAft>
              <a:buClrTx/>
              <a:buSzPct val="80000"/>
              <a:tabLst/>
              <a:defRPr/>
            </a:pPr>
            <a:r>
              <a:rPr kumimoji="0" lang="sv-SE"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endParaRPr kumimoji="0" lang="sv-SE"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000" marR="0" lvl="0" indent="-342000" algn="l" defTabSz="914400" rtl="0" eaLnBrk="1" fontAlgn="auto" latinLnBrk="0" hangingPunct="1">
              <a:lnSpc>
                <a:spcPct val="110000"/>
              </a:lnSpc>
              <a:spcBef>
                <a:spcPct val="20000"/>
              </a:spcBef>
              <a:spcAft>
                <a:spcPts val="0"/>
              </a:spcAft>
              <a:buClr>
                <a:schemeClr val="accent1"/>
              </a:buClr>
              <a:buSzPct val="85000"/>
              <a:buFont typeface="Arial" pitchFamily="34" charset="0"/>
              <a:buChar char="•"/>
              <a:tabLst/>
              <a:defRPr/>
            </a:pPr>
            <a:endParaRPr kumimoji="0" lang="sv-SE"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4294967295"/>
          </p:nvPr>
        </p:nvSpPr>
        <p:spPr>
          <a:xfrm>
            <a:off x="8440616" y="6332539"/>
            <a:ext cx="531935" cy="306387"/>
          </a:xfrm>
          <a:prstGeom prst="rect">
            <a:avLst/>
          </a:prstGeom>
        </p:spPr>
        <p:txBody>
          <a:bodyPr/>
          <a:lstStyle/>
          <a:p>
            <a:fld id="{95020126-E180-4FF4-8AD5-9E21CCE70BE9}" type="slidenum">
              <a:rPr lang="fr-FR"/>
              <a:pPr/>
              <a:t>20</a:t>
            </a:fld>
            <a:endParaRPr lang="fr-FR"/>
          </a:p>
        </p:txBody>
      </p:sp>
      <p:sp>
        <p:nvSpPr>
          <p:cNvPr id="90114" name="Rectangle 2"/>
          <p:cNvSpPr>
            <a:spLocks noGrp="1" noChangeArrowheads="1"/>
          </p:cNvSpPr>
          <p:nvPr>
            <p:ph type="title"/>
          </p:nvPr>
        </p:nvSpPr>
        <p:spPr/>
        <p:txBody>
          <a:bodyPr/>
          <a:lstStyle/>
          <a:p>
            <a:r>
              <a:rPr lang="sv-SE"/>
              <a:t>USOAP-resultat?</a:t>
            </a:r>
          </a:p>
        </p:txBody>
      </p:sp>
      <p:sp>
        <p:nvSpPr>
          <p:cNvPr id="90115" name="Rectangle 3"/>
          <p:cNvSpPr>
            <a:spLocks noGrp="1" noChangeArrowheads="1"/>
          </p:cNvSpPr>
          <p:nvPr>
            <p:ph type="body" idx="1"/>
          </p:nvPr>
        </p:nvSpPr>
        <p:spPr/>
        <p:txBody>
          <a:bodyPr/>
          <a:lstStyle/>
          <a:p>
            <a:r>
              <a:rPr lang="sv-SE" dirty="0"/>
              <a:t>Universal </a:t>
            </a:r>
            <a:r>
              <a:rPr lang="sv-SE" dirty="0" err="1"/>
              <a:t>Safety</a:t>
            </a:r>
            <a:r>
              <a:rPr lang="sv-SE" dirty="0"/>
              <a:t> </a:t>
            </a:r>
            <a:r>
              <a:rPr lang="sv-SE" dirty="0" err="1"/>
              <a:t>Oversight</a:t>
            </a:r>
            <a:r>
              <a:rPr lang="sv-SE" dirty="0"/>
              <a:t> </a:t>
            </a:r>
            <a:r>
              <a:rPr lang="sv-SE" dirty="0" err="1"/>
              <a:t>Audit</a:t>
            </a:r>
            <a:r>
              <a:rPr lang="sv-SE" dirty="0"/>
              <a:t> </a:t>
            </a:r>
            <a:r>
              <a:rPr lang="sv-SE" dirty="0" err="1"/>
              <a:t>Programme</a:t>
            </a:r>
            <a:r>
              <a:rPr lang="sv-SE" dirty="0"/>
              <a:t> (USOAP)</a:t>
            </a:r>
          </a:p>
          <a:p>
            <a:pPr lvl="1"/>
            <a:r>
              <a:rPr lang="sv-SE" dirty="0"/>
              <a:t>2004 hade 152 uppföljningsbesök gjorts</a:t>
            </a:r>
          </a:p>
          <a:p>
            <a:pPr lvl="1"/>
            <a:r>
              <a:rPr lang="sv-SE" dirty="0"/>
              <a:t>Resultat </a:t>
            </a:r>
            <a:r>
              <a:rPr lang="sv-SE" dirty="0" smtClean="0"/>
              <a:t>för några år sedan:</a:t>
            </a:r>
            <a:endParaRPr lang="sv-SE" dirty="0"/>
          </a:p>
          <a:p>
            <a:pPr lvl="2"/>
            <a:r>
              <a:rPr lang="sv-SE" dirty="0"/>
              <a:t>De flesta stater visar stora förbättringar</a:t>
            </a:r>
          </a:p>
          <a:p>
            <a:pPr lvl="2"/>
            <a:r>
              <a:rPr lang="sv-SE" dirty="0"/>
              <a:t>36 stater har inte visat någon förbättring</a:t>
            </a:r>
          </a:p>
          <a:p>
            <a:pPr lvl="2"/>
            <a:r>
              <a:rPr lang="sv-SE" dirty="0"/>
              <a:t>Vissa stater, </a:t>
            </a:r>
            <a:r>
              <a:rPr lang="sv-SE" dirty="0" smtClean="0"/>
              <a:t>många i </a:t>
            </a:r>
            <a:r>
              <a:rPr lang="sv-SE" dirty="0"/>
              <a:t>krig, har inte besökts (Afghanistan, Burundi, Irak, Liberia, Sierra Leone, </a:t>
            </a:r>
            <a:r>
              <a:rPr lang="sv-SE" dirty="0" err="1"/>
              <a:t>Solomonöarna</a:t>
            </a:r>
            <a:r>
              <a:rPr lang="sv-SE" dirty="0"/>
              <a:t>, Somalia). </a:t>
            </a:r>
          </a:p>
          <a:p>
            <a:pPr lvl="2"/>
            <a:r>
              <a:rPr lang="sv-SE" dirty="0"/>
              <a:t>De största problemen ligger i </a:t>
            </a:r>
          </a:p>
          <a:p>
            <a:pPr lvl="3"/>
            <a:r>
              <a:rPr lang="sv-SE" dirty="0"/>
              <a:t>personalens kompetens, </a:t>
            </a:r>
            <a:r>
              <a:rPr lang="sv-SE" dirty="0" smtClean="0"/>
              <a:t>kontinuerlig </a:t>
            </a:r>
            <a:r>
              <a:rPr lang="sv-SE" dirty="0"/>
              <a:t>tillsyn och </a:t>
            </a:r>
            <a:r>
              <a:rPr lang="sv-SE" dirty="0" smtClean="0"/>
              <a:t>förmåga </a:t>
            </a:r>
            <a:r>
              <a:rPr lang="sv-SE" dirty="0"/>
              <a:t>att lösa säkerhetsproblem</a:t>
            </a:r>
            <a:r>
              <a:rPr lang="sv-SE" dirty="0" smtClean="0"/>
              <a:t>.</a:t>
            </a:r>
          </a:p>
          <a:p>
            <a:r>
              <a:rPr lang="en-US" dirty="0" smtClean="0"/>
              <a:t>2013: USOAP-</a:t>
            </a:r>
            <a:r>
              <a:rPr lang="en-US" dirty="0" err="1" smtClean="0"/>
              <a:t>besök</a:t>
            </a:r>
            <a:r>
              <a:rPr lang="en-US" dirty="0" smtClean="0"/>
              <a:t> </a:t>
            </a:r>
            <a:r>
              <a:rPr lang="en-US" dirty="0" err="1" smtClean="0"/>
              <a:t>kommer</a:t>
            </a:r>
            <a:r>
              <a:rPr lang="en-US" dirty="0" smtClean="0"/>
              <a:t> </a:t>
            </a:r>
            <a:r>
              <a:rPr lang="en-US" dirty="0" err="1" smtClean="0"/>
              <a:t>endast</a:t>
            </a:r>
            <a:r>
              <a:rPr lang="en-US" dirty="0" smtClean="0"/>
              <a:t> </a:t>
            </a:r>
            <a:r>
              <a:rPr lang="en-US" dirty="0" err="1" smtClean="0"/>
              <a:t>att</a:t>
            </a:r>
            <a:r>
              <a:rPr lang="en-US" dirty="0" smtClean="0"/>
              <a:t> </a:t>
            </a:r>
            <a:r>
              <a:rPr lang="en-US" dirty="0" err="1" smtClean="0"/>
              <a:t>utföras</a:t>
            </a:r>
            <a:r>
              <a:rPr lang="en-US" dirty="0" smtClean="0"/>
              <a:t> </a:t>
            </a:r>
            <a:r>
              <a:rPr lang="en-US" dirty="0" err="1" smtClean="0"/>
              <a:t>i</a:t>
            </a:r>
            <a:r>
              <a:rPr lang="en-US" dirty="0" smtClean="0"/>
              <a:t> de </a:t>
            </a:r>
            <a:r>
              <a:rPr lang="en-US" dirty="0" err="1" smtClean="0"/>
              <a:t>stater</a:t>
            </a:r>
            <a:r>
              <a:rPr lang="en-US" dirty="0" smtClean="0"/>
              <a:t> </a:t>
            </a:r>
            <a:r>
              <a:rPr lang="en-US" dirty="0" err="1" smtClean="0"/>
              <a:t>som</a:t>
            </a:r>
            <a:r>
              <a:rPr lang="en-US" dirty="0" smtClean="0"/>
              <a:t> </a:t>
            </a:r>
            <a:r>
              <a:rPr lang="en-US" dirty="0" err="1" smtClean="0"/>
              <a:t>har</a:t>
            </a:r>
            <a:r>
              <a:rPr lang="en-US" dirty="0" smtClean="0"/>
              <a:t> </a:t>
            </a:r>
            <a:r>
              <a:rPr lang="en-US" dirty="0" err="1" smtClean="0"/>
              <a:t>riktigt</a:t>
            </a:r>
            <a:r>
              <a:rPr lang="en-US" dirty="0" smtClean="0"/>
              <a:t> </a:t>
            </a:r>
            <a:r>
              <a:rPr lang="en-US" dirty="0" err="1" smtClean="0"/>
              <a:t>låg</a:t>
            </a:r>
            <a:r>
              <a:rPr lang="en-US" dirty="0" smtClean="0"/>
              <a:t> </a:t>
            </a:r>
            <a:r>
              <a:rPr lang="en-US" dirty="0" err="1" smtClean="0"/>
              <a:t>implementering</a:t>
            </a:r>
            <a:r>
              <a:rPr lang="en-US" dirty="0" smtClean="0"/>
              <a:t> </a:t>
            </a:r>
            <a:r>
              <a:rPr lang="en-US" dirty="0" err="1" smtClean="0"/>
              <a:t>av</a:t>
            </a:r>
            <a:r>
              <a:rPr lang="en-US" dirty="0" smtClean="0"/>
              <a:t> </a:t>
            </a:r>
            <a:r>
              <a:rPr lang="en-US" dirty="0" err="1" smtClean="0"/>
              <a:t>reglerna</a:t>
            </a:r>
            <a:r>
              <a:rPr lang="en-US" dirty="0" smtClean="0"/>
              <a:t>. </a:t>
            </a:r>
            <a:r>
              <a:rPr lang="en-US" dirty="0" err="1" smtClean="0"/>
              <a:t>Resten</a:t>
            </a:r>
            <a:r>
              <a:rPr lang="en-US" dirty="0" smtClean="0"/>
              <a:t> </a:t>
            </a:r>
            <a:r>
              <a:rPr lang="en-US" dirty="0" err="1" smtClean="0"/>
              <a:t>övervakas</a:t>
            </a:r>
            <a:r>
              <a:rPr lang="en-US" dirty="0" smtClean="0"/>
              <a:t> </a:t>
            </a:r>
            <a:r>
              <a:rPr lang="en-US" dirty="0" err="1" smtClean="0"/>
              <a:t>på</a:t>
            </a:r>
            <a:r>
              <a:rPr lang="en-US" dirty="0" smtClean="0"/>
              <a:t> </a:t>
            </a:r>
            <a:r>
              <a:rPr lang="en-US" dirty="0" err="1" smtClean="0"/>
              <a:t>distans</a:t>
            </a:r>
            <a:r>
              <a:rPr lang="en-US" dirty="0" smtClean="0"/>
              <a:t>.</a:t>
            </a:r>
            <a:endParaRPr lang="sv-S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1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11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4"/>
          <p:cNvSpPr>
            <a:spLocks noGrp="1"/>
          </p:cNvSpPr>
          <p:nvPr>
            <p:ph type="sldNum" sz="quarter" idx="4294967295"/>
          </p:nvPr>
        </p:nvSpPr>
        <p:spPr>
          <a:xfrm>
            <a:off x="8440616" y="6332539"/>
            <a:ext cx="531935" cy="306387"/>
          </a:xfrm>
          <a:prstGeom prst="rect">
            <a:avLst/>
          </a:prstGeom>
        </p:spPr>
        <p:txBody>
          <a:bodyPr/>
          <a:lstStyle/>
          <a:p>
            <a:fld id="{FCE485A2-7231-4255-A3DC-BFAAD5BF7AC1}" type="slidenum">
              <a:rPr lang="fr-FR"/>
              <a:pPr/>
              <a:t>21</a:t>
            </a:fld>
            <a:endParaRPr lang="fr-FR"/>
          </a:p>
        </p:txBody>
      </p:sp>
      <p:sp>
        <p:nvSpPr>
          <p:cNvPr id="120834" name="Rectangle 2"/>
          <p:cNvSpPr>
            <a:spLocks noGrp="1" noChangeArrowheads="1"/>
          </p:cNvSpPr>
          <p:nvPr>
            <p:ph type="title"/>
          </p:nvPr>
        </p:nvSpPr>
        <p:spPr/>
        <p:txBody>
          <a:bodyPr/>
          <a:lstStyle/>
          <a:p>
            <a:r>
              <a:rPr lang="sv-SE" sz="3600"/>
              <a:t>Slutsats  - gränsöverskridande behov…</a:t>
            </a:r>
          </a:p>
        </p:txBody>
      </p:sp>
      <p:sp>
        <p:nvSpPr>
          <p:cNvPr id="120835" name="Rectangle 3"/>
          <p:cNvSpPr>
            <a:spLocks noGrp="1" noChangeArrowheads="1"/>
          </p:cNvSpPr>
          <p:nvPr>
            <p:ph type="body" idx="1"/>
          </p:nvPr>
        </p:nvSpPr>
        <p:spPr/>
        <p:txBody>
          <a:bodyPr/>
          <a:lstStyle/>
          <a:p>
            <a:r>
              <a:rPr lang="sv-SE"/>
              <a:t>Effektiv världsomspännande luftfart förutsätter </a:t>
            </a:r>
          </a:p>
          <a:p>
            <a:pPr lvl="1"/>
            <a:r>
              <a:rPr lang="sv-SE"/>
              <a:t>Gemensamt regelverk och tillämpning</a:t>
            </a:r>
          </a:p>
          <a:p>
            <a:pPr lvl="1"/>
            <a:r>
              <a:rPr lang="sv-SE"/>
              <a:t>Konkurrens på </a:t>
            </a:r>
            <a:br>
              <a:rPr lang="sv-SE"/>
            </a:br>
            <a:r>
              <a:rPr lang="sv-SE"/>
              <a:t>lika villkor</a:t>
            </a:r>
          </a:p>
          <a:p>
            <a:pPr lvl="1"/>
            <a:r>
              <a:rPr lang="sv-SE"/>
              <a:t>Säkerhet!</a:t>
            </a:r>
          </a:p>
        </p:txBody>
      </p:sp>
      <p:pic>
        <p:nvPicPr>
          <p:cNvPr id="120837" name="Picture 5" descr="%20aviation-images"/>
          <p:cNvPicPr>
            <a:picLocks noChangeAspect="1" noChangeArrowheads="1"/>
          </p:cNvPicPr>
          <p:nvPr/>
        </p:nvPicPr>
        <p:blipFill>
          <a:blip r:embed="rId4" cstate="print"/>
          <a:srcRect b="9448"/>
          <a:stretch>
            <a:fillRect/>
          </a:stretch>
        </p:blipFill>
        <p:spPr bwMode="auto">
          <a:xfrm>
            <a:off x="3043604" y="2852739"/>
            <a:ext cx="5943600" cy="3876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2000" fill="hold"/>
                                        <p:tgtEl>
                                          <p:spTgt spid="120837"/>
                                        </p:tgtEl>
                                        <p:attrNameLst>
                                          <p:attrName>ppt_w</p:attrName>
                                        </p:attrNameLst>
                                      </p:cBhvr>
                                      <p:tavLst>
                                        <p:tav tm="0">
                                          <p:val>
                                            <p:fltVal val="0"/>
                                          </p:val>
                                        </p:tav>
                                        <p:tav tm="100000">
                                          <p:val>
                                            <p:strVal val="#ppt_w"/>
                                          </p:val>
                                        </p:tav>
                                      </p:tavLst>
                                    </p:anim>
                                    <p:anim calcmode="lin" valueType="num">
                                      <p:cBhvr>
                                        <p:cTn id="8" dur="2000" fill="hold"/>
                                        <p:tgtEl>
                                          <p:spTgt spid="120837"/>
                                        </p:tgtEl>
                                        <p:attrNameLst>
                                          <p:attrName>ppt_h</p:attrName>
                                        </p:attrNameLst>
                                      </p:cBhvr>
                                      <p:tavLst>
                                        <p:tav tm="0">
                                          <p:val>
                                            <p:fltVal val="0"/>
                                          </p:val>
                                        </p:tav>
                                        <p:tav tm="100000">
                                          <p:val>
                                            <p:strVal val="#ppt_h"/>
                                          </p:val>
                                        </p:tav>
                                      </p:tavLst>
                                    </p:anim>
                                    <p:animEffect transition="in" filter="fade">
                                      <p:cBhvr>
                                        <p:cTn id="9" dur="2000"/>
                                        <p:tgtEl>
                                          <p:spTgt spid="120837"/>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Ledningssystem för flygsäkerhet:</a:t>
            </a:r>
            <a:endParaRPr lang="sv-SE" dirty="0"/>
          </a:p>
        </p:txBody>
      </p:sp>
      <p:sp>
        <p:nvSpPr>
          <p:cNvPr id="1028" name="AutoShape 4" descr="data:image/jpeg;base64,/9j/4AAQSkZJRgABAQAAAQABAAD/2wCEAAkGBhQSEBQUEhQVFBUVFx0XFxYXGBwYGBcdGx8fGBcXFhgZICYeHBojHRwXHy8gIycpLCwsFx4xNTAqNSYrLCkBCQoKDgwOGg8PGiweHiQ1MjQsLDE1LCksLzQqMSwsLCwqKiwqLCwpLywpLzQsLCwpLCwqLCwsLC0sLCwpLCwsLP/AABEIANoArwMBIgACEQEDEQH/xAAbAAACAwEBAQAAAAAAAAAAAAAABwQFBgMBAv/EAEgQAAECAwQCDQkFBwUBAQAAAAECAwAEEQUGEiEHMRMUFyJBUVNhcZGSsdEyMzVyc4GhweEjUlSy0hUkJTRCY4JDYnSiwvCD/8QAGgEAAgMBAQAAAAAAAAAAAAAAAQIAAwQFBv/EADQRAAEEAAMECAUFAAMAAAAAAAEAAgMRBBIhEzGBoQUUMjNBUWGxFSJSkdFCccHh8GLC8f/aAAwDAQACEQMRAD8Arp6dc2Ve/X5av6jxnnjjt9zlF9o+ME951z11d5gs5oKebSoVClpBHMSBGHxXiSSXVaNvucovtHxg2+5yi+0fGGzPXLs9lBW43hTUCuJXCaD4xnr7XCaYYL7BUkJICkE4gQTSoJziwxuC3SYCaNpdYNeqw+3nOUX2j4wbfc5RfaPjDQsK5UmuUadcbqVNhSjiV0k64zV4f2ZsB2rXZcQp5equ+180AsIF2lfhHsZmc4ee9ZTbznKL7R8YNvOcovtHxhvt6PZIgfZf9lcPvjD3buwhy0nWXU1Q3jyqRw0Tnr4REMbhSMmCmYWgntLMbfc5RfaPjBt5z76+0fGGbeq5MqzJvONt0WlNUnETTMDVWOllXKkzKtuuN1JbC1HEeKpNBB2brpN1CbPksbr3lK7bznKL7R8YNvOcovtHxjVXgFmloCUrsmNP3tVaK1xuBo7kqea/7K8YAYTuKWPBSSEhrga9fNJ3bznKL7R8YNvOffX2j4xqLo3YQ9PvMupxIaxVFSNSsI1Ror4XLlWJJ1xtvCtIFDiJpmBqMAMJFpWYSV0ZkvQXyS1285yi+0fGDbznKL7R8YasrcqSEqh1xv8A0gtZxH7uJRisvJcGX2sp+WJThRjpWqVJpXhzBpDGN29WOwEzW5rB8d6Xm33OUX2j4x7t5zlF9o+MMu6ty5V6TadcbqpSaqOJQ4TzxR3gFlhhwS9dmGSfL11FdeWqsDIau0jsI9rA8uAsXvWQ285yi+0fGDbznKL7R8YasvcqRTLJdcbyDQWs4lfdqo64r7f0fy6pZT0sSmiNkArVKhSvDqyg7Nyd2AmDbsHx3pc7fc5RfaPjE2x51wvI36+H+o8R54qiInWJ59Hv7jFYWBjjmC5T3nXPXV3mPqyf5hr2iPzCPme86566u8x9WT/MNe0R+YRPFQdvinXeyzVvyxbbAKipJzNNSgSeqKfSRa7aJRTJV9o5SieGgNSTxCLa98+tmVK2zhUFJFelQB+EV2kaRQuRWspGNFClXCOAivFSNT9xXp8T2ZMu+uWqsLvIJs5oDWWaD3g0hT2ndWYlkhbyMKcQFag93RDYu8sizmiMiGajqMKKevHMPgIedUtIVWhpSvHlFclUFgx2TZx5rutPLw3p6tah0RQWVZWC0ptylApLdD0glXxAibak7sSpY6gp0IP+STT40ibaDwbbccP9KSo/4gmLt66zg1xBP6deSrL7n+HzHqfMR9Wa0VWc2lOtUuAOkpoIhXjWVWQsnWWEE+/CYmWc4U2ahQNCJcEHiIRkYH6uCru5Sf8Aj/JSmnrrzEtgW8jCkrCQcQOfuh5pOUIiZvFMPlCXnVLSFggGmR1Vy6TDjtOd2N2W4luFHWkkd0Vx0LpYej3MbnLLrTeoNhWVsc/OuUyWUUPSCVfGkfWkA/w5/oH5hFvaj4aZdc+6gq6hFBfFRNkrJ1ltFemqaw7tGkLbIAyJ7B5E/e1YCXUuzghIqpUsEgcZKKDvivt2bTLWZgdICyzsYTXNSsNKDj4c4sC8UWbiSaKTLVB4iG6g9cQ7TlEzFmYnQFK2DGFEZhWGtQeDOCVJOycu/Kutxx/DmPUPeYV9tXTmWEqddbwoxa6jhJpkPdDQuOf4cz6h7zCotW8sy8FNuvKWjF5JpTI5RU+sotc7G7PYR5rutPsN6b7sqpyz8CRVS5fCBzlFBEC1Z1MpZoQ8oBew7GE8JVhpQe+Jz75RZxWg0UmWxA8RDdQeuIs+wJizCp0BSixirTMKw1qOLOLT/C6Mm45e1l4JJ1idYnn0e/uMQjE2xPPo9/cYxheUj7QXKe86566u8x9WT59r2ifzCPme86566u8xHBg+KN0606L/ALw2isgjykH/ALAx0voQ5ZruHfbwKFM60IMJQrgK4sMt+C6b+kcxd8u8Vv8A39PVPG7gCrPZTWlWQOiopGBvBcDarJeDwXRSRhCaVqaZZmMXij0LgF4IohVS4xkrA1zNQKBtNnSLNYZVlSTml1ChTmBIiZfS1QLNWsHziUgU/wB9D3VhNFcGOCZN6d3SJJfp2hScdvOD9jqz/wBBH/mLGyEBcg0ioGJgJrxVTSEXigxwdrrdJh0lTs2Xwrf/AEtjbtw9qNh3Zgui0jDh11PTGo0jzmxtS60kVQ+lQ9wJ8IUwXAVwucC6CzjFNa1zWNq68fJOO/tpgWcspPnMKR7zX5R83ucH7JXn/po70wnscGKCZLtXP6RLi627xXv6eqe0syHZFDeIDGwE14qopFdeK1GZSQU0Vgr2LYkpqMSjTDWg64TRXHhVBMvond0nbaDdaq7TtuOofs5kVHkkfExibxaPdgZdf2cKw77CE0rU6tfPGJxQY4UvBFEKmTGMkjDHMuhobTunnB+zFio/lSNf9unhHllLDlmIAIOJin/WkJLH0wbJDbX0V3xL5ry+Fb/6XhibYnn0e/uMQYnWJ59Hv7jFIXLZ2gr2wboGedmKOBvY18WKuIq5xxRdbkJ/EDsfWJmi8faznrp71wwKRpYwEWV38LgoZIg5w1190s9yE/iB2PrBuQn8QOx9YZlIKQ2zatPw7D/TzKWe5CfxA7H1g3IT+IHY+sMykeUibNqnw7D/AE8ylpuQn8QOx9YNyE/iB2PrDMpBSJs2qfDsP9PMpZ7kJ/EDsfWDchP4gdj6wzKQUibNqnw7D/TzKWe5CfxA7H1g3IT+IHY+sMykFImzap8Ow/08ylnuQn8QOx9YNyE/iB2PrDLj2kTZtU+HYf6eZSz3IT+IHY+sG5CfxA7H1hmUgpE2bVPh2H+nmUs9yE/iB2PrBuQn8QOx9YZlIKRNm1T4dh/p5lLPchP4gdj6wbkJ/EDsfWGZSCkTZtU+HYf6eZSz3IT+IHY+sUVoXc2lONtlePEjFWlNYUKfCHRSFpf70kx7H5uQj2ACwsmLwcMTA5go2FM0X+dnPXT3rhgQv9F/nZz10964YEWR9lbcD3A4+5RBBBDrasxfW9e02k4QFOLJCQdQA1k8cZ25t+5iYm0tO4ClVdSaEUFcqHvjtpYs1RS08kVSiqVc2KlD0ZUiJo7nmXChDiQl5gKUhYyKknygrjIr1RQSc9WuNJLKcXkzUNKHmpt9r9Oy0zsTOCiUgqxCuZqadWGNOu1VKkC+3TFsJWMsqhNTl0gwmranDMTDzozBUVf46h8KRu7lWnjsuYbJzaSsD1VJJHxqPdEa8lxSYfFukleCdDdcFRnShOf2+x9Ylz9/Z1kNFWx/aoxgYOAkgcPMIzF3rYTLOlS2kvBSSnCrVnnXUe6LO/M2XTLOFsNYmAQgGoSMSsNMhwc3DFeY1drG3ESmMu2hvy4qdLaSZtWI/Z0SkqO86uHjI6o5DSfOf2+x9YsrnWwiacbYVKNEJRRSznknjFM86a4p9JDKUz1EpCRgTkBQZ1rkIJzZbBVj3zCHatkJG5dRpNnNdUU9QeMW85pGcEmwtBRsy1KSsUyonhpwVqmL22btIes9QQ2kOFpKgQKElIqBlxio98KiybOL76GgM1qA6BnXqA+EElzdLTTPxMBDcxOYaJyXNnph+XD0xh3+aAkUonjPOc4zt9b5zMpNFtvBgKUqFU1OdQeHmjeyrAQhKE5BIAHQMoU+lcfvqfZJ71RZISGrfjC+HDinGxWqurw3/dYaZQgJLy20rWojepxCoAES9H17XptxxD2E4EhQUBQ5mlCBlGOvtZyklh2hwOMNgHnSkJI6o2uj2cZfSXEpCH0IDbgGQUBmldOOFaSXVazQSyvxOUuoDw8/9vW0gjwR7F67iIWd/vSbHsfm5DMhZ3+9Jsex+bkVyblg6Q7riFM0X+dnPXT3rhgQv9F/nZz10964YEGPspsD3A4+5RBBBDrashfG9KZZaGXWg406hWMcPEKDVCmYmy24Vt1HlAcYCgU0PuMOu8N02ZzCXcQKcgUmh6OERVjRfKYQn7SoNScWZ+FKdAih7HOK4uLws80liqG5LywrovTaFraw0QaZmlTStB/9wx3uhaOxLfbVkHWXEf5BJI7iPeYbFhWA3KNFtrFhKsW+NTXVFK/ozlVKUqroKiSaKA166Zc8DZEVSQdHPjDXM7XisJcKx2pmZU28MSdjJGdDXLMUifpTaCZlpKcglgAc2+UBG3sS4zEq6HWi5ioRmqoz18Ee25chibd2R0uYqBO9VQUGrg5zB2Zy0mGBkGGMdDNfJZG6d42G3Wm5eXOyu4UOrKqDKpJAz6YrNJp/fz6ie6sb6xrhS8s6HW8ZUkEDEqoz90eWxcKXmXVOuFzEqgyUAMshTKIWOLaTOwk74Nmau+FK5kFfu7fs0/lEKO4qh+02ucqp1KhwMyQS0GwTRKcAPDSlOuM/ZujyXYeQ6guYkGoqrLu54d7SSFoxGHkkdGR+nfyWpSIUelY/vqeZod6jDcEZy27jMTTpddLmIgCgVQUGqmUGRpcKCsxsLposjFkbdvUjYDKutBSdgbLagcwvAk1PFSvBHHROhW2nCPJ2PfcVainzjVz2jeWdw1LgKUhOIKzIGQqCKdQEXVh2AzKowMpoDrJzKiNRJhAx2aysrMJMZw+Qih/qVkI9ggi5ddELO/3pNj2PzchmQs7/AHpNj2PzciuTcsHSHdcQpmi/zs566e9cMCF/ov8AOznrp71wwIMfZTYHuBx9yiCCCHW1FY5KmUg0KgDxExk9IV6VSzSW2jRxzh4Up1VHOTl1wu5W7M2+2X0oUtP3qjEqmsiuZ6YqdJRoC1zp8bs37Njcx8U9MUfKXgcgQeiMlYs+pixw45XEhCvKrWtSE1rz0jBXHtQtT7ZUclkoP+WQPXSCX1XqjJjgwsBHa5J1F0DWQI82wn7w64W+lxuipdXMsH3FJ+ZjMWrZIbk5V9J3zuIKHGQcj1QHSUSKVc2PdG9zQ28vr+3p6p4bKKVqKcfB1x5thP3h1wpZS2A9ZDzKjvmClSTXPCVZdRqOikQ7HlwbNnVHWktU5szWJtEPiGopt2L3+V6ck59nT94dcebYT94dcIeyLAfmQospxYKBWYBGKvAeiO14LODM4plJyBSn4AHvhdrpdKv4k/Lnyafv/SeRfT94dcGzp+8OuFHpNZCJwYcqtJ+FQO4REvrLhtUthyrKtn8wgmSr0VknSBYXjL2fX+k6krB1GsexV3ZbCZNgDk091YtIuC6bDmaCiCCCImRCzv8Aek2PY/NyGZCzv96TY9j83Irk3LB0h3XEKZov87OeunvXDAhf6L/Oznrp71wwIMfZTYHuBx9yiCCCHW1KPSrXbieLYhTrNYuLXtx2Vs2TXLKSApISapBzw14ecGJ2ka7CphtLrQq43kUjWpOvLjIMLR60XiymXUVbGhWJKCPJOeo0rwnKMziWk+q87iHOw80h1+bcfstDbV6XXrOSHVAqcdOoAbxAGunGojqjKBwJwlNcQzrzg5Ed8dAhasCaHLIZHhNSY2t87kNS0qlxkKxBQSvMmtRTIHnpCEF2vkshbJODJvygLnpGnw9LyTo/rQonp3tR1xAt70VI9K++Kebn1LlmWiD9kpZ1cC8Kh8cXVFrbLtbNkkCtQXK5aqGnzg5rsp3ybQvd5tH/AFWbS4pINKgKFDzji6PCNNYXoqe6W/nBPWNjsth9IOJsqbWOEgqJSfcfgqOVjPUs6dQQaqLVMteavkPjAAopI4zG/XxaeYKrrDcmQoiXU4nEUpUUVpUkgYqZcMTr1N4bRUCSaKQCTmTQJBJ6dcaPRKqhmEkEEhJz5q+I6or9JljLRNF4A4HAN8NQIyIJ4+EQcvyWrTCRhRINdftvXzpUP74n2Se9URb/AHlyv/Eb71RR2lPPTC8bpUpVKVpTIDLKLi+b2yKlsIJpKtg5dJ+cAm7KSSQSCRw8aTYu8f3Rj2ae4RZVhKSVqTDwKXHFhplpRAG9AonCjVw4iD7o0Wi515111bi1qSlIG+USMRPPzAxe2S6C6+HxweWxhp1/hMkR7Hgj2LV1EQs7/ek2PY/NyGZCzv8Aek2PY/NyK5NywdId1xCmaL/Oznrp71wwIX+i/wA7OeunvXDAgx9lNge4HH3KII4Ts4lptTi/JQkqPQIqbv3xZnFKS0FgpAJxCmRhrF0tJkaHBpOpV4Y5GWSTUpSTx0FeuI1rW21LN43lYRqHGTxAcMZtnSpKqVQpdA4Dhr8AawC4DQpJJ4mHK9wBWv2EcQ6o9UiozFYrravIzKoCnlUr5KRmpXQIpZDSZLOuJbwuJKiEpqBQk6uHKIXAaKOniY7K5wBWp2un7o6hAWBxDqEZmU0jy7jqWkpdxqUEgFI18+ccVaUZUKKSl2oNDvPrAzt80nWoKvMFrdiFKUEeBgcQ6hEGyLxMzSSplWKmsalDpBiif0nyqFKSUu1SSk70awaHhglwCd08TQHFworWIaA1ADopH04gEUIBHEYx+6nK0rgepqrhFK8WvXkYtrKvgzMMuOthVGqlSSAFZCuQrEDgUG4mFxoOCtxLp+6OoR7sA+6OoRk2tKEqqtEu5DEd7wdfOI+N1WU4neyPGBnb5pOtwfUFbXpsBc0xsTakt4iCokVqBnSg5463Xu+mTYDYOI1xKVxk/KOFgXzZnFqQ0lwFIxHEmgpq4463hvU1J4NlCyF1oUiurjifL2kQYb29+lq6gigl76y6pYzBKkNhRRvhQk/7Rw64i2NpCl5l4NJS4lSjROIChoK8eWUHMPNP1iKwMw13LUws7/ek2PY/NyGZCzv96TY9j83IWTcs/SHdcQpmi/zs566e9cMCF/ov87OeunvXG/MGPspsD3A4+5WQ0nWlsckUA5uqCfcN8rup74wVwbT2KebrklzeH/LV8aRZ6U7S2SaS0NTSdX+5WZ+GHqjIqWtKkqIKVChGWHydRpw8EUPd81+S42LxB6znH6Vor/WkqYny2NTZ2NA5zSp6z8IvZzRWEshTThLoAJCqYVHXQUFRGPtOc/fNmp5Sku06aK76iGzO3xlm2EulwKCgMKUmqjXm5s+qGaA4kuVuHbFM6R0qWFtPrnrQKa+U5sSK6gkGmrrPvjXOaMwy4y4wtSihxBWldMwFAkp6OKMVJTQl7QC1VAQ9U14BXWfcRDYtC90u1gBWFlxQCUozOeVTxCAwA2SjhGxSB7pTrf8AuaWd20/xdsf31f8AqIjFnB+0SyokJW8tNRrAqrV1RMu36XR7dX/qOdmPpRa2JZASH1kk5ACqs6wg3cVjABaAd2b8L5saYXIWiEk+S5sa+dJNDl7wYjTrbZn1h04Wy8cShrAqanUe6Os07tu0qt5h14YegnX1Csc5yTDtoONlQRjeUnEdQqTmYh3V6pXbsrdRm0/32Wln5KVTZcwmXc2bC4lRUUkFNaACtOAV64z10bc2u8Qo/ZuoKFe8b0+498aGbYYYsx6XQ6h10ELWUavKCRnzU6YxQkFFku60hQQeYkVEF2hFK2dzmPY5oAIHhxVpdCxBNzGxFZQCkkkZkgUqI+L0WOiWm1MoJKQE5qpXMVOoARbaLv5//wDNUcdIXpJzoR+UQKGS0uzb1UPrW0w7q3SbkytSFKVsgHlUqKcFR0xRaXB9gx7Q/ljdsDep6B3RhdLnmGPaH8pjQ8AMIXbxTGswrmtGix1ohX7Nlfu7I7XixVFPhWLnR7YiHHGX21/aNKOytn7pBCVJp7tcS7BEs5ZjcvMLCC6pwtk8BSdddXDqOusZ25sypm0Wwk1BWW1U1KByPxzikCiCuS0Bkkbnag1wOid0LO/3pNj2PzchmQs7/ek2PY/NyLpNy6/SHdcQpmi/zs566e9cb5UYHRf52c9dPeuGBBj7KbA9wOPuUtU3Cmlzwfe2PCXQtQCqmgNaUw8wi7v5dRycS0WQnEgmuI0yPuPDGvgiZBVIjBxhjma/NvSz3NHlywSsoS82SEkHElSDnhVkKEGudDECT0WzRWMZbQnhOKp9wAhtVgrA2TVWejYCQdVhr3aPC+oOsEBwABQVkF0FAa8BiksjRjMh1K3ChASoKyOImhrSGpWDFE2bbtM/AQufnIS0sm4U21NofVsZwuYjReeZNab3niFM6M5xbilnYhiUVHfnhNfu88NjFBWJsmpT0dCRl1WNujcDai9lcUFuU3oHkprkSK5k64zdoaNZxx5xf2W/WpXlnhNfuw1qwVgmMEUmdgIXMDKoBLSU0dzCJR5v7PZXVJA32QQnM501kxOsG4jyJaZZewfagFBCq4VCtCcuOhje1grAEYRbgYmkHyFff/1Ly51xpmVmkuubHhwqBwqqcxxUjlei4c1MzbjyNjwkjDVVDQAUqMMMjFBWJsxVIdRi2ez1q7XGVbUEICvKCRXirTOkZi/t2n5xLSWcFEkqOJVM6UFMjGughi2xS0yRNkZkduSvmdHM0qWaRVvE0peWI0IWUmtaa6gxY3N0eLYeD0wU1R5CUmufGTlG/ghdmLtZm4CFrg/XRELO/wB6TY9j83IZkLO/3pNj2PzciSbkOkO64hTNF/nZz10964YEL/Rf52c9dPeuGBBj7KbA9wOPuUQQQQ62rP31tNyXlFOskBSVJ1iooTQ5QvpfSfNpUCrY1jhThpX3jVG50jej3elPfCf219iW8IzWFYuHUQR0Z190Z5HEHRcHpCZ8cwDXEaJr23fWlnJmWaBTigkAitD/AFjnpQx9aP70Lm0OB4grQRqFMjzdIMLW0nVJl5dhVRTE4Qf7h3tf8RX/ACi00eT5YnwhRycq2enWn4j4wBIcwQjxr3YhuY6aA/uVa3jvvNszjjKFJCQqid4DQGnjHC0b8z0tMKadUg4FZ7wDEnXUdIisvn6Vc9dPcINIvpB31U/lEAuOuqolmlGchx0Ne61l874vMiXXLqTgeQVZpBzFPH4RX2rfSbalpV0LTV5Kid4OA0FPcRGKmbTUtlpo1IaKsPMFYcusHri9vP8AyFnezX3piZybKJxT5M7g4jQe4BUyzL8zz7obSpFTU+QMgBUn4RPuffOamZtDS1JwkKJokA5Dj6aRDufeUkNyyZdsqCFgu13wTQlVaD3RC0Z+kU+ovuygtJ01TRSvLo/nJs67/TRWchfabXPJlytNC7gJwDUFUPwgl77Tip4S5Wmhe2PyBqxYe6KayPTCf+Qr8xjyU9Mj/k/+jAzHmlE0tD5j2q9k64III1L0qIIIIiiIWd/vSbHsfm5DMhZ3+9Jsex+bkVyblg6Q7riFM0X+dnPXT3rhgQv9F/nZz10964YEGPspsD3A4+5RBBBDrasvpGP8Pd6U98ZPRnZTLuzKdQlZbKSCrOlcROWrghh2zYiJprYna4SQcjTVqiFZlzGJdLqWsYDqcKt9XLmyyMVltutc6XDOfiBJQIA/KVc20q0LRWGyKuKITXUEp1VpzCONrWQ5ITCUqIxJwuAprTXUUrxEQ17HuNLyzodaC8QBAqqozy1R1ty57E2tK3gqqRhGE0yrWK9ka9VjPRrywuPbu/RKm8k6l2fLifJUUK6KgEiJWkChtJyureV6hURuU6L5Qcp2/pEie0fSzzhcXshUqlTj4qD5RNm5A4GdzXXVkg+6Vd57HMtMrb/p8pB40nMeHui1vMqshZ3MhzvTDJtm5rE0UF0KJQnCCFUy5+OIsxo9llobQrZClsEJGPUCcR4IOzOtKHo6QZw2qO77gqDcSwmdqIeSgB1TaklXST8dUL679q7SnA4pJVgxIUnUeL4GkOeyLHRLNBpuuEEkYjU5mpiqta4ErMOlxaVJUfKwKoFc5EFzDQpaJcG8sYY6DmpZXbmMdptL1YnsXaJMfD8+GbSU6RiCHyqg4aKOQhly2jmVbcStAcCkkKG/4R7o+HdGkopRUdkJUSTv+E5nghdm6ll6hOGgaXdrPv6TnShbiGkhAIQmtTmaqqojiAOQ5o2N0LeM3LJdUkJVUpUBqqNdOaI4uHLbXLGFWAqx1xb4GlKg9HfFtZFktyzSWmhRKfeSeEk8cWNDr1XRgjxDX3I6xXNTYIIIsW9ELO/3pNj2PzchmQs7/ek2PY/NyK5NywdId1xC4XJvGxKuzWzKw4limRNaFVdXTGt3RpLlT2F/pjFTEi3jV9mjylf0jjj42g3yaOyPCKw5zdFhimmibkbVcfytxujSXKnsL/TBujSXKnsL/TGH2g3yaOyPCDaDfJo7I8IOdys63P6c/wArcbo0lyp7C/0wbo0lyp7C/wBMYfaDfJo7I8INoN8mjsjwiZ3Kdbn9Of5W43RpLlT2F/pg3RpLlT2F/pjD7Qb5NHZHhBtBvk0dkeETO5Trc/pz/K3G6NJcqewv9MG6NJcqewv9MYfaDfJo7I8INoN8mjsjwiZ3Kdbn9Of5W43RpLlT2F/pg3RpLlT2F/pjD7Qb5NHZHhBtBvk0dkeETO5Trc/pz/K3G6NJcqewv9MG6NJcqewv9MYfaDfJo7I8INoN8mjsjwiZ3Kdbn9Of5W43RpLlT2F/pg3RpLlT2F/pjD7Qb5NHZHhBtBvk0dkeETO5Trc/pz/K3G6NJcqewv8ATBujSXKnsL/TGH2g3yaOyPCDaDfJo7I8ImdynW5/Tn+VuN0aS5U9hf6YN0aS5U9hf6Yw+0G+TR2R4QbQb5NHZHhEzuU63P6c/wArb7o8lyp7C/0xjLzW01NT7S2VYkhvCTQjPfmmY4iI57Qb5NHZHhEiQkmw4CEIGv8ApHFALi7RVSSyzANdVWF//9k="/>
          <p:cNvSpPr>
            <a:spLocks noChangeAspect="1" noChangeArrowheads="1"/>
          </p:cNvSpPr>
          <p:nvPr/>
        </p:nvSpPr>
        <p:spPr bwMode="auto">
          <a:xfrm>
            <a:off x="0" y="-1000125"/>
            <a:ext cx="1666875" cy="2076450"/>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6" name="Underrubrik 5"/>
          <p:cNvSpPr>
            <a:spLocks noGrp="1"/>
          </p:cNvSpPr>
          <p:nvPr>
            <p:ph type="subTitle" idx="1"/>
          </p:nvPr>
        </p:nvSpPr>
        <p:spPr/>
        <p:txBody>
          <a:bodyPr/>
          <a:lstStyle/>
          <a:p>
            <a:endParaRPr lang="sv-SE" dirty="0"/>
          </a:p>
        </p:txBody>
      </p:sp>
      <p:pic>
        <p:nvPicPr>
          <p:cNvPr id="1032" name="Picture 8" descr="http://t1.gstatic.com/images?q=tbn:ANd9GcSrVncTyc1en8ZwUqxRE2t1Ry54JKftGXmDx8l4qRik1PJhUveTbg"/>
          <p:cNvPicPr>
            <a:picLocks noChangeAspect="1" noChangeArrowheads="1"/>
          </p:cNvPicPr>
          <p:nvPr/>
        </p:nvPicPr>
        <p:blipFill>
          <a:blip r:embed="rId3" cstate="print"/>
          <a:srcRect/>
          <a:stretch>
            <a:fillRect/>
          </a:stretch>
        </p:blipFill>
        <p:spPr bwMode="auto">
          <a:xfrm>
            <a:off x="2771800" y="2763044"/>
            <a:ext cx="2952328" cy="2952328"/>
          </a:xfrm>
          <a:prstGeom prst="rect">
            <a:avLst/>
          </a:prstGeom>
          <a:noFill/>
        </p:spPr>
      </p:pic>
      <p:pic>
        <p:nvPicPr>
          <p:cNvPr id="1034" name="Picture 10" descr="http://t3.gstatic.com/images?q=tbn:ANd9GcT1vLztCkpifGYdvuNoGnYdR-gcApSA_wA8iO9Nw4r-j1CbBKNk"/>
          <p:cNvPicPr>
            <a:picLocks noChangeAspect="1" noChangeArrowheads="1"/>
          </p:cNvPicPr>
          <p:nvPr/>
        </p:nvPicPr>
        <p:blipFill>
          <a:blip r:embed="rId4" cstate="print"/>
          <a:srcRect t="35276" b="35276"/>
          <a:stretch>
            <a:fillRect/>
          </a:stretch>
        </p:blipFill>
        <p:spPr bwMode="auto">
          <a:xfrm rot="20240662">
            <a:off x="1640556" y="3402637"/>
            <a:ext cx="5408057" cy="1592564"/>
          </a:xfrm>
          <a:prstGeom prst="rect">
            <a:avLst/>
          </a:prstGeom>
          <a:noFill/>
        </p:spPr>
      </p:pic>
      <p:pic>
        <p:nvPicPr>
          <p:cNvPr id="1036" name="Picture 12" descr="http://t1.gstatic.com/images?q=tbn:ANd9GcTcPlK4zKWAtbt6N_OrX33NdJY-jXaSngzNJrZijWUtD5FGQ7lD2Q"/>
          <p:cNvPicPr>
            <a:picLocks noChangeAspect="1" noChangeArrowheads="1"/>
          </p:cNvPicPr>
          <p:nvPr/>
        </p:nvPicPr>
        <p:blipFill>
          <a:blip r:embed="rId5" cstate="print"/>
          <a:srcRect/>
          <a:stretch>
            <a:fillRect/>
          </a:stretch>
        </p:blipFill>
        <p:spPr bwMode="auto">
          <a:xfrm rot="441720">
            <a:off x="2480079" y="1862469"/>
            <a:ext cx="5668410" cy="42295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Annex 19 – </a:t>
            </a:r>
            <a:r>
              <a:rPr lang="sv-SE" dirty="0" err="1" smtClean="0"/>
              <a:t>Safety</a:t>
            </a:r>
            <a:r>
              <a:rPr lang="sv-SE" dirty="0" smtClean="0"/>
              <a:t> Management</a:t>
            </a:r>
            <a:endParaRPr lang="sv-SE" dirty="0"/>
          </a:p>
        </p:txBody>
      </p:sp>
      <p:sp>
        <p:nvSpPr>
          <p:cNvPr id="3" name="Platshållare för innehåll 2"/>
          <p:cNvSpPr>
            <a:spLocks noGrp="1"/>
          </p:cNvSpPr>
          <p:nvPr>
            <p:ph idx="1"/>
          </p:nvPr>
        </p:nvSpPr>
        <p:spPr>
          <a:xfrm>
            <a:off x="720000" y="1342800"/>
            <a:ext cx="7966800" cy="4606480"/>
          </a:xfrm>
        </p:spPr>
        <p:txBody>
          <a:bodyPr/>
          <a:lstStyle/>
          <a:p>
            <a:r>
              <a:rPr lang="sv-SE" sz="2000" dirty="0" smtClean="0"/>
              <a:t>Säkerhetsledning – vad är det?</a:t>
            </a:r>
          </a:p>
          <a:p>
            <a:r>
              <a:rPr lang="sv-SE" sz="2000" dirty="0" smtClean="0"/>
              <a:t>Kvalitetssystem – låt oss börja där:</a:t>
            </a:r>
          </a:p>
          <a:p>
            <a:pPr lvl="1"/>
            <a:r>
              <a:rPr lang="sv-SE" sz="1800" dirty="0" smtClean="0"/>
              <a:t>Beskriv vad du ska göra </a:t>
            </a:r>
          </a:p>
          <a:p>
            <a:pPr lvl="2"/>
            <a:r>
              <a:rPr lang="sv-SE" sz="1600" i="1" dirty="0" smtClean="0"/>
              <a:t>i förväg</a:t>
            </a:r>
            <a:r>
              <a:rPr lang="sv-SE" sz="1600" dirty="0" smtClean="0"/>
              <a:t>, beskriv mål för verksamheten, arbetsprocesser, metoder etc.</a:t>
            </a:r>
          </a:p>
          <a:p>
            <a:pPr lvl="1"/>
            <a:r>
              <a:rPr lang="sv-SE" sz="1800" dirty="0" smtClean="0"/>
              <a:t>Gör jobbet	</a:t>
            </a:r>
          </a:p>
          <a:p>
            <a:pPr lvl="2"/>
            <a:r>
              <a:rPr lang="sv-SE" sz="1600" dirty="0" smtClean="0"/>
              <a:t>enligt ovan – </a:t>
            </a:r>
            <a:r>
              <a:rPr lang="sv-SE" sz="1600" i="1" dirty="0" smtClean="0"/>
              <a:t>som du sade att du skulle göra det, förstås</a:t>
            </a:r>
          </a:p>
          <a:p>
            <a:pPr lvl="1"/>
            <a:r>
              <a:rPr lang="sv-SE" sz="1800" dirty="0" smtClean="0"/>
              <a:t>Visa att du gjort jobbet</a:t>
            </a:r>
          </a:p>
          <a:p>
            <a:pPr lvl="2"/>
            <a:r>
              <a:rPr lang="sv-SE" sz="1600" dirty="0" smtClean="0"/>
              <a:t>… med en bra dokumentation, spårbarhet, så att du kan räkna ut vad som gick fel, om något tokar sig. </a:t>
            </a:r>
          </a:p>
          <a:p>
            <a:pPr lvl="1"/>
            <a:r>
              <a:rPr lang="sv-SE" sz="1800" dirty="0" smtClean="0"/>
              <a:t>Mät om det gick som du tänkt dig</a:t>
            </a:r>
          </a:p>
          <a:p>
            <a:pPr lvl="2"/>
            <a:r>
              <a:rPr lang="sv-SE" sz="1600" dirty="0" smtClean="0"/>
              <a:t>och kom ihåg dina egna mål, enligt ovan</a:t>
            </a:r>
          </a:p>
          <a:p>
            <a:pPr lvl="1"/>
            <a:r>
              <a:rPr lang="sv-SE" sz="1800" dirty="0" smtClean="0"/>
              <a:t>Utvärdera och ändra i processerna, om det behövs.</a:t>
            </a:r>
          </a:p>
          <a:p>
            <a:pPr lvl="1">
              <a:buNone/>
            </a:pPr>
            <a:r>
              <a:rPr lang="sv-SE" sz="2400" dirty="0" smtClean="0">
                <a:solidFill>
                  <a:srgbClr val="FF0000"/>
                </a:solidFill>
              </a:rPr>
              <a:t>DETTA </a:t>
            </a:r>
            <a:r>
              <a:rPr lang="sv-SE" sz="2400" dirty="0">
                <a:solidFill>
                  <a:srgbClr val="FF0000"/>
                </a:solidFill>
              </a:rPr>
              <a:t>GÅR ATT APPLICERA PÅ ALL VERKSAMHET</a:t>
            </a:r>
          </a:p>
          <a:p>
            <a:pPr lvl="1"/>
            <a:endParaRPr lang="sv-SE" sz="1800" dirty="0" smtClean="0"/>
          </a:p>
          <a:p>
            <a:pPr lvl="2">
              <a:buNone/>
            </a:pPr>
            <a:endParaRPr lang="sv-SE"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Säkerhetsledningssystem = ett sorts kvalitetssystem </a:t>
            </a:r>
            <a:endParaRPr lang="sv-SE" sz="2800" dirty="0"/>
          </a:p>
        </p:txBody>
      </p:sp>
      <p:sp>
        <p:nvSpPr>
          <p:cNvPr id="3" name="Platshållare för innehåll 2"/>
          <p:cNvSpPr>
            <a:spLocks noGrp="1"/>
          </p:cNvSpPr>
          <p:nvPr>
            <p:ph idx="1"/>
          </p:nvPr>
        </p:nvSpPr>
        <p:spPr/>
        <p:txBody>
          <a:bodyPr/>
          <a:lstStyle/>
          <a:p>
            <a:pPr marL="0" indent="0">
              <a:buNone/>
            </a:pPr>
            <a:r>
              <a:rPr lang="en-US" dirty="0"/>
              <a:t>A </a:t>
            </a:r>
            <a:r>
              <a:rPr lang="en-US" b="1" dirty="0"/>
              <a:t>safety management system (SMS)</a:t>
            </a:r>
            <a:r>
              <a:rPr lang="en-US" dirty="0"/>
              <a:t> is a systematic approach to managing safety, including the necessary </a:t>
            </a:r>
            <a:r>
              <a:rPr lang="en-US" dirty="0" err="1"/>
              <a:t>organisational</a:t>
            </a:r>
            <a:r>
              <a:rPr lang="en-US" dirty="0"/>
              <a:t> structures, accountabilities, policies and procedures</a:t>
            </a:r>
            <a:r>
              <a:rPr lang="en-US" dirty="0" smtClean="0"/>
              <a:t>.</a:t>
            </a:r>
          </a:p>
          <a:p>
            <a:pPr lvl="1"/>
            <a:r>
              <a:rPr lang="en-US" dirty="0" smtClean="0"/>
              <a:t>“systematic” = </a:t>
            </a:r>
            <a:r>
              <a:rPr lang="en-US" dirty="0" err="1" smtClean="0"/>
              <a:t>något</a:t>
            </a:r>
            <a:r>
              <a:rPr lang="en-US" dirty="0" smtClean="0"/>
              <a:t> </a:t>
            </a:r>
            <a:r>
              <a:rPr lang="en-US" dirty="0" err="1" smtClean="0"/>
              <a:t>som</a:t>
            </a:r>
            <a:r>
              <a:rPr lang="en-US" dirty="0" smtClean="0"/>
              <a:t> </a:t>
            </a:r>
            <a:r>
              <a:rPr lang="en-US" dirty="0" err="1" smtClean="0"/>
              <a:t>upprepas</a:t>
            </a:r>
            <a:r>
              <a:rPr lang="en-US" dirty="0" smtClean="0"/>
              <a:t>, </a:t>
            </a:r>
            <a:r>
              <a:rPr lang="en-US" dirty="0" err="1" smtClean="0"/>
              <a:t>regelmässigt</a:t>
            </a:r>
            <a:endParaRPr lang="en-US" dirty="0" smtClean="0"/>
          </a:p>
          <a:p>
            <a:pPr lvl="1"/>
            <a:r>
              <a:rPr lang="sv-SE" dirty="0" smtClean="0"/>
              <a:t>”</a:t>
            </a:r>
            <a:r>
              <a:rPr lang="sv-SE" dirty="0" err="1" smtClean="0"/>
              <a:t>organisational</a:t>
            </a:r>
            <a:r>
              <a:rPr lang="sv-SE" dirty="0" smtClean="0"/>
              <a:t> </a:t>
            </a:r>
            <a:r>
              <a:rPr lang="sv-SE" dirty="0" err="1" smtClean="0"/>
              <a:t>structures</a:t>
            </a:r>
            <a:r>
              <a:rPr lang="sv-SE" dirty="0" smtClean="0"/>
              <a:t>” etc. – organisation, ansvarsfördelning, policys (inklusive mål) och arbetsprocesser </a:t>
            </a:r>
          </a:p>
          <a:p>
            <a:pPr lvl="1"/>
            <a:r>
              <a:rPr lang="sv-SE" dirty="0" err="1" smtClean="0"/>
              <a:t>accountabilities</a:t>
            </a:r>
            <a:r>
              <a:rPr lang="sv-SE" dirty="0" smtClean="0"/>
              <a:t> = vem ansvarar</a:t>
            </a:r>
          </a:p>
          <a:p>
            <a:pPr lvl="1"/>
            <a:r>
              <a:rPr lang="sv-SE" dirty="0" err="1" smtClean="0"/>
              <a:t>policies</a:t>
            </a:r>
            <a:r>
              <a:rPr lang="sv-SE" dirty="0" smtClean="0"/>
              <a:t> = ”förnuftiga handlingssätt”</a:t>
            </a:r>
          </a:p>
          <a:p>
            <a:pPr lvl="1"/>
            <a:r>
              <a:rPr lang="sv-SE" dirty="0" smtClean="0"/>
              <a:t>procedurer = dokumenterade arbetssätt</a:t>
            </a:r>
          </a:p>
          <a:p>
            <a:endParaRPr lang="sv-SE" dirty="0"/>
          </a:p>
        </p:txBody>
      </p:sp>
      <p:sp>
        <p:nvSpPr>
          <p:cNvPr id="4" name="textruta 3"/>
          <p:cNvSpPr txBox="1"/>
          <p:nvPr/>
        </p:nvSpPr>
        <p:spPr>
          <a:xfrm>
            <a:off x="251520" y="5373216"/>
            <a:ext cx="8424936" cy="400110"/>
          </a:xfrm>
          <a:prstGeom prst="rect">
            <a:avLst/>
          </a:prstGeom>
          <a:noFill/>
        </p:spPr>
        <p:txBody>
          <a:bodyPr wrap="square" rtlCol="0">
            <a:spAutoFit/>
          </a:bodyPr>
          <a:lstStyle/>
          <a:p>
            <a:r>
              <a:rPr lang="sv-SE" sz="1000" dirty="0" smtClean="0"/>
              <a:t>Källa:</a:t>
            </a:r>
          </a:p>
          <a:p>
            <a:r>
              <a:rPr lang="sv-SE" sz="1000" dirty="0" smtClean="0"/>
              <a:t>http://www.easa.europa.eu/sms/docs/Safety%20Management%20International%20Collaboration%20Group%20(SM%20ICG)%20phamphlet%20A4%20-v4.pdf</a:t>
            </a:r>
            <a:endParaRPr lang="sv-SE"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Nu plockar vi ned SMS i mindre bitar</a:t>
            </a:r>
            <a:endParaRPr lang="sv-SE" dirty="0"/>
          </a:p>
        </p:txBody>
      </p:sp>
      <p:sp>
        <p:nvSpPr>
          <p:cNvPr id="3" name="Platshållare för innehåll 2"/>
          <p:cNvSpPr>
            <a:spLocks noGrp="1"/>
          </p:cNvSpPr>
          <p:nvPr>
            <p:ph idx="1"/>
          </p:nvPr>
        </p:nvSpPr>
        <p:spPr/>
        <p:txBody>
          <a:bodyPr/>
          <a:lstStyle/>
          <a:p>
            <a:pPr marL="0" indent="0">
              <a:buNone/>
            </a:pPr>
            <a:r>
              <a:rPr lang="en-US" dirty="0" smtClean="0"/>
              <a:t>SMS </a:t>
            </a:r>
            <a:r>
              <a:rPr lang="en-US" dirty="0" err="1" smtClean="0"/>
              <a:t>är</a:t>
            </a:r>
            <a:r>
              <a:rPr lang="en-US" dirty="0" smtClean="0"/>
              <a:t> </a:t>
            </a:r>
            <a:r>
              <a:rPr lang="en-US" dirty="0" err="1" smtClean="0"/>
              <a:t>att</a:t>
            </a:r>
            <a:r>
              <a:rPr lang="en-US" dirty="0" smtClean="0"/>
              <a:t> </a:t>
            </a:r>
            <a:r>
              <a:rPr lang="en-US" dirty="0" err="1" smtClean="0"/>
              <a:t>använda</a:t>
            </a:r>
            <a:r>
              <a:rPr lang="en-US" dirty="0" smtClean="0"/>
              <a:t> </a:t>
            </a:r>
            <a:r>
              <a:rPr lang="en-US" dirty="0" err="1" smtClean="0"/>
              <a:t>metod</a:t>
            </a:r>
            <a:r>
              <a:rPr lang="en-US" dirty="0" err="1" smtClean="0"/>
              <a:t>iken</a:t>
            </a:r>
            <a:r>
              <a:rPr lang="en-US" dirty="0" smtClean="0"/>
              <a:t> </a:t>
            </a:r>
            <a:r>
              <a:rPr lang="en-US" dirty="0" err="1" smtClean="0"/>
              <a:t>i</a:t>
            </a:r>
            <a:r>
              <a:rPr lang="en-US" dirty="0" smtClean="0"/>
              <a:t> </a:t>
            </a:r>
            <a:r>
              <a:rPr lang="en-US" dirty="0" err="1" smtClean="0"/>
              <a:t>kvalitetssystem</a:t>
            </a:r>
            <a:r>
              <a:rPr lang="en-US" dirty="0" smtClean="0"/>
              <a:t> </a:t>
            </a:r>
            <a:r>
              <a:rPr lang="en-US" dirty="0" err="1" smtClean="0"/>
              <a:t>för</a:t>
            </a:r>
            <a:r>
              <a:rPr lang="en-US" dirty="0" smtClean="0"/>
              <a:t> </a:t>
            </a:r>
            <a:r>
              <a:rPr lang="en-US" dirty="0" err="1" smtClean="0"/>
              <a:t>att</a:t>
            </a:r>
            <a:r>
              <a:rPr lang="en-US" dirty="0" smtClean="0"/>
              <a:t> </a:t>
            </a:r>
            <a:r>
              <a:rPr lang="en-US" dirty="0" err="1" smtClean="0"/>
              <a:t>hantera</a:t>
            </a:r>
            <a:r>
              <a:rPr lang="en-US" dirty="0" smtClean="0"/>
              <a:t> </a:t>
            </a:r>
            <a:r>
              <a:rPr lang="en-US" dirty="0" err="1" smtClean="0"/>
              <a:t>flygsäkerhetsrisker</a:t>
            </a:r>
            <a:r>
              <a:rPr lang="en-US" dirty="0" smtClean="0"/>
              <a:t>. </a:t>
            </a:r>
            <a:endParaRPr lang="en-US" sz="1600" dirty="0" smtClean="0"/>
          </a:p>
          <a:p>
            <a:pPr marL="0" indent="0">
              <a:buNone/>
            </a:pPr>
            <a:endParaRPr lang="en-US" sz="1100" dirty="0" smtClean="0"/>
          </a:p>
          <a:p>
            <a:pPr marL="0" indent="0">
              <a:buNone/>
            </a:pPr>
            <a:r>
              <a:rPr lang="en-US" dirty="0" err="1" smtClean="0"/>
              <a:t>Liksom</a:t>
            </a:r>
            <a:r>
              <a:rPr lang="en-US" dirty="0" smtClean="0"/>
              <a:t> </a:t>
            </a:r>
            <a:r>
              <a:rPr lang="en-US" dirty="0" err="1" smtClean="0"/>
              <a:t>i</a:t>
            </a:r>
            <a:r>
              <a:rPr lang="en-US" dirty="0" smtClean="0"/>
              <a:t> all </a:t>
            </a:r>
            <a:r>
              <a:rPr lang="en-US" dirty="0" err="1" smtClean="0"/>
              <a:t>vanlig</a:t>
            </a:r>
            <a:r>
              <a:rPr lang="en-US" dirty="0" smtClean="0"/>
              <a:t> </a:t>
            </a:r>
            <a:r>
              <a:rPr lang="en-US" dirty="0" err="1" smtClean="0"/>
              <a:t>ledningsfunktion</a:t>
            </a:r>
            <a:r>
              <a:rPr lang="en-US" dirty="0" smtClean="0"/>
              <a:t> </a:t>
            </a:r>
            <a:r>
              <a:rPr lang="en-US" dirty="0" err="1" smtClean="0"/>
              <a:t>behöver</a:t>
            </a:r>
            <a:r>
              <a:rPr lang="en-US" dirty="0" smtClean="0"/>
              <a:t> SMS god </a:t>
            </a:r>
            <a:r>
              <a:rPr lang="en-US" dirty="0" err="1" smtClean="0"/>
              <a:t>planering</a:t>
            </a:r>
            <a:r>
              <a:rPr lang="en-US" dirty="0" smtClean="0"/>
              <a:t>, </a:t>
            </a:r>
            <a:r>
              <a:rPr lang="en-US" dirty="0" err="1" smtClean="0"/>
              <a:t>organisering</a:t>
            </a:r>
            <a:r>
              <a:rPr lang="en-US" dirty="0" smtClean="0"/>
              <a:t>, </a:t>
            </a:r>
            <a:r>
              <a:rPr lang="en-US" dirty="0" err="1" smtClean="0"/>
              <a:t>kommunikation</a:t>
            </a:r>
            <a:r>
              <a:rPr lang="en-US" dirty="0" smtClean="0"/>
              <a:t> </a:t>
            </a:r>
            <a:r>
              <a:rPr lang="en-US" dirty="0" err="1" smtClean="0"/>
              <a:t>och</a:t>
            </a:r>
            <a:r>
              <a:rPr lang="en-US" dirty="0" smtClean="0"/>
              <a:t> </a:t>
            </a:r>
            <a:r>
              <a:rPr lang="en-US" dirty="0" err="1" smtClean="0"/>
              <a:t>arbetsled</a:t>
            </a:r>
            <a:r>
              <a:rPr lang="sv-SE" dirty="0" err="1" smtClean="0"/>
              <a:t>ning</a:t>
            </a:r>
            <a:endParaRPr lang="en-US" dirty="0"/>
          </a:p>
          <a:p>
            <a:pPr marL="0" indent="0">
              <a:buNone/>
            </a:pPr>
            <a:endParaRPr lang="sv-SE" sz="1400" dirty="0" smtClean="0"/>
          </a:p>
          <a:p>
            <a:pPr marL="0" indent="0">
              <a:buNone/>
            </a:pPr>
            <a:r>
              <a:rPr lang="sv-SE" dirty="0" smtClean="0"/>
              <a:t>Företagsledningen får genom SMS ett strukturerat sätt att ta ansvar för flygsäkerheten.</a:t>
            </a:r>
          </a:p>
          <a:p>
            <a:pPr marL="0" indent="0">
              <a:buNone/>
            </a:pPr>
            <a:endParaRPr lang="sv-SE" sz="1050" dirty="0" smtClean="0"/>
          </a:p>
          <a:p>
            <a:pPr marL="0" indent="0">
              <a:buNone/>
            </a:pPr>
            <a:r>
              <a:rPr lang="sv-SE" dirty="0" smtClean="0"/>
              <a:t>Detta sätt ska vara godkänt av luftfartsmyndigheten </a:t>
            </a:r>
            <a:endParaRPr lang="sv-SE" dirty="0"/>
          </a:p>
        </p:txBody>
      </p:sp>
      <p:sp>
        <p:nvSpPr>
          <p:cNvPr id="4" name="Rektangel 3"/>
          <p:cNvSpPr/>
          <p:nvPr/>
        </p:nvSpPr>
        <p:spPr>
          <a:xfrm>
            <a:off x="2411760" y="6211669"/>
            <a:ext cx="6048672" cy="261610"/>
          </a:xfrm>
          <a:prstGeom prst="rect">
            <a:avLst/>
          </a:prstGeom>
        </p:spPr>
        <p:txBody>
          <a:bodyPr wrap="square">
            <a:spAutoFit/>
          </a:bodyPr>
          <a:lstStyle/>
          <a:p>
            <a:r>
              <a:rPr lang="sv-SE" sz="1100" dirty="0" smtClean="0"/>
              <a:t>Källa: http://www.skybrary.aero/index.php/Safety_Management_System</a:t>
            </a:r>
            <a:endParaRPr lang="sv-SE"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”Alla” ska ha ett SMS</a:t>
            </a:r>
            <a:endParaRPr lang="sv-SE" dirty="0"/>
          </a:p>
        </p:txBody>
      </p:sp>
      <p:sp>
        <p:nvSpPr>
          <p:cNvPr id="3" name="Platshållare för innehåll 2"/>
          <p:cNvSpPr>
            <a:spLocks noGrp="1"/>
          </p:cNvSpPr>
          <p:nvPr>
            <p:ph idx="1"/>
          </p:nvPr>
        </p:nvSpPr>
        <p:spPr>
          <a:xfrm>
            <a:off x="720000" y="1196752"/>
            <a:ext cx="8172480" cy="4370400"/>
          </a:xfrm>
        </p:spPr>
        <p:txBody>
          <a:bodyPr/>
          <a:lstStyle/>
          <a:p>
            <a:r>
              <a:rPr lang="sv-SE" dirty="0" smtClean="0"/>
              <a:t>Flygplatser </a:t>
            </a:r>
            <a:r>
              <a:rPr lang="sv-SE" dirty="0"/>
              <a:t>och </a:t>
            </a:r>
            <a:r>
              <a:rPr lang="sv-SE" dirty="0" smtClean="0"/>
              <a:t>flygtrafiktjänsten i Sverige är ”redan där”</a:t>
            </a:r>
          </a:p>
          <a:p>
            <a:r>
              <a:rPr lang="sv-SE" dirty="0" smtClean="0"/>
              <a:t>Inom flygbolag införs kraven just nu (en del redan klara)</a:t>
            </a:r>
          </a:p>
          <a:p>
            <a:r>
              <a:rPr lang="sv-SE" dirty="0" smtClean="0"/>
              <a:t>Konstruktörer, tillverkare har tillämpat principerna länge</a:t>
            </a:r>
          </a:p>
          <a:p>
            <a:r>
              <a:rPr lang="sv-SE" dirty="0" smtClean="0"/>
              <a:t>Kravbilden införs nu på samma sätt för alla typer av luftfartsverksamhet</a:t>
            </a:r>
          </a:p>
          <a:p>
            <a:pPr lvl="1"/>
            <a:r>
              <a:rPr lang="sv-SE" dirty="0" smtClean="0"/>
              <a:t>Standardisering underlättar samverkan och effektiviserar</a:t>
            </a:r>
          </a:p>
          <a:p>
            <a:pPr lvl="1"/>
            <a:r>
              <a:rPr lang="sv-SE" dirty="0" smtClean="0"/>
              <a:t>Det blir lättare att bedriva tillsyn för myndigheten</a:t>
            </a:r>
          </a:p>
          <a:p>
            <a:r>
              <a:rPr lang="sv-SE" dirty="0" smtClean="0"/>
              <a:t>Även de små tvingas tillämpa detta inom några år.</a:t>
            </a:r>
            <a:endParaRPr lang="sv-S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Säkerhetsledning / Säkerhetskultur</a:t>
            </a:r>
            <a:endParaRPr lang="sv-SE" dirty="0"/>
          </a:p>
        </p:txBody>
      </p:sp>
      <p:sp>
        <p:nvSpPr>
          <p:cNvPr id="3" name="Platshållare för innehåll 2"/>
          <p:cNvSpPr>
            <a:spLocks noGrp="1"/>
          </p:cNvSpPr>
          <p:nvPr>
            <p:ph idx="1"/>
          </p:nvPr>
        </p:nvSpPr>
        <p:spPr>
          <a:xfrm>
            <a:off x="720000" y="1342800"/>
            <a:ext cx="8028464" cy="4370400"/>
          </a:xfrm>
        </p:spPr>
        <p:txBody>
          <a:bodyPr/>
          <a:lstStyle/>
          <a:p>
            <a:r>
              <a:rPr lang="sv-SE" dirty="0" smtClean="0"/>
              <a:t>Ett fungerande SMS förutsätter en god säkerhetskultur.</a:t>
            </a:r>
          </a:p>
          <a:p>
            <a:endParaRPr lang="sv-SE" dirty="0"/>
          </a:p>
          <a:p>
            <a:r>
              <a:rPr lang="sv-SE" dirty="0" smtClean="0"/>
              <a:t>Men den kan man inte tvinga fram med regler!</a:t>
            </a:r>
          </a:p>
          <a:p>
            <a:endParaRPr lang="sv-SE" dirty="0"/>
          </a:p>
          <a:p>
            <a:r>
              <a:rPr lang="sv-SE" dirty="0" smtClean="0"/>
              <a:t>Typ: </a:t>
            </a:r>
            <a:r>
              <a:rPr lang="sv-SE" i="1" dirty="0" smtClean="0"/>
              <a:t>vågar man framföra kritik om man är tillfälligt anställd?</a:t>
            </a:r>
          </a:p>
          <a:p>
            <a:r>
              <a:rPr lang="sv-SE" dirty="0" smtClean="0"/>
              <a:t>Hur skapar man en god säkerhetskultur?</a:t>
            </a:r>
          </a:p>
          <a:p>
            <a:pPr lvl="1"/>
            <a:r>
              <a:rPr lang="sv-SE" dirty="0" smtClean="0"/>
              <a:t>Genom lagar?</a:t>
            </a:r>
            <a:endParaRPr lang="sv-S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p:txBody>
          <a:bodyPr/>
          <a:lstStyle/>
          <a:p>
            <a:r>
              <a:rPr lang="sv-SE" dirty="0" smtClean="0"/>
              <a:t>Marknadsutvecklingen</a:t>
            </a:r>
            <a:endParaRPr lang="sv-SE" dirty="0"/>
          </a:p>
        </p:txBody>
      </p:sp>
      <p:sp>
        <p:nvSpPr>
          <p:cNvPr id="138245" name="Rectangle 5"/>
          <p:cNvSpPr>
            <a:spLocks noGrp="1" noChangeArrowheads="1"/>
          </p:cNvSpPr>
          <p:nvPr>
            <p:ph type="subTitle" idx="1"/>
          </p:nvPr>
        </p:nvSpPr>
        <p:spPr/>
        <p:txBody>
          <a:bodyPr/>
          <a:lstStyle/>
          <a:p>
            <a:pPr algn="ctr"/>
            <a:r>
              <a:rPr lang="sv-SE" sz="4400" dirty="0" smtClean="0">
                <a:latin typeface="Bodoni MT Poster Compressed" pitchFamily="18" charset="0"/>
              </a:rPr>
              <a:t>Kan flygbranschen växa ännu mer?</a:t>
            </a:r>
            <a:endParaRPr lang="sv-SE" sz="4400" dirty="0">
              <a:latin typeface="Bodoni MT Poster Compressed"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p:cNvGraphicFramePr>
            <a:graphicFrameLocks noGrp="1"/>
          </p:cNvGraphicFramePr>
          <p:nvPr/>
        </p:nvGraphicFramePr>
        <p:xfrm>
          <a:off x="-1" y="980728"/>
          <a:ext cx="9144001" cy="549098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sz="2800" dirty="0" smtClean="0"/>
              <a:t>Passagerarutveckling i Sverige 1974-2015</a:t>
            </a:r>
            <a:endParaRPr lang="sv-SE" sz="2800" dirty="0"/>
          </a:p>
        </p:txBody>
      </p:sp>
      <p:sp>
        <p:nvSpPr>
          <p:cNvPr id="39" name="textruta 1"/>
          <p:cNvSpPr txBox="1"/>
          <p:nvPr/>
        </p:nvSpPr>
        <p:spPr>
          <a:xfrm>
            <a:off x="1403648" y="4797152"/>
            <a:ext cx="968807" cy="3769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Införande av folkflyget 1978</a:t>
            </a:r>
          </a:p>
        </p:txBody>
      </p:sp>
      <p:sp>
        <p:nvSpPr>
          <p:cNvPr id="41" name="textruta 1"/>
          <p:cNvSpPr txBox="1"/>
          <p:nvPr/>
        </p:nvSpPr>
        <p:spPr>
          <a:xfrm>
            <a:off x="2051720" y="5517232"/>
            <a:ext cx="968807" cy="3769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Koncentration av inrikesflyget till Arlanda 1983</a:t>
            </a:r>
          </a:p>
        </p:txBody>
      </p:sp>
      <p:sp>
        <p:nvSpPr>
          <p:cNvPr id="42" name="textruta 1"/>
          <p:cNvSpPr txBox="1"/>
          <p:nvPr/>
        </p:nvSpPr>
        <p:spPr>
          <a:xfrm>
            <a:off x="3491880" y="3933056"/>
            <a:ext cx="864096"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Kuwaitkriget 1990-91</a:t>
            </a:r>
          </a:p>
        </p:txBody>
      </p:sp>
      <p:sp>
        <p:nvSpPr>
          <p:cNvPr id="43" name="textruta 1"/>
          <p:cNvSpPr txBox="1"/>
          <p:nvPr/>
        </p:nvSpPr>
        <p:spPr>
          <a:xfrm>
            <a:off x="3779912" y="4293096"/>
            <a:ext cx="1008112"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Införande av resmoms 1991</a:t>
            </a:r>
          </a:p>
        </p:txBody>
      </p:sp>
      <p:sp>
        <p:nvSpPr>
          <p:cNvPr id="44" name="textruta 1"/>
          <p:cNvSpPr txBox="1"/>
          <p:nvPr/>
        </p:nvSpPr>
        <p:spPr>
          <a:xfrm>
            <a:off x="3851920" y="5013176"/>
            <a:ext cx="864096" cy="421597"/>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Avreglering av inrikesflyget 1992</a:t>
            </a:r>
          </a:p>
        </p:txBody>
      </p:sp>
      <p:sp>
        <p:nvSpPr>
          <p:cNvPr id="46" name="textruta 1"/>
          <p:cNvSpPr txBox="1"/>
          <p:nvPr/>
        </p:nvSpPr>
        <p:spPr>
          <a:xfrm>
            <a:off x="4427984" y="4509120"/>
            <a:ext cx="878464" cy="2789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Sverige medlem</a:t>
            </a:r>
            <a:r>
              <a:rPr lang="sv-SE" sz="800" baseline="0" dirty="0">
                <a:latin typeface="Arial" pitchFamily="34" charset="0"/>
                <a:cs typeface="Arial" pitchFamily="34" charset="0"/>
              </a:rPr>
              <a:t> i EU 1995</a:t>
            </a:r>
            <a:endParaRPr lang="sv-SE" sz="800" dirty="0">
              <a:latin typeface="Arial" pitchFamily="34" charset="0"/>
              <a:cs typeface="Arial" pitchFamily="34" charset="0"/>
            </a:endParaRPr>
          </a:p>
        </p:txBody>
      </p:sp>
      <p:sp>
        <p:nvSpPr>
          <p:cNvPr id="48" name="textruta 1"/>
          <p:cNvSpPr txBox="1"/>
          <p:nvPr/>
        </p:nvSpPr>
        <p:spPr>
          <a:xfrm>
            <a:off x="5436096" y="3861048"/>
            <a:ext cx="792088" cy="504056"/>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Terrorattack</a:t>
            </a:r>
            <a:r>
              <a:rPr lang="sv-SE" sz="800" baseline="0" dirty="0">
                <a:latin typeface="Arial" pitchFamily="34" charset="0"/>
                <a:cs typeface="Arial" pitchFamily="34" charset="0"/>
              </a:rPr>
              <a:t> 2001 9/11</a:t>
            </a:r>
            <a:endParaRPr lang="sv-SE" sz="800" dirty="0">
              <a:latin typeface="Arial" pitchFamily="34" charset="0"/>
              <a:cs typeface="Arial" pitchFamily="34" charset="0"/>
            </a:endParaRPr>
          </a:p>
        </p:txBody>
      </p:sp>
      <p:sp>
        <p:nvSpPr>
          <p:cNvPr id="49" name="textruta 1"/>
          <p:cNvSpPr txBox="1"/>
          <p:nvPr/>
        </p:nvSpPr>
        <p:spPr>
          <a:xfrm>
            <a:off x="6948264" y="4365104"/>
            <a:ext cx="878464" cy="1885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Finanskris</a:t>
            </a:r>
            <a:r>
              <a:rPr lang="sv-SE" sz="800" baseline="0" dirty="0">
                <a:latin typeface="Arial" pitchFamily="34" charset="0"/>
                <a:cs typeface="Arial" pitchFamily="34" charset="0"/>
              </a:rPr>
              <a:t> 2008</a:t>
            </a:r>
            <a:endParaRPr lang="sv-SE" sz="800" dirty="0">
              <a:latin typeface="Arial" pitchFamily="34" charset="0"/>
              <a:cs typeface="Arial" pitchFamily="34" charset="0"/>
            </a:endParaRPr>
          </a:p>
        </p:txBody>
      </p:sp>
      <p:sp>
        <p:nvSpPr>
          <p:cNvPr id="51" name="textruta 1"/>
          <p:cNvSpPr txBox="1"/>
          <p:nvPr/>
        </p:nvSpPr>
        <p:spPr>
          <a:xfrm>
            <a:off x="7388696" y="3437384"/>
            <a:ext cx="783704" cy="49567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baseline="0" dirty="0" err="1">
                <a:latin typeface="Arial" pitchFamily="34" charset="0"/>
                <a:cs typeface="Arial" pitchFamily="34" charset="0"/>
              </a:rPr>
              <a:t>Vulkan-utbrott</a:t>
            </a:r>
            <a:r>
              <a:rPr lang="sv-SE" sz="800" baseline="0" dirty="0">
                <a:latin typeface="Arial" pitchFamily="34" charset="0"/>
                <a:cs typeface="Arial" pitchFamily="34" charset="0"/>
              </a:rPr>
              <a:t> Island 2010</a:t>
            </a:r>
            <a:endParaRPr lang="sv-SE" sz="800" dirty="0">
              <a:latin typeface="Arial" pitchFamily="34" charset="0"/>
              <a:cs typeface="Arial" pitchFamily="34" charset="0"/>
            </a:endParaRPr>
          </a:p>
        </p:txBody>
      </p:sp>
      <p:sp>
        <p:nvSpPr>
          <p:cNvPr id="52" name="textruta 1"/>
          <p:cNvSpPr txBox="1"/>
          <p:nvPr/>
        </p:nvSpPr>
        <p:spPr>
          <a:xfrm>
            <a:off x="4860032" y="4941168"/>
            <a:ext cx="1224136" cy="504056"/>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800" dirty="0">
                <a:latin typeface="Arial" pitchFamily="34" charset="0"/>
                <a:cs typeface="Arial" pitchFamily="34" charset="0"/>
              </a:rPr>
              <a:t>Lågkostnadsbolagen kommer in i Sverige</a:t>
            </a:r>
            <a:r>
              <a:rPr lang="sv-SE" sz="800" baseline="0" dirty="0">
                <a:latin typeface="Arial" pitchFamily="34" charset="0"/>
                <a:cs typeface="Arial" pitchFamily="34" charset="0"/>
              </a:rPr>
              <a:t> 1997</a:t>
            </a:r>
            <a:endParaRPr lang="sv-SE" sz="800" dirty="0">
              <a:latin typeface="Arial" pitchFamily="34" charset="0"/>
              <a:cs typeface="Arial" pitchFamily="34" charset="0"/>
            </a:endParaRPr>
          </a:p>
        </p:txBody>
      </p:sp>
      <p:sp>
        <p:nvSpPr>
          <p:cNvPr id="53" name="Rektangel 52"/>
          <p:cNvSpPr/>
          <p:nvPr/>
        </p:nvSpPr>
        <p:spPr>
          <a:xfrm>
            <a:off x="6804248" y="1484784"/>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8532440" y="1124744"/>
            <a:ext cx="611560" cy="489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graphicEl>
                                              <a:chart seriesIdx="2" categoryIdx="-4" bldStep="series"/>
                                            </p:graphicEl>
                                          </p:spTgt>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uiExpand="1">
        <p:bldSub>
          <a:bldChart bld="series"/>
        </p:bldSub>
      </p:bldGraphic>
      <p:bldP spid="39" grpId="0"/>
      <p:bldP spid="41" grpId="0"/>
      <p:bldP spid="42" grpId="0"/>
      <p:bldP spid="43" grpId="0"/>
      <p:bldP spid="44" grpId="0"/>
      <p:bldP spid="46" grpId="0"/>
      <p:bldP spid="48" grpId="0" animBg="1"/>
      <p:bldP spid="49" grpId="0"/>
      <p:bldP spid="51" grpId="0" animBg="1"/>
      <p:bldP spid="52" grpId="0"/>
      <p:bldP spid="5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pPr algn="ctr"/>
            <a:r>
              <a:rPr lang="sv-SE" dirty="0" smtClean="0"/>
              <a:t>Luftfartens </a:t>
            </a:r>
            <a:r>
              <a:rPr lang="sv-SE" dirty="0"/>
              <a:t>karaktär…</a:t>
            </a:r>
          </a:p>
        </p:txBody>
      </p:sp>
      <p:sp>
        <p:nvSpPr>
          <p:cNvPr id="59395" name="Rectangle 3"/>
          <p:cNvSpPr>
            <a:spLocks noGrp="1" noChangeArrowheads="1"/>
          </p:cNvSpPr>
          <p:nvPr>
            <p:ph type="subTitle" idx="1"/>
          </p:nvPr>
        </p:nvSpPr>
        <p:spPr/>
        <p:txBody>
          <a:bodyPr/>
          <a:lstStyle/>
          <a:p>
            <a:pPr algn="ctr"/>
            <a:r>
              <a:rPr lang="sv-SE" dirty="0"/>
              <a:t>och behov av </a:t>
            </a:r>
            <a:br>
              <a:rPr lang="sv-SE" dirty="0"/>
            </a:br>
            <a:r>
              <a:rPr lang="sv-SE" sz="4400" dirty="0"/>
              <a:t>gränsöverskridande regelverk</a:t>
            </a:r>
          </a:p>
        </p:txBody>
      </p:sp>
      <p:sp>
        <p:nvSpPr>
          <p:cNvPr id="59396" name="Rectangle 4"/>
          <p:cNvSpPr>
            <a:spLocks noChangeArrowheads="1"/>
          </p:cNvSpPr>
          <p:nvPr/>
        </p:nvSpPr>
        <p:spPr bwMode="auto">
          <a:xfrm>
            <a:off x="1913792" y="1700213"/>
            <a:ext cx="5317881" cy="3960812"/>
          </a:xfrm>
          <a:prstGeom prst="rect">
            <a:avLst/>
          </a:prstGeom>
          <a:noFill/>
          <a:ln w="50800">
            <a:solidFill>
              <a:schemeClr val="tx1"/>
            </a:solidFill>
            <a:prstDash val="lgDash"/>
            <a:miter lim="800000"/>
            <a:headEnd/>
            <a:tailEnd/>
          </a:ln>
          <a:effectLst/>
        </p:spPr>
        <p:txBody>
          <a:bodyPr wrap="none" lIns="90488" tIns="44450" rIns="90488" bIns="44450" anchor="ctr"/>
          <a:lstStyle/>
          <a:p>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0" fill="hold"/>
                                        <p:tgtEl>
                                          <p:spTgt spid="59395">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Utrikesflyget är konjunkturberoende</a:t>
            </a:r>
            <a:endParaRPr lang="sv-SE" dirty="0"/>
          </a:p>
        </p:txBody>
      </p:sp>
      <p:pic>
        <p:nvPicPr>
          <p:cNvPr id="1026" name="Picture 2"/>
          <p:cNvPicPr>
            <a:picLocks noGrp="1" noChangeAspect="1" noChangeArrowheads="1"/>
          </p:cNvPicPr>
          <p:nvPr>
            <p:ph idx="1"/>
          </p:nvPr>
        </p:nvPicPr>
        <p:blipFill>
          <a:blip r:embed="rId3" cstate="print"/>
          <a:srcRect l="10349" t="13318" r="13498" b="4679"/>
          <a:stretch>
            <a:fillRect/>
          </a:stretch>
        </p:blipFill>
        <p:spPr bwMode="auto">
          <a:xfrm>
            <a:off x="899592" y="1052736"/>
            <a:ext cx="7632848" cy="5137522"/>
          </a:xfrm>
          <a:prstGeom prst="rect">
            <a:avLst/>
          </a:prstGeom>
          <a:noFill/>
          <a:ln w="9525">
            <a:noFill/>
            <a:miter lim="800000"/>
            <a:headEnd/>
            <a:tailEnd/>
          </a:ln>
        </p:spPr>
      </p:pic>
      <p:sp>
        <p:nvSpPr>
          <p:cNvPr id="5" name="textruta 4"/>
          <p:cNvSpPr txBox="1"/>
          <p:nvPr/>
        </p:nvSpPr>
        <p:spPr>
          <a:xfrm>
            <a:off x="3059832" y="6309320"/>
            <a:ext cx="5759910" cy="246221"/>
          </a:xfrm>
          <a:prstGeom prst="rect">
            <a:avLst/>
          </a:prstGeom>
          <a:noFill/>
        </p:spPr>
        <p:txBody>
          <a:bodyPr wrap="none" rtlCol="0">
            <a:spAutoFit/>
          </a:bodyPr>
          <a:lstStyle/>
          <a:p>
            <a:r>
              <a:rPr lang="sv-SE" sz="1000" dirty="0" smtClean="0"/>
              <a:t>http://transporten.ia.tsnet.se/Global/Nyheter/2012/Trafikprognos-luftfart-2012-2017.pdf?epslanguage=sv</a:t>
            </a:r>
            <a:endParaRPr lang="sv-SE"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klarar sig svenska flygbolag?</a:t>
            </a:r>
            <a:endParaRPr lang="sv-SE" dirty="0"/>
          </a:p>
        </p:txBody>
      </p:sp>
      <p:sp>
        <p:nvSpPr>
          <p:cNvPr id="3" name="Platshållare för innehåll 2"/>
          <p:cNvSpPr>
            <a:spLocks noGrp="1"/>
          </p:cNvSpPr>
          <p:nvPr>
            <p:ph idx="1"/>
          </p:nvPr>
        </p:nvSpPr>
        <p:spPr/>
        <p:txBody>
          <a:bodyPr/>
          <a:lstStyle/>
          <a:p>
            <a:r>
              <a:rPr lang="sv-SE" dirty="0" smtClean="0"/>
              <a:t>Många ”eländen” för alla flygbolag:</a:t>
            </a:r>
          </a:p>
          <a:p>
            <a:pPr lvl="1"/>
            <a:r>
              <a:rPr lang="sv-SE" dirty="0" smtClean="0"/>
              <a:t>Lågkonjunktur, naturkatastrofer, länder i uppror etc.</a:t>
            </a:r>
          </a:p>
          <a:p>
            <a:pPr lvl="1"/>
            <a:r>
              <a:rPr lang="sv-SE" dirty="0" smtClean="0"/>
              <a:t>Även affärsresenärer väljer lågkostnadsflyg</a:t>
            </a:r>
          </a:p>
          <a:p>
            <a:r>
              <a:rPr lang="sv-SE" dirty="0" smtClean="0"/>
              <a:t>Många konkurser och nedläggningar i Sverige</a:t>
            </a:r>
          </a:p>
          <a:p>
            <a:pPr lvl="1"/>
            <a:r>
              <a:rPr lang="sv-SE" dirty="0" smtClean="0"/>
              <a:t>och </a:t>
            </a:r>
            <a:r>
              <a:rPr lang="sv-SE" b="1" dirty="0" smtClean="0"/>
              <a:t>svenska flygbolag tappar marknadsandelar</a:t>
            </a:r>
            <a:r>
              <a:rPr lang="sv-SE" dirty="0" smtClean="0"/>
              <a:t>, </a:t>
            </a:r>
          </a:p>
          <a:p>
            <a:pPr lvl="1"/>
            <a:r>
              <a:rPr lang="sv-SE" dirty="0" smtClean="0"/>
              <a:t>både in- och utrikes</a:t>
            </a:r>
          </a:p>
          <a:p>
            <a:endParaRPr lang="sv-SE" dirty="0"/>
          </a:p>
          <a:p>
            <a:r>
              <a:rPr lang="sv-SE" dirty="0" smtClean="0"/>
              <a:t>Har svenska bolag sämre förutsättningar?</a:t>
            </a:r>
          </a:p>
          <a:p>
            <a:pPr lvl="1"/>
            <a:r>
              <a:rPr lang="sv-SE" dirty="0" smtClean="0"/>
              <a:t>Strukturella hinder i Sverige?</a:t>
            </a:r>
          </a:p>
          <a:p>
            <a:pPr lvl="1"/>
            <a:r>
              <a:rPr lang="sv-SE" dirty="0" smtClean="0"/>
              <a:t>Höga myndighetsavgifter?</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p:txBody>
          <a:bodyPr/>
          <a:lstStyle/>
          <a:p>
            <a:r>
              <a:rPr lang="sv-SE" dirty="0" smtClean="0"/>
              <a:t>Det europeiska flygsäkerhetssystemet</a:t>
            </a:r>
            <a:endParaRPr lang="sv-SE" dirty="0"/>
          </a:p>
        </p:txBody>
      </p:sp>
      <p:sp>
        <p:nvSpPr>
          <p:cNvPr id="138245" name="Rectangle 5"/>
          <p:cNvSpPr>
            <a:spLocks noGrp="1" noChangeArrowheads="1"/>
          </p:cNvSpPr>
          <p:nvPr>
            <p:ph type="subTitle" idx="1"/>
          </p:nvPr>
        </p:nvSpPr>
        <p:spPr/>
        <p:txBody>
          <a:bodyPr/>
          <a:lstStyle/>
          <a:p>
            <a:pPr algn="ctr"/>
            <a:r>
              <a:rPr lang="sv-SE" sz="4400" dirty="0">
                <a:latin typeface="Bodoni MT Poster Compressed" pitchFamily="18" charset="0"/>
              </a:rPr>
              <a:t>Hur löser Europa kraven på säkerhet, effektivitet och god konkurrens på den ”inre marknaden”?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6"/>
          <p:cNvSpPr>
            <a:spLocks noGrp="1"/>
          </p:cNvSpPr>
          <p:nvPr>
            <p:ph type="sldNum" sz="quarter" idx="4294967295"/>
          </p:nvPr>
        </p:nvSpPr>
        <p:spPr>
          <a:xfrm>
            <a:off x="8440616" y="6332539"/>
            <a:ext cx="531935" cy="306387"/>
          </a:xfrm>
          <a:prstGeom prst="rect">
            <a:avLst/>
          </a:prstGeom>
        </p:spPr>
        <p:txBody>
          <a:bodyPr/>
          <a:lstStyle/>
          <a:p>
            <a:fld id="{8A20FD67-8138-4200-AED5-B04FB13BBF54}" type="slidenum">
              <a:rPr lang="fr-FR"/>
              <a:pPr/>
              <a:t>33</a:t>
            </a:fld>
            <a:endParaRPr lang="fr-FR"/>
          </a:p>
        </p:txBody>
      </p:sp>
      <p:sp>
        <p:nvSpPr>
          <p:cNvPr id="128002" name="Rectangle 2"/>
          <p:cNvSpPr>
            <a:spLocks noGrp="1" noChangeArrowheads="1"/>
          </p:cNvSpPr>
          <p:nvPr>
            <p:ph type="title"/>
          </p:nvPr>
        </p:nvSpPr>
        <p:spPr/>
        <p:txBody>
          <a:bodyPr/>
          <a:lstStyle/>
          <a:p>
            <a:r>
              <a:rPr lang="sv-SE"/>
              <a:t>Var kommer EU och EASA in?</a:t>
            </a:r>
          </a:p>
        </p:txBody>
      </p:sp>
      <p:sp>
        <p:nvSpPr>
          <p:cNvPr id="128003" name="Rectangle 3"/>
          <p:cNvSpPr>
            <a:spLocks noGrp="1" noChangeArrowheads="1"/>
          </p:cNvSpPr>
          <p:nvPr>
            <p:ph type="body" sz="half" idx="1"/>
          </p:nvPr>
        </p:nvSpPr>
        <p:spPr/>
        <p:txBody>
          <a:bodyPr/>
          <a:lstStyle/>
          <a:p>
            <a:pPr>
              <a:lnSpc>
                <a:spcPct val="80000"/>
              </a:lnSpc>
            </a:pPr>
            <a:r>
              <a:rPr lang="sv-SE" sz="2400" dirty="0"/>
              <a:t>ICAO är en överenskommelse mellan </a:t>
            </a:r>
            <a:r>
              <a:rPr lang="sv-SE" sz="2400" dirty="0" smtClean="0"/>
              <a:t>stater</a:t>
            </a:r>
            <a:endParaRPr lang="sv-SE" sz="1100" dirty="0" smtClean="0"/>
          </a:p>
          <a:p>
            <a:pPr>
              <a:lnSpc>
                <a:spcPct val="80000"/>
              </a:lnSpc>
            </a:pPr>
            <a:endParaRPr lang="sv-SE" sz="1400" dirty="0"/>
          </a:p>
          <a:p>
            <a:pPr>
              <a:lnSpc>
                <a:spcPct val="80000"/>
              </a:lnSpc>
            </a:pPr>
            <a:r>
              <a:rPr lang="sv-SE" sz="2400" dirty="0"/>
              <a:t>Implementering av ICAO-standarder varierar även inom Europa</a:t>
            </a:r>
            <a:endParaRPr lang="sv-SE" sz="1400" dirty="0"/>
          </a:p>
          <a:p>
            <a:pPr>
              <a:lnSpc>
                <a:spcPct val="80000"/>
              </a:lnSpc>
            </a:pPr>
            <a:endParaRPr lang="sv-SE" sz="1400" dirty="0" smtClean="0"/>
          </a:p>
          <a:p>
            <a:pPr>
              <a:lnSpc>
                <a:spcPct val="80000"/>
              </a:lnSpc>
            </a:pPr>
            <a:r>
              <a:rPr lang="sv-SE" sz="2400" dirty="0" smtClean="0"/>
              <a:t>EASA </a:t>
            </a:r>
            <a:r>
              <a:rPr lang="sv-SE" sz="2400" dirty="0"/>
              <a:t>bildas bl.a. för att likrikta alla EU-medlemsstaters tillämpning av ICAO-standarder</a:t>
            </a:r>
          </a:p>
        </p:txBody>
      </p:sp>
      <p:sp>
        <p:nvSpPr>
          <p:cNvPr id="128005" name="Rectangle 5"/>
          <p:cNvSpPr>
            <a:spLocks noChangeArrowheads="1"/>
          </p:cNvSpPr>
          <p:nvPr/>
        </p:nvSpPr>
        <p:spPr bwMode="auto">
          <a:xfrm>
            <a:off x="4771292" y="1338858"/>
            <a:ext cx="3892062" cy="361950"/>
          </a:xfrm>
          <a:prstGeom prst="rect">
            <a:avLst/>
          </a:prstGeom>
          <a:noFill/>
          <a:ln w="12699">
            <a:noFill/>
            <a:miter lim="800000"/>
            <a:headEnd/>
            <a:tailEnd/>
          </a:ln>
          <a:effectLst/>
        </p:spPr>
        <p:txBody>
          <a:bodyPr lIns="90488" tIns="44450" rIns="90488" bIns="44450"/>
          <a:lstStyle/>
          <a:p>
            <a:pPr marL="190500" indent="-190500">
              <a:lnSpc>
                <a:spcPct val="90000"/>
              </a:lnSpc>
            </a:pPr>
            <a:r>
              <a:rPr lang="sv-SE" dirty="0"/>
              <a:t>Utdrag ur förord till </a:t>
            </a:r>
            <a:r>
              <a:rPr lang="sv-SE" dirty="0" err="1"/>
              <a:t>EASA-förordningen</a:t>
            </a:r>
            <a:r>
              <a:rPr lang="sv-SE" dirty="0"/>
              <a:t>:</a:t>
            </a:r>
          </a:p>
        </p:txBody>
      </p:sp>
      <p:sp>
        <p:nvSpPr>
          <p:cNvPr id="128006" name="Rectangle 6"/>
          <p:cNvSpPr>
            <a:spLocks noGrp="1" noChangeArrowheads="1"/>
          </p:cNvSpPr>
          <p:nvPr>
            <p:ph type="body" sz="half" idx="2"/>
          </p:nvPr>
        </p:nvSpPr>
        <p:spPr>
          <a:xfrm>
            <a:off x="4736123" y="1700808"/>
            <a:ext cx="3893527" cy="3522662"/>
          </a:xfrm>
        </p:spPr>
        <p:txBody>
          <a:bodyPr/>
          <a:lstStyle/>
          <a:p>
            <a:pPr marL="363538" indent="-363538">
              <a:lnSpc>
                <a:spcPct val="80000"/>
              </a:lnSpc>
              <a:buFontTx/>
              <a:buNone/>
            </a:pPr>
            <a:r>
              <a:rPr lang="sv-SE" sz="1400" dirty="0"/>
              <a:t>3) 	Chicagokonventionen innehåller redan miniminormer för att säkerställa säkerheten inom den civila luftfarten med tillhörande miljöskydd. Grundläggande gemenskapskrav och deras tillämpningsföreskrifter bör garantera att medlemsstaterna fullgör de förpliktelser som följer av den konventionen, även gentemot tredjeland.</a:t>
            </a:r>
          </a:p>
          <a:p>
            <a:pPr marL="363538" indent="-363538">
              <a:lnSpc>
                <a:spcPct val="80000"/>
              </a:lnSpc>
              <a:buFontTx/>
              <a:buNone/>
            </a:pPr>
            <a:endParaRPr lang="sv-SE" sz="1400" dirty="0"/>
          </a:p>
          <a:p>
            <a:pPr marL="363538" indent="-363538">
              <a:lnSpc>
                <a:spcPct val="80000"/>
              </a:lnSpc>
              <a:buFontTx/>
              <a:buNone/>
            </a:pPr>
            <a:endParaRPr lang="sv-SE" sz="1400" dirty="0"/>
          </a:p>
          <a:p>
            <a:pPr marL="363538" indent="-363538">
              <a:lnSpc>
                <a:spcPct val="80000"/>
              </a:lnSpc>
              <a:buFontTx/>
              <a:buNone/>
            </a:pPr>
            <a:r>
              <a:rPr lang="sv-SE" sz="1400" dirty="0"/>
              <a:t>(4) 	Gemenskapen bör i linje med normer och rekommendationer som anges i Chicago-konventionen fastställa grundläggande krav som gäller luftfartsprodukter, delar och anordningar, personer och organisationer som utför trafik med luftfartyg, samt personer som medverkar i och produkter som används i utbildning och medicinsk undersökning av piloter. Kommissionen bör få befogenheter att utarbeta nödvändiga </a:t>
            </a:r>
            <a:r>
              <a:rPr lang="sv-SE" sz="1400" dirty="0" err="1"/>
              <a:t>tillämpnings-föreskrifter</a:t>
            </a:r>
            <a:r>
              <a:rPr lang="sv-SE" sz="1400" dirty="0"/>
              <a:t>.</a:t>
            </a:r>
          </a:p>
          <a:p>
            <a:pPr marL="363538" indent="-363538">
              <a:lnSpc>
                <a:spcPct val="80000"/>
              </a:lnSpc>
              <a:buFontTx/>
              <a:buNone/>
            </a:pPr>
            <a:endParaRPr lang="sv-SE"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4294967295"/>
          </p:nvPr>
        </p:nvSpPr>
        <p:spPr>
          <a:xfrm>
            <a:off x="8440616" y="6332539"/>
            <a:ext cx="531935" cy="306387"/>
          </a:xfrm>
          <a:prstGeom prst="rect">
            <a:avLst/>
          </a:prstGeom>
        </p:spPr>
        <p:txBody>
          <a:bodyPr/>
          <a:lstStyle/>
          <a:p>
            <a:fld id="{556161C5-A8B2-4345-BFB8-2EFA80752C58}" type="slidenum">
              <a:rPr lang="fr-FR"/>
              <a:pPr/>
              <a:t>34</a:t>
            </a:fld>
            <a:endParaRPr lang="fr-FR"/>
          </a:p>
        </p:txBody>
      </p:sp>
      <p:sp>
        <p:nvSpPr>
          <p:cNvPr id="130050" name="Rectangle 2"/>
          <p:cNvSpPr>
            <a:spLocks noGrp="1" noChangeArrowheads="1"/>
          </p:cNvSpPr>
          <p:nvPr>
            <p:ph type="title"/>
          </p:nvPr>
        </p:nvSpPr>
        <p:spPr/>
        <p:txBody>
          <a:bodyPr/>
          <a:lstStyle/>
          <a:p>
            <a:r>
              <a:rPr lang="sv-SE" sz="3200" dirty="0"/>
              <a:t>Jacques Barrot, vid invigningen </a:t>
            </a:r>
            <a:r>
              <a:rPr lang="sv-SE" sz="3200" dirty="0" smtClean="0"/>
              <a:t/>
            </a:r>
            <a:br>
              <a:rPr lang="sv-SE" sz="3200" dirty="0" smtClean="0"/>
            </a:br>
            <a:r>
              <a:rPr lang="sv-SE" sz="3200" dirty="0" smtClean="0"/>
              <a:t>av EASA </a:t>
            </a:r>
            <a:r>
              <a:rPr lang="sv-SE" sz="3200" dirty="0"/>
              <a:t>i Köln, december </a:t>
            </a:r>
            <a:r>
              <a:rPr lang="sv-SE" sz="3200" dirty="0" smtClean="0"/>
              <a:t>2004:</a:t>
            </a:r>
            <a:endParaRPr lang="sv-SE" sz="3200" dirty="0"/>
          </a:p>
        </p:txBody>
      </p:sp>
      <p:sp>
        <p:nvSpPr>
          <p:cNvPr id="130051" name="Rectangle 3"/>
          <p:cNvSpPr>
            <a:spLocks noGrp="1" noChangeArrowheads="1"/>
          </p:cNvSpPr>
          <p:nvPr>
            <p:ph type="body" idx="1"/>
          </p:nvPr>
        </p:nvSpPr>
        <p:spPr>
          <a:xfrm>
            <a:off x="683568" y="1218840"/>
            <a:ext cx="7966800" cy="4370400"/>
          </a:xfrm>
        </p:spPr>
        <p:txBody>
          <a:bodyPr/>
          <a:lstStyle/>
          <a:p>
            <a:pPr>
              <a:lnSpc>
                <a:spcPct val="80000"/>
              </a:lnSpc>
              <a:buFontTx/>
              <a:buNone/>
            </a:pPr>
            <a:r>
              <a:rPr lang="sv-SE" sz="1400" dirty="0"/>
              <a:t>”…</a:t>
            </a:r>
          </a:p>
          <a:p>
            <a:pPr>
              <a:lnSpc>
                <a:spcPct val="80000"/>
              </a:lnSpc>
              <a:buFontTx/>
              <a:buNone/>
            </a:pPr>
            <a:r>
              <a:rPr lang="sv-SE" sz="1600" dirty="0" err="1"/>
              <a:t>Uppermost</a:t>
            </a:r>
            <a:r>
              <a:rPr lang="sv-SE" sz="1600" dirty="0"/>
              <a:t> </a:t>
            </a:r>
            <a:r>
              <a:rPr lang="sv-SE" sz="1600" dirty="0" err="1"/>
              <a:t>among</a:t>
            </a:r>
            <a:r>
              <a:rPr lang="sv-SE" sz="1600" dirty="0"/>
              <a:t> </a:t>
            </a:r>
            <a:r>
              <a:rPr lang="sv-SE" sz="1600" dirty="0" err="1"/>
              <a:t>these</a:t>
            </a:r>
            <a:r>
              <a:rPr lang="sv-SE" sz="1600" dirty="0"/>
              <a:t> organisations is of </a:t>
            </a:r>
            <a:r>
              <a:rPr lang="sv-SE" sz="1600" dirty="0" err="1"/>
              <a:t>course</a:t>
            </a:r>
            <a:r>
              <a:rPr lang="sv-SE" sz="1600" dirty="0"/>
              <a:t> the ICAO, </a:t>
            </a:r>
            <a:r>
              <a:rPr lang="sv-SE" sz="1600" dirty="0" err="1"/>
              <a:t>which</a:t>
            </a:r>
            <a:r>
              <a:rPr lang="sv-SE" sz="1600" dirty="0"/>
              <a:t> </a:t>
            </a:r>
            <a:r>
              <a:rPr lang="sv-SE" sz="1600" dirty="0" err="1"/>
              <a:t>endeavours</a:t>
            </a:r>
            <a:r>
              <a:rPr lang="sv-SE" sz="1600" dirty="0"/>
              <a:t> to </a:t>
            </a:r>
            <a:r>
              <a:rPr lang="sv-SE" sz="1600" dirty="0" err="1"/>
              <a:t>stablish</a:t>
            </a:r>
            <a:r>
              <a:rPr lang="sv-SE" sz="1600" dirty="0"/>
              <a:t> </a:t>
            </a:r>
            <a:r>
              <a:rPr lang="sv-SE" sz="1600" dirty="0" err="1"/>
              <a:t>rules</a:t>
            </a:r>
            <a:r>
              <a:rPr lang="sv-SE" sz="1600" dirty="0"/>
              <a:t> for </a:t>
            </a:r>
            <a:r>
              <a:rPr lang="sv-SE" sz="1600" dirty="0" err="1"/>
              <a:t>worldwide</a:t>
            </a:r>
            <a:r>
              <a:rPr lang="sv-SE" sz="1600" dirty="0"/>
              <a:t> </a:t>
            </a:r>
            <a:r>
              <a:rPr lang="sv-SE" sz="1600" dirty="0" err="1"/>
              <a:t>application</a:t>
            </a:r>
            <a:r>
              <a:rPr lang="sv-SE" sz="1600" dirty="0"/>
              <a:t>. In Europe, at </a:t>
            </a:r>
            <a:r>
              <a:rPr lang="sv-SE" sz="1600" dirty="0" err="1"/>
              <a:t>intergovernmental</a:t>
            </a:r>
            <a:r>
              <a:rPr lang="sv-SE" sz="1600" dirty="0"/>
              <a:t> </a:t>
            </a:r>
            <a:r>
              <a:rPr lang="sv-SE" sz="1600" dirty="0" err="1"/>
              <a:t>level</a:t>
            </a:r>
            <a:r>
              <a:rPr lang="sv-SE" sz="1600" dirty="0"/>
              <a:t>, </a:t>
            </a:r>
            <a:r>
              <a:rPr lang="sv-SE" sz="1600" dirty="0" err="1"/>
              <a:t>there</a:t>
            </a:r>
            <a:r>
              <a:rPr lang="sv-SE" sz="1600" dirty="0"/>
              <a:t> is the European Civil Aviation Conference (ECAC) and </a:t>
            </a:r>
            <a:r>
              <a:rPr lang="sv-SE" sz="1600" dirty="0" err="1"/>
              <a:t>its</a:t>
            </a:r>
            <a:r>
              <a:rPr lang="sv-SE" sz="1600" dirty="0"/>
              <a:t> “</a:t>
            </a:r>
            <a:r>
              <a:rPr lang="sv-SE" sz="1600" dirty="0" err="1"/>
              <a:t>technical</a:t>
            </a:r>
            <a:r>
              <a:rPr lang="sv-SE" sz="1600" dirty="0"/>
              <a:t> </a:t>
            </a:r>
            <a:r>
              <a:rPr lang="sv-SE" sz="1600" dirty="0" err="1"/>
              <a:t>body</a:t>
            </a:r>
            <a:r>
              <a:rPr lang="sv-SE" sz="1600" dirty="0"/>
              <a:t>”, the Joint Aviation </a:t>
            </a:r>
            <a:r>
              <a:rPr lang="sv-SE" sz="1600" dirty="0" err="1"/>
              <a:t>Authorities</a:t>
            </a:r>
            <a:r>
              <a:rPr lang="sv-SE" sz="1600" dirty="0"/>
              <a:t> – the JAA.</a:t>
            </a:r>
          </a:p>
          <a:p>
            <a:pPr>
              <a:lnSpc>
                <a:spcPct val="80000"/>
              </a:lnSpc>
              <a:buFontTx/>
              <a:buNone/>
            </a:pPr>
            <a:r>
              <a:rPr lang="sv-SE" sz="1600" dirty="0"/>
              <a:t>So </a:t>
            </a:r>
            <a:r>
              <a:rPr lang="sv-SE" sz="1600" dirty="0" err="1"/>
              <a:t>why</a:t>
            </a:r>
            <a:r>
              <a:rPr lang="sv-SE" sz="1600" dirty="0"/>
              <a:t>, </a:t>
            </a:r>
            <a:r>
              <a:rPr lang="sv-SE" sz="1600" dirty="0" err="1"/>
              <a:t>then</a:t>
            </a:r>
            <a:r>
              <a:rPr lang="sv-SE" sz="1600" dirty="0"/>
              <a:t>, set up a Community </a:t>
            </a:r>
            <a:r>
              <a:rPr lang="sv-SE" sz="1600" dirty="0" err="1"/>
              <a:t>body</a:t>
            </a:r>
            <a:r>
              <a:rPr lang="sv-SE" sz="1600" dirty="0"/>
              <a:t>?</a:t>
            </a:r>
          </a:p>
          <a:p>
            <a:pPr>
              <a:lnSpc>
                <a:spcPct val="80000"/>
              </a:lnSpc>
              <a:buFontTx/>
              <a:buNone/>
            </a:pPr>
            <a:r>
              <a:rPr lang="sv-SE" sz="1600" dirty="0"/>
              <a:t>The JAA </a:t>
            </a:r>
            <a:r>
              <a:rPr lang="sv-SE" sz="1600" dirty="0" err="1"/>
              <a:t>have</a:t>
            </a:r>
            <a:r>
              <a:rPr lang="sv-SE" sz="1600" dirty="0"/>
              <a:t> </a:t>
            </a:r>
            <a:r>
              <a:rPr lang="sv-SE" sz="1600" dirty="0" err="1"/>
              <a:t>drawn-up</a:t>
            </a:r>
            <a:r>
              <a:rPr lang="sv-SE" sz="1600" dirty="0"/>
              <a:t> </a:t>
            </a:r>
            <a:r>
              <a:rPr lang="sv-SE" sz="1600" i="1" dirty="0" err="1"/>
              <a:t>plenty</a:t>
            </a:r>
            <a:r>
              <a:rPr lang="sv-SE" sz="1600" i="1" dirty="0"/>
              <a:t> of </a:t>
            </a:r>
            <a:r>
              <a:rPr lang="sv-SE" sz="1600" i="1" dirty="0" err="1"/>
              <a:t>requirements</a:t>
            </a:r>
            <a:r>
              <a:rPr lang="sv-SE" sz="1600" dirty="0"/>
              <a:t> </a:t>
            </a:r>
            <a:r>
              <a:rPr lang="sv-SE" sz="1600" dirty="0" err="1"/>
              <a:t>which</a:t>
            </a:r>
            <a:r>
              <a:rPr lang="sv-SE" sz="1600" dirty="0"/>
              <a:t> cover the </a:t>
            </a:r>
            <a:r>
              <a:rPr lang="sv-SE" sz="1600" dirty="0" err="1"/>
              <a:t>entire</a:t>
            </a:r>
            <a:r>
              <a:rPr lang="sv-SE" sz="1600" dirty="0"/>
              <a:t> </a:t>
            </a:r>
            <a:r>
              <a:rPr lang="sv-SE" sz="1600" dirty="0" err="1"/>
              <a:t>field</a:t>
            </a:r>
            <a:r>
              <a:rPr lang="sv-SE" sz="1600" dirty="0"/>
              <a:t> of air </a:t>
            </a:r>
            <a:r>
              <a:rPr lang="sv-SE" sz="1600" dirty="0" err="1"/>
              <a:t>safety</a:t>
            </a:r>
            <a:r>
              <a:rPr lang="sv-SE" sz="1600" dirty="0"/>
              <a:t>, </a:t>
            </a:r>
            <a:r>
              <a:rPr lang="sv-SE" sz="1600" dirty="0" err="1"/>
              <a:t>but</a:t>
            </a:r>
            <a:r>
              <a:rPr lang="sv-SE" sz="1600" dirty="0"/>
              <a:t> </a:t>
            </a:r>
            <a:r>
              <a:rPr lang="sv-SE" sz="1600" dirty="0" err="1"/>
              <a:t>their</a:t>
            </a:r>
            <a:r>
              <a:rPr lang="sv-SE" sz="1600" dirty="0"/>
              <a:t> </a:t>
            </a:r>
            <a:r>
              <a:rPr lang="sv-SE" sz="1600" dirty="0" err="1"/>
              <a:t>application</a:t>
            </a:r>
            <a:r>
              <a:rPr lang="sv-SE" sz="1600" dirty="0"/>
              <a:t> is </a:t>
            </a:r>
            <a:r>
              <a:rPr lang="sv-SE" sz="1600" dirty="0" err="1"/>
              <a:t>left</a:t>
            </a:r>
            <a:r>
              <a:rPr lang="sv-SE" sz="1600" dirty="0"/>
              <a:t> to </a:t>
            </a:r>
            <a:r>
              <a:rPr lang="sv-SE" sz="1600" i="1" dirty="0"/>
              <a:t>the </a:t>
            </a:r>
            <a:r>
              <a:rPr lang="sv-SE" sz="1600" i="1" dirty="0" err="1"/>
              <a:t>discretion</a:t>
            </a:r>
            <a:r>
              <a:rPr lang="sv-SE" sz="1600" i="1" dirty="0"/>
              <a:t> of the States</a:t>
            </a:r>
            <a:r>
              <a:rPr lang="sv-SE" sz="1600" dirty="0"/>
              <a:t> </a:t>
            </a:r>
            <a:r>
              <a:rPr lang="sv-SE" sz="1600" dirty="0" err="1"/>
              <a:t>which</a:t>
            </a:r>
            <a:r>
              <a:rPr lang="sv-SE" sz="1600" dirty="0"/>
              <a:t> </a:t>
            </a:r>
            <a:r>
              <a:rPr lang="sv-SE" sz="1600" dirty="0" err="1"/>
              <a:t>sign</a:t>
            </a:r>
            <a:r>
              <a:rPr lang="sv-SE" sz="1600" dirty="0"/>
              <a:t> up to </a:t>
            </a:r>
            <a:r>
              <a:rPr lang="sv-SE" sz="1600" dirty="0" err="1"/>
              <a:t>them</a:t>
            </a:r>
            <a:r>
              <a:rPr lang="sv-SE" sz="1600" dirty="0"/>
              <a:t> and </a:t>
            </a:r>
            <a:r>
              <a:rPr lang="sv-SE" sz="1600" dirty="0" err="1"/>
              <a:t>which</a:t>
            </a:r>
            <a:r>
              <a:rPr lang="sv-SE" sz="1600" dirty="0"/>
              <a:t> </a:t>
            </a:r>
            <a:r>
              <a:rPr lang="sv-SE" sz="1600" dirty="0" err="1"/>
              <a:t>implement</a:t>
            </a:r>
            <a:r>
              <a:rPr lang="sv-SE" sz="1600" dirty="0"/>
              <a:t> </a:t>
            </a:r>
            <a:r>
              <a:rPr lang="sv-SE" sz="1600" dirty="0" err="1"/>
              <a:t>them</a:t>
            </a:r>
            <a:r>
              <a:rPr lang="sv-SE" sz="1600" dirty="0"/>
              <a:t> in </a:t>
            </a:r>
            <a:r>
              <a:rPr lang="sv-SE" sz="1600" dirty="0" err="1"/>
              <a:t>very</a:t>
            </a:r>
            <a:r>
              <a:rPr lang="sv-SE" sz="1600" dirty="0"/>
              <a:t> different </a:t>
            </a:r>
            <a:r>
              <a:rPr lang="sv-SE" sz="1600" dirty="0" err="1"/>
              <a:t>ways</a:t>
            </a:r>
            <a:r>
              <a:rPr lang="sv-SE" sz="1600" dirty="0"/>
              <a:t>, </a:t>
            </a:r>
            <a:r>
              <a:rPr lang="sv-SE" sz="1600" i="1" dirty="0"/>
              <a:t>or </a:t>
            </a:r>
            <a:r>
              <a:rPr lang="sv-SE" sz="1600" i="1" dirty="0" err="1"/>
              <a:t>do</a:t>
            </a:r>
            <a:r>
              <a:rPr lang="sv-SE" sz="1600" i="1" dirty="0"/>
              <a:t> not </a:t>
            </a:r>
            <a:r>
              <a:rPr lang="sv-SE" sz="1600" i="1" dirty="0" err="1"/>
              <a:t>implement</a:t>
            </a:r>
            <a:r>
              <a:rPr lang="sv-SE" sz="1600" i="1" dirty="0"/>
              <a:t> </a:t>
            </a:r>
            <a:r>
              <a:rPr lang="sv-SE" sz="1600" i="1" dirty="0" err="1"/>
              <a:t>them</a:t>
            </a:r>
            <a:r>
              <a:rPr lang="sv-SE" sz="1600" i="1" dirty="0"/>
              <a:t> at  all</a:t>
            </a:r>
            <a:r>
              <a:rPr lang="sv-SE" sz="1600" dirty="0"/>
              <a:t>.</a:t>
            </a:r>
          </a:p>
          <a:p>
            <a:pPr>
              <a:lnSpc>
                <a:spcPct val="80000"/>
              </a:lnSpc>
              <a:buFontTx/>
              <a:buNone/>
            </a:pPr>
            <a:r>
              <a:rPr lang="sv-SE" sz="1800" dirty="0" err="1"/>
              <a:t>There</a:t>
            </a:r>
            <a:r>
              <a:rPr lang="sv-SE" sz="1800" dirty="0"/>
              <a:t> are </a:t>
            </a:r>
            <a:r>
              <a:rPr lang="sv-SE" sz="1800" dirty="0" err="1"/>
              <a:t>consequently</a:t>
            </a:r>
            <a:r>
              <a:rPr lang="sv-SE" sz="1800" dirty="0"/>
              <a:t> </a:t>
            </a:r>
            <a:r>
              <a:rPr lang="sv-SE" sz="1800" dirty="0" err="1"/>
              <a:t>significant</a:t>
            </a:r>
            <a:r>
              <a:rPr lang="sv-SE" sz="1800" dirty="0"/>
              <a:t> </a:t>
            </a:r>
            <a:r>
              <a:rPr lang="sv-SE" sz="1800" dirty="0" err="1"/>
              <a:t>differences</a:t>
            </a:r>
            <a:r>
              <a:rPr lang="sv-SE" sz="1800" dirty="0"/>
              <a:t> </a:t>
            </a:r>
            <a:r>
              <a:rPr lang="sv-SE" sz="1800" dirty="0" err="1"/>
              <a:t>between</a:t>
            </a:r>
            <a:r>
              <a:rPr lang="sv-SE" sz="1800" dirty="0"/>
              <a:t> nations and </a:t>
            </a:r>
            <a:r>
              <a:rPr lang="sv-SE" sz="1800" dirty="0" err="1"/>
              <a:t>sometimes</a:t>
            </a:r>
            <a:r>
              <a:rPr lang="sv-SE" sz="1800" dirty="0"/>
              <a:t>, it has to be </a:t>
            </a:r>
            <a:r>
              <a:rPr lang="sv-SE" sz="1800" dirty="0" err="1"/>
              <a:t>admitted</a:t>
            </a:r>
            <a:r>
              <a:rPr lang="sv-SE" sz="1800" dirty="0"/>
              <a:t>, the standards </a:t>
            </a:r>
            <a:r>
              <a:rPr lang="sv-SE" sz="1800" dirty="0" err="1"/>
              <a:t>applied</a:t>
            </a:r>
            <a:r>
              <a:rPr lang="sv-SE" sz="1800" dirty="0"/>
              <a:t> are not the </a:t>
            </a:r>
            <a:r>
              <a:rPr lang="sv-SE" sz="1800" dirty="0" err="1"/>
              <a:t>highest</a:t>
            </a:r>
            <a:r>
              <a:rPr lang="sv-SE" sz="1800" dirty="0"/>
              <a:t>. </a:t>
            </a:r>
            <a:r>
              <a:rPr lang="sv-SE" sz="1800" dirty="0" err="1"/>
              <a:t>These</a:t>
            </a:r>
            <a:r>
              <a:rPr lang="sv-SE" sz="1800" dirty="0"/>
              <a:t> </a:t>
            </a:r>
            <a:r>
              <a:rPr lang="sv-SE" sz="1800" dirty="0" err="1"/>
              <a:t>differences</a:t>
            </a:r>
            <a:r>
              <a:rPr lang="sv-SE" sz="1800" dirty="0"/>
              <a:t> are </a:t>
            </a:r>
            <a:r>
              <a:rPr lang="sv-SE" sz="1800" dirty="0" err="1"/>
              <a:t>exacerbated</a:t>
            </a:r>
            <a:r>
              <a:rPr lang="sv-SE" sz="1800" dirty="0"/>
              <a:t> </a:t>
            </a:r>
            <a:r>
              <a:rPr lang="sv-SE" sz="1800" dirty="0" err="1"/>
              <a:t>even</a:t>
            </a:r>
            <a:r>
              <a:rPr lang="sv-SE" sz="1800" dirty="0"/>
              <a:t> </a:t>
            </a:r>
            <a:r>
              <a:rPr lang="sv-SE" sz="1800" dirty="0" err="1"/>
              <a:t>further</a:t>
            </a:r>
            <a:r>
              <a:rPr lang="sv-SE" sz="1800" dirty="0"/>
              <a:t> by the </a:t>
            </a:r>
            <a:r>
              <a:rPr lang="sv-SE" sz="1800" dirty="0" err="1"/>
              <a:t>large</a:t>
            </a:r>
            <a:r>
              <a:rPr lang="sv-SE" sz="1800" dirty="0"/>
              <a:t> </a:t>
            </a:r>
            <a:r>
              <a:rPr lang="sv-SE" sz="1800" dirty="0" err="1"/>
              <a:t>number</a:t>
            </a:r>
            <a:r>
              <a:rPr lang="sv-SE" sz="1800" dirty="0"/>
              <a:t> of </a:t>
            </a:r>
            <a:r>
              <a:rPr lang="sv-SE" sz="1800" dirty="0" err="1"/>
              <a:t>regulatory</a:t>
            </a:r>
            <a:r>
              <a:rPr lang="sv-SE" sz="1800" dirty="0"/>
              <a:t> </a:t>
            </a:r>
            <a:r>
              <a:rPr lang="sv-SE" sz="1800" dirty="0" err="1"/>
              <a:t>authorities</a:t>
            </a:r>
            <a:r>
              <a:rPr lang="sv-SE" sz="1800" dirty="0"/>
              <a:t>.</a:t>
            </a:r>
          </a:p>
          <a:p>
            <a:pPr>
              <a:lnSpc>
                <a:spcPct val="80000"/>
              </a:lnSpc>
              <a:buFontTx/>
              <a:buNone/>
            </a:pPr>
            <a:r>
              <a:rPr lang="sv-SE" sz="1400" dirty="0"/>
              <a:t>It is high time, Ladies and </a:t>
            </a:r>
            <a:r>
              <a:rPr lang="sv-SE" sz="1400" dirty="0" err="1"/>
              <a:t>Gentlemen</a:t>
            </a:r>
            <a:r>
              <a:rPr lang="sv-SE" sz="1400" dirty="0"/>
              <a:t>, to </a:t>
            </a:r>
            <a:r>
              <a:rPr lang="sv-SE" sz="1400" dirty="0" err="1"/>
              <a:t>guarantee</a:t>
            </a:r>
            <a:r>
              <a:rPr lang="sv-SE" sz="1400" dirty="0"/>
              <a:t> a high and uniform standard of civil </a:t>
            </a:r>
            <a:r>
              <a:rPr lang="sv-SE" sz="1400" dirty="0" err="1"/>
              <a:t>aviation</a:t>
            </a:r>
            <a:r>
              <a:rPr lang="sv-SE" sz="1400" dirty="0"/>
              <a:t> </a:t>
            </a:r>
            <a:r>
              <a:rPr lang="sv-SE" sz="1400" dirty="0" err="1"/>
              <a:t>safety</a:t>
            </a:r>
            <a:r>
              <a:rPr lang="sv-SE" sz="1400" dirty="0"/>
              <a:t> for the </a:t>
            </a:r>
            <a:r>
              <a:rPr lang="sv-SE" sz="1400" dirty="0" err="1"/>
              <a:t>citizens</a:t>
            </a:r>
            <a:r>
              <a:rPr lang="sv-SE" sz="1400" dirty="0"/>
              <a:t> of the European Union. </a:t>
            </a:r>
            <a:r>
              <a:rPr lang="sv-SE" sz="1400" dirty="0" err="1"/>
              <a:t>Safety</a:t>
            </a:r>
            <a:r>
              <a:rPr lang="sv-SE" sz="1400" dirty="0"/>
              <a:t> is an </a:t>
            </a:r>
            <a:r>
              <a:rPr lang="sv-SE" sz="1400" dirty="0" err="1"/>
              <a:t>essential</a:t>
            </a:r>
            <a:r>
              <a:rPr lang="sv-SE" sz="1400" dirty="0"/>
              <a:t> </a:t>
            </a:r>
            <a:r>
              <a:rPr lang="sv-SE" sz="1400" dirty="0" err="1"/>
              <a:t>factor</a:t>
            </a:r>
            <a:r>
              <a:rPr lang="sv-SE" sz="1400" dirty="0"/>
              <a:t> in the </a:t>
            </a:r>
            <a:r>
              <a:rPr lang="sv-SE" sz="1400" dirty="0" err="1"/>
              <a:t>internal</a:t>
            </a:r>
            <a:r>
              <a:rPr lang="sv-SE" sz="1400" dirty="0"/>
              <a:t> market.</a:t>
            </a:r>
          </a:p>
          <a:p>
            <a:pPr>
              <a:lnSpc>
                <a:spcPct val="80000"/>
              </a:lnSpc>
              <a:buFontTx/>
              <a:buNone/>
            </a:pPr>
            <a:r>
              <a:rPr lang="sv-SE" sz="1800" dirty="0"/>
              <a:t>And, given the </a:t>
            </a:r>
            <a:r>
              <a:rPr lang="sv-SE" sz="1800" dirty="0" err="1"/>
              <a:t>shortcomings</a:t>
            </a:r>
            <a:r>
              <a:rPr lang="sv-SE" sz="1800" dirty="0"/>
              <a:t> of </a:t>
            </a:r>
            <a:r>
              <a:rPr lang="sv-SE" sz="1800" i="1" dirty="0"/>
              <a:t>simple </a:t>
            </a:r>
            <a:r>
              <a:rPr lang="sv-SE" sz="1800" i="1" dirty="0" err="1"/>
              <a:t>intergovernmental</a:t>
            </a:r>
            <a:r>
              <a:rPr lang="sv-SE" sz="1800" i="1" dirty="0"/>
              <a:t> </a:t>
            </a:r>
            <a:r>
              <a:rPr lang="sv-SE" sz="1800" i="1" dirty="0" err="1"/>
              <a:t>cooperation</a:t>
            </a:r>
            <a:r>
              <a:rPr lang="sv-SE" sz="1800" i="1" dirty="0"/>
              <a:t> </a:t>
            </a:r>
            <a:r>
              <a:rPr lang="sv-SE" sz="1800" dirty="0"/>
              <a:t>to </a:t>
            </a:r>
            <a:r>
              <a:rPr lang="sv-SE" sz="1800" dirty="0" err="1"/>
              <a:t>which</a:t>
            </a:r>
            <a:r>
              <a:rPr lang="sv-SE" sz="1800" dirty="0"/>
              <a:t> I </a:t>
            </a:r>
            <a:r>
              <a:rPr lang="sv-SE" sz="1800" dirty="0" err="1"/>
              <a:t>referred</a:t>
            </a:r>
            <a:r>
              <a:rPr lang="sv-SE" sz="1800" dirty="0"/>
              <a:t>, the </a:t>
            </a:r>
            <a:r>
              <a:rPr lang="sv-SE" sz="1800" b="1" dirty="0"/>
              <a:t>Community </a:t>
            </a:r>
            <a:r>
              <a:rPr lang="sv-SE" sz="1800" b="1" dirty="0" err="1"/>
              <a:t>method</a:t>
            </a:r>
            <a:r>
              <a:rPr lang="sv-SE" sz="1800" b="1" dirty="0"/>
              <a:t> </a:t>
            </a:r>
            <a:r>
              <a:rPr lang="sv-SE" sz="1800" dirty="0"/>
              <a:t>of </a:t>
            </a:r>
            <a:r>
              <a:rPr lang="sv-SE" sz="1800" dirty="0" err="1"/>
              <a:t>adopting</a:t>
            </a:r>
            <a:r>
              <a:rPr lang="sv-SE" sz="1800" dirty="0"/>
              <a:t> and </a:t>
            </a:r>
            <a:r>
              <a:rPr lang="sv-SE" sz="1800" dirty="0" err="1"/>
              <a:t>enforcing</a:t>
            </a:r>
            <a:r>
              <a:rPr lang="sv-SE" sz="1800" dirty="0"/>
              <a:t> </a:t>
            </a:r>
            <a:r>
              <a:rPr lang="sv-SE" sz="1800" dirty="0" err="1"/>
              <a:t>common</a:t>
            </a:r>
            <a:r>
              <a:rPr lang="sv-SE" sz="1800" dirty="0"/>
              <a:t> </a:t>
            </a:r>
            <a:r>
              <a:rPr lang="sv-SE" sz="1800" dirty="0" err="1"/>
              <a:t>rules</a:t>
            </a:r>
            <a:r>
              <a:rPr lang="sv-SE" sz="1800" dirty="0"/>
              <a:t> is </a:t>
            </a:r>
            <a:r>
              <a:rPr lang="sv-SE" sz="1800" dirty="0" err="1"/>
              <a:t>clearly</a:t>
            </a:r>
            <a:r>
              <a:rPr lang="sv-SE" sz="1800" dirty="0"/>
              <a:t> a </a:t>
            </a:r>
            <a:r>
              <a:rPr lang="sv-SE" sz="1800" dirty="0" err="1"/>
              <a:t>superior</a:t>
            </a:r>
            <a:r>
              <a:rPr lang="sv-SE" sz="1800" dirty="0"/>
              <a:t> </a:t>
            </a:r>
            <a:r>
              <a:rPr lang="sv-SE" sz="1800" dirty="0" err="1"/>
              <a:t>way</a:t>
            </a:r>
            <a:r>
              <a:rPr lang="sv-SE" sz="1800" dirty="0"/>
              <a:t> of </a:t>
            </a:r>
            <a:r>
              <a:rPr lang="sv-SE" sz="1800" dirty="0" err="1"/>
              <a:t>achieving</a:t>
            </a:r>
            <a:r>
              <a:rPr lang="sv-SE" sz="1800" dirty="0"/>
              <a:t> this </a:t>
            </a:r>
            <a:r>
              <a:rPr lang="sv-SE" sz="1800" dirty="0" err="1"/>
              <a:t>objective</a:t>
            </a:r>
            <a:r>
              <a:rPr lang="sv-SE" sz="1800" dirty="0"/>
              <a:t>.</a:t>
            </a:r>
          </a:p>
          <a:p>
            <a:pPr>
              <a:lnSpc>
                <a:spcPct val="80000"/>
              </a:lnSpc>
              <a:buFontTx/>
              <a:buNone/>
            </a:pPr>
            <a:r>
              <a:rPr lang="sv-SE" sz="1600" dirty="0"/>
              <a:t>This is </a:t>
            </a:r>
            <a:r>
              <a:rPr lang="sv-SE" sz="1600" dirty="0" err="1"/>
              <a:t>why</a:t>
            </a:r>
            <a:r>
              <a:rPr lang="sv-SE" sz="1600" dirty="0"/>
              <a:t> the Commission </a:t>
            </a:r>
            <a:r>
              <a:rPr lang="sv-SE" sz="1600" dirty="0" err="1"/>
              <a:t>argued</a:t>
            </a:r>
            <a:r>
              <a:rPr lang="sv-SE" sz="1600" dirty="0"/>
              <a:t> for the European Aviation </a:t>
            </a:r>
            <a:r>
              <a:rPr lang="sv-SE" sz="1600" dirty="0" err="1"/>
              <a:t>Safety</a:t>
            </a:r>
            <a:r>
              <a:rPr lang="sv-SE" sz="1600" dirty="0"/>
              <a:t> Agency to be set up.”</a:t>
            </a:r>
          </a:p>
        </p:txBody>
      </p:sp>
      <p:pic>
        <p:nvPicPr>
          <p:cNvPr id="130052" name="Picture 4" descr="Jaques Barrot podczas głosowania w Parlamencie Europejskim w 2004">
            <a:hlinkClick r:id="rId3" tooltip="Jaques Barrot podczas głosowania w Parlamencie Europejskim w 2004"/>
          </p:cNvPr>
          <p:cNvPicPr>
            <a:picLocks noChangeAspect="1" noChangeArrowheads="1"/>
          </p:cNvPicPr>
          <p:nvPr/>
        </p:nvPicPr>
        <p:blipFill>
          <a:blip r:embed="rId4" cstate="print"/>
          <a:srcRect/>
          <a:stretch>
            <a:fillRect/>
          </a:stretch>
        </p:blipFill>
        <p:spPr bwMode="auto">
          <a:xfrm>
            <a:off x="7092280" y="-27384"/>
            <a:ext cx="2050073" cy="1479550"/>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4294967295"/>
          </p:nvPr>
        </p:nvSpPr>
        <p:spPr>
          <a:xfrm>
            <a:off x="8440616" y="6332539"/>
            <a:ext cx="531935" cy="306387"/>
          </a:xfrm>
          <a:prstGeom prst="rect">
            <a:avLst/>
          </a:prstGeom>
        </p:spPr>
        <p:txBody>
          <a:bodyPr/>
          <a:lstStyle/>
          <a:p>
            <a:fld id="{EEF822B2-C12E-43FB-A369-2A34F38ED8F3}" type="slidenum">
              <a:rPr lang="fr-FR"/>
              <a:pPr/>
              <a:t>35</a:t>
            </a:fld>
            <a:endParaRPr lang="fr-FR"/>
          </a:p>
        </p:txBody>
      </p:sp>
      <p:sp>
        <p:nvSpPr>
          <p:cNvPr id="145410" name="Rectangle 2"/>
          <p:cNvSpPr>
            <a:spLocks noGrp="1" noChangeArrowheads="1"/>
          </p:cNvSpPr>
          <p:nvPr>
            <p:ph type="title"/>
          </p:nvPr>
        </p:nvSpPr>
        <p:spPr/>
        <p:txBody>
          <a:bodyPr/>
          <a:lstStyle/>
          <a:p>
            <a:r>
              <a:rPr lang="sv-SE" dirty="0"/>
              <a:t>Varför har EASA inrättats</a:t>
            </a:r>
            <a:r>
              <a:rPr lang="sv-SE" dirty="0" smtClean="0"/>
              <a:t>? Artikel 2:</a:t>
            </a:r>
            <a:endParaRPr lang="sv-SE" dirty="0"/>
          </a:p>
        </p:txBody>
      </p:sp>
      <p:sp>
        <p:nvSpPr>
          <p:cNvPr id="145411" name="Rectangle 3"/>
          <p:cNvSpPr>
            <a:spLocks noGrp="1" noChangeArrowheads="1"/>
          </p:cNvSpPr>
          <p:nvPr>
            <p:ph type="body" idx="1"/>
          </p:nvPr>
        </p:nvSpPr>
        <p:spPr/>
        <p:txBody>
          <a:bodyPr/>
          <a:lstStyle/>
          <a:p>
            <a:pPr>
              <a:lnSpc>
                <a:spcPct val="90000"/>
              </a:lnSpc>
              <a:buFontTx/>
              <a:buNone/>
            </a:pPr>
            <a:r>
              <a:rPr lang="sv-SE" dirty="0">
                <a:latin typeface="Arial" charset="0"/>
              </a:rPr>
              <a:t>Syftet enligt </a:t>
            </a:r>
            <a:r>
              <a:rPr lang="sv-SE" dirty="0" err="1">
                <a:latin typeface="Arial" charset="0"/>
              </a:rPr>
              <a:t>EASA-förordningen</a:t>
            </a:r>
            <a:r>
              <a:rPr lang="sv-SE" dirty="0">
                <a:latin typeface="Arial" charset="0"/>
              </a:rPr>
              <a:t>:</a:t>
            </a:r>
          </a:p>
          <a:p>
            <a:pPr>
              <a:lnSpc>
                <a:spcPct val="90000"/>
              </a:lnSpc>
            </a:pPr>
            <a:r>
              <a:rPr lang="sv-SE" dirty="0"/>
              <a:t>skapa och upprätthålla en hög och enhetlig säkerhetsnivå inom den civila luftfarten i Europa</a:t>
            </a:r>
          </a:p>
          <a:p>
            <a:pPr>
              <a:lnSpc>
                <a:spcPct val="90000"/>
              </a:lnSpc>
            </a:pPr>
            <a:r>
              <a:rPr lang="sv-SE" dirty="0"/>
              <a:t>Dessutom ytterligare </a:t>
            </a:r>
            <a:r>
              <a:rPr lang="sv-SE" dirty="0" smtClean="0"/>
              <a:t>mål:</a:t>
            </a:r>
            <a:endParaRPr lang="sv-SE" dirty="0"/>
          </a:p>
          <a:p>
            <a:pPr lvl="1">
              <a:lnSpc>
                <a:spcPct val="90000"/>
              </a:lnSpc>
            </a:pPr>
            <a:r>
              <a:rPr lang="sv-SE" dirty="0" smtClean="0"/>
              <a:t>säkerställa </a:t>
            </a:r>
            <a:r>
              <a:rPr lang="sv-SE" dirty="0"/>
              <a:t>en hög och enhetlig </a:t>
            </a:r>
            <a:r>
              <a:rPr lang="sv-SE" i="1" dirty="0"/>
              <a:t>miljöskyddsnivå</a:t>
            </a:r>
          </a:p>
          <a:p>
            <a:pPr lvl="1">
              <a:lnSpc>
                <a:spcPct val="90000"/>
              </a:lnSpc>
            </a:pPr>
            <a:r>
              <a:rPr lang="sv-SE" dirty="0"/>
              <a:t>underlätta den </a:t>
            </a:r>
            <a:r>
              <a:rPr lang="sv-SE" i="1" dirty="0"/>
              <a:t>fria rörligheten </a:t>
            </a:r>
            <a:r>
              <a:rPr lang="sv-SE" dirty="0"/>
              <a:t>för varor, personer och tjänster</a:t>
            </a:r>
          </a:p>
          <a:p>
            <a:pPr lvl="1">
              <a:lnSpc>
                <a:spcPct val="90000"/>
              </a:lnSpc>
            </a:pPr>
            <a:r>
              <a:rPr lang="sv-SE" dirty="0"/>
              <a:t>gynna </a:t>
            </a:r>
            <a:r>
              <a:rPr lang="sv-SE" i="1" dirty="0"/>
              <a:t>kostnadseffektiva reglerings- och certifieringsförfaranden </a:t>
            </a:r>
            <a:r>
              <a:rPr lang="sv-SE" dirty="0"/>
              <a:t>och undvika </a:t>
            </a:r>
            <a:r>
              <a:rPr lang="sv-SE" b="1" dirty="0"/>
              <a:t>dubbelarbete </a:t>
            </a:r>
            <a:r>
              <a:rPr lang="sv-SE" dirty="0"/>
              <a:t>på nationell och europeisk nivå</a:t>
            </a:r>
          </a:p>
          <a:p>
            <a:pPr lvl="1">
              <a:lnSpc>
                <a:spcPct val="90000"/>
              </a:lnSpc>
            </a:pPr>
            <a:r>
              <a:rPr lang="sv-SE" dirty="0"/>
              <a:t>bistå medlemsstaterna med att uppfylla sina </a:t>
            </a:r>
            <a:r>
              <a:rPr lang="sv-SE" i="1" dirty="0"/>
              <a:t>skyldigheter enligt Chicagokonventionen</a:t>
            </a:r>
          </a:p>
          <a:p>
            <a:pPr lvl="1">
              <a:lnSpc>
                <a:spcPct val="90000"/>
              </a:lnSpc>
            </a:pPr>
            <a:r>
              <a:rPr lang="sv-SE" dirty="0"/>
              <a:t>sprida EU:s syn på flygsäkerhetsbestämmelser i hela </a:t>
            </a:r>
            <a:r>
              <a:rPr lang="sv-SE" dirty="0" smtClean="0"/>
              <a:t>världen</a:t>
            </a:r>
          </a:p>
          <a:p>
            <a:pPr lvl="1">
              <a:lnSpc>
                <a:spcPct val="90000"/>
              </a:lnSpc>
            </a:pPr>
            <a:r>
              <a:rPr lang="sv-SE" dirty="0" smtClean="0"/>
              <a:t>lika villkor för alla aktörer</a:t>
            </a:r>
            <a:endParaRPr lang="sv-SE" dirty="0"/>
          </a:p>
        </p:txBody>
      </p:sp>
      <p:cxnSp>
        <p:nvCxnSpPr>
          <p:cNvPr id="7" name="Rak 6"/>
          <p:cNvCxnSpPr/>
          <p:nvPr/>
        </p:nvCxnSpPr>
        <p:spPr>
          <a:xfrm>
            <a:off x="4716016" y="2090108"/>
            <a:ext cx="2304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1115616" y="2420888"/>
            <a:ext cx="2016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4294967295"/>
          </p:nvPr>
        </p:nvSpPr>
        <p:spPr>
          <a:xfrm>
            <a:off x="8440616" y="6332539"/>
            <a:ext cx="531935" cy="306387"/>
          </a:xfrm>
          <a:prstGeom prst="rect">
            <a:avLst/>
          </a:prstGeom>
        </p:spPr>
        <p:txBody>
          <a:bodyPr/>
          <a:lstStyle/>
          <a:p>
            <a:fld id="{B624DE6B-75D9-477E-80D5-74CD1A508827}" type="slidenum">
              <a:rPr lang="fr-FR"/>
              <a:pPr/>
              <a:t>36</a:t>
            </a:fld>
            <a:endParaRPr lang="fr-FR"/>
          </a:p>
        </p:txBody>
      </p:sp>
      <p:sp>
        <p:nvSpPr>
          <p:cNvPr id="132098" name="Rectangle 2"/>
          <p:cNvSpPr>
            <a:spLocks noGrp="1" noChangeArrowheads="1"/>
          </p:cNvSpPr>
          <p:nvPr>
            <p:ph type="title"/>
          </p:nvPr>
        </p:nvSpPr>
        <p:spPr/>
        <p:txBody>
          <a:bodyPr/>
          <a:lstStyle/>
          <a:p>
            <a:r>
              <a:rPr lang="sv-SE" sz="2800" dirty="0"/>
              <a:t>Varför räcker inte ICAO? </a:t>
            </a:r>
            <a:br>
              <a:rPr lang="sv-SE" sz="2800" dirty="0"/>
            </a:br>
            <a:r>
              <a:rPr lang="sv-SE" sz="2800" dirty="0"/>
              <a:t>Varför behövs EASA?</a:t>
            </a:r>
          </a:p>
        </p:txBody>
      </p:sp>
      <p:sp>
        <p:nvSpPr>
          <p:cNvPr id="132099" name="Rectangle 3"/>
          <p:cNvSpPr>
            <a:spLocks noGrp="1" noChangeArrowheads="1"/>
          </p:cNvSpPr>
          <p:nvPr>
            <p:ph type="body" idx="1"/>
          </p:nvPr>
        </p:nvSpPr>
        <p:spPr/>
        <p:txBody>
          <a:bodyPr/>
          <a:lstStyle/>
          <a:p>
            <a:r>
              <a:rPr lang="sv-SE" dirty="0"/>
              <a:t>EU:s princip är fri rörlighet av varor, personer och tjänster på den inre marknaden</a:t>
            </a:r>
          </a:p>
          <a:p>
            <a:pPr lvl="1"/>
            <a:r>
              <a:rPr lang="sv-SE" dirty="0"/>
              <a:t>Starkt uttalat krav på inre marknad – </a:t>
            </a:r>
            <a:r>
              <a:rPr lang="sv-SE" b="1" dirty="0"/>
              <a:t>nedtoning av nationalstatens roll</a:t>
            </a:r>
            <a:r>
              <a:rPr lang="sv-SE" dirty="0"/>
              <a:t> </a:t>
            </a:r>
          </a:p>
          <a:p>
            <a:r>
              <a:rPr lang="sv-SE" dirty="0"/>
              <a:t>Jämför med artikel 44 i Chicagokonventionen: ”</a:t>
            </a:r>
            <a:r>
              <a:rPr lang="sv-SE" i="1" dirty="0" err="1"/>
              <a:t>insure</a:t>
            </a:r>
            <a:r>
              <a:rPr lang="sv-SE" i="1" dirty="0"/>
              <a:t> that the rights of </a:t>
            </a:r>
            <a:r>
              <a:rPr lang="sv-SE" i="1" dirty="0" err="1"/>
              <a:t>contracting</a:t>
            </a:r>
            <a:r>
              <a:rPr lang="sv-SE" i="1" dirty="0"/>
              <a:t> </a:t>
            </a:r>
            <a:r>
              <a:rPr lang="sv-SE" i="1" dirty="0" err="1"/>
              <a:t>states</a:t>
            </a:r>
            <a:r>
              <a:rPr lang="sv-SE" i="1" dirty="0"/>
              <a:t> are </a:t>
            </a:r>
            <a:r>
              <a:rPr lang="sv-SE" i="1" dirty="0" err="1"/>
              <a:t>fully</a:t>
            </a:r>
            <a:r>
              <a:rPr lang="sv-SE" i="1" dirty="0"/>
              <a:t> </a:t>
            </a:r>
            <a:r>
              <a:rPr lang="sv-SE" i="1" dirty="0" err="1"/>
              <a:t>respected</a:t>
            </a:r>
            <a:r>
              <a:rPr lang="sv-SE" i="1" dirty="0"/>
              <a:t> and that </a:t>
            </a:r>
            <a:r>
              <a:rPr lang="sv-SE" i="1" dirty="0" err="1"/>
              <a:t>every</a:t>
            </a:r>
            <a:r>
              <a:rPr lang="sv-SE" i="1" dirty="0"/>
              <a:t> </a:t>
            </a:r>
            <a:r>
              <a:rPr lang="sv-SE" i="1" dirty="0" err="1"/>
              <a:t>contracting</a:t>
            </a:r>
            <a:r>
              <a:rPr lang="sv-SE" i="1" dirty="0"/>
              <a:t> </a:t>
            </a:r>
            <a:r>
              <a:rPr lang="sv-SE" i="1" dirty="0" err="1"/>
              <a:t>state</a:t>
            </a:r>
            <a:r>
              <a:rPr lang="sv-SE" i="1" dirty="0"/>
              <a:t> has a fair </a:t>
            </a:r>
            <a:r>
              <a:rPr lang="sv-SE" i="1" dirty="0" err="1"/>
              <a:t>opportunity</a:t>
            </a:r>
            <a:r>
              <a:rPr lang="sv-SE" i="1" dirty="0"/>
              <a:t> to </a:t>
            </a:r>
            <a:r>
              <a:rPr lang="sv-SE" i="1" dirty="0" err="1"/>
              <a:t>operate</a:t>
            </a:r>
            <a:r>
              <a:rPr lang="sv-SE" i="1" dirty="0"/>
              <a:t> international </a:t>
            </a:r>
            <a:r>
              <a:rPr lang="sv-SE" i="1" dirty="0" err="1"/>
              <a:t>airlines</a:t>
            </a:r>
            <a:r>
              <a:rPr lang="sv-SE"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Platshållare för bildnummer 6"/>
          <p:cNvSpPr>
            <a:spLocks noGrp="1"/>
          </p:cNvSpPr>
          <p:nvPr>
            <p:ph type="sldNum" sz="quarter" idx="4294967295"/>
          </p:nvPr>
        </p:nvSpPr>
        <p:spPr>
          <a:xfrm>
            <a:off x="8440616" y="6332539"/>
            <a:ext cx="531935" cy="306387"/>
          </a:xfrm>
          <a:prstGeom prst="rect">
            <a:avLst/>
          </a:prstGeom>
        </p:spPr>
        <p:txBody>
          <a:bodyPr/>
          <a:lstStyle/>
          <a:p>
            <a:fld id="{2E7FB4DD-8FDB-4B5C-B7FD-7A24C9A14FF4}" type="slidenum">
              <a:rPr lang="fr-FR"/>
              <a:pPr/>
              <a:t>37</a:t>
            </a:fld>
            <a:endParaRPr lang="fr-FR"/>
          </a:p>
        </p:txBody>
      </p:sp>
      <p:sp>
        <p:nvSpPr>
          <p:cNvPr id="134146" name="Rectangle 2"/>
          <p:cNvSpPr>
            <a:spLocks noGrp="1" noChangeArrowheads="1"/>
          </p:cNvSpPr>
          <p:nvPr>
            <p:ph type="title"/>
          </p:nvPr>
        </p:nvSpPr>
        <p:spPr/>
        <p:txBody>
          <a:bodyPr/>
          <a:lstStyle/>
          <a:p>
            <a:r>
              <a:rPr lang="sv-SE"/>
              <a:t>Mekanismer i EASA-förordningen</a:t>
            </a:r>
          </a:p>
        </p:txBody>
      </p:sp>
      <p:sp>
        <p:nvSpPr>
          <p:cNvPr id="134149" name="Oval 5"/>
          <p:cNvSpPr>
            <a:spLocks noChangeArrowheads="1"/>
          </p:cNvSpPr>
          <p:nvPr/>
        </p:nvSpPr>
        <p:spPr bwMode="auto">
          <a:xfrm>
            <a:off x="5989027" y="2919413"/>
            <a:ext cx="1318846" cy="1428750"/>
          </a:xfrm>
          <a:prstGeom prst="ellipse">
            <a:avLst/>
          </a:prstGeom>
          <a:solidFill>
            <a:srgbClr val="3366FF"/>
          </a:solidFill>
          <a:ln w="9525">
            <a:solidFill>
              <a:schemeClr val="tx1"/>
            </a:solidFill>
            <a:round/>
            <a:headEnd/>
            <a:tailEnd/>
          </a:ln>
          <a:effectLst/>
        </p:spPr>
        <p:txBody>
          <a:bodyPr wrap="none" lIns="90488" tIns="44450" rIns="90488" bIns="44450" anchor="ctr"/>
          <a:lstStyle/>
          <a:p>
            <a:pPr algn="ctr">
              <a:buFontTx/>
              <a:buNone/>
            </a:pPr>
            <a:r>
              <a:rPr lang="sv-SE"/>
              <a:t>EASA</a:t>
            </a:r>
          </a:p>
        </p:txBody>
      </p:sp>
      <p:sp>
        <p:nvSpPr>
          <p:cNvPr id="134150" name="AutoShape 6"/>
          <p:cNvSpPr>
            <a:spLocks noChangeArrowheads="1"/>
          </p:cNvSpPr>
          <p:nvPr/>
        </p:nvSpPr>
        <p:spPr bwMode="auto">
          <a:xfrm rot="-2097502">
            <a:off x="5073162" y="1930400"/>
            <a:ext cx="3147646" cy="3409950"/>
          </a:xfrm>
          <a:custGeom>
            <a:avLst/>
            <a:gdLst>
              <a:gd name="G0" fmla="+- 5661 0 0"/>
              <a:gd name="G1" fmla="+- -7908146 0 0"/>
              <a:gd name="G2" fmla="+- 0 0 -7908146"/>
              <a:gd name="T0" fmla="*/ 0 256 1"/>
              <a:gd name="T1" fmla="*/ 180 256 1"/>
              <a:gd name="G3" fmla="+- -7908146 T0 T1"/>
              <a:gd name="T2" fmla="*/ 0 256 1"/>
              <a:gd name="T3" fmla="*/ 90 256 1"/>
              <a:gd name="G4" fmla="+- -7908146 T2 T3"/>
              <a:gd name="G5" fmla="*/ G4 2 1"/>
              <a:gd name="T4" fmla="*/ 90 256 1"/>
              <a:gd name="T5" fmla="*/ 0 256 1"/>
              <a:gd name="G6" fmla="+- -7908146 T4 T5"/>
              <a:gd name="G7" fmla="*/ G6 2 1"/>
              <a:gd name="G8" fmla="abs -790814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1"/>
              <a:gd name="G18" fmla="*/ 5661 1 2"/>
              <a:gd name="G19" fmla="+- G18 5400 0"/>
              <a:gd name="G20" fmla="cos G19 -7908146"/>
              <a:gd name="G21" fmla="sin G19 -7908146"/>
              <a:gd name="G22" fmla="+- G20 10800 0"/>
              <a:gd name="G23" fmla="+- G21 10800 0"/>
              <a:gd name="G24" fmla="+- 10800 0 G20"/>
              <a:gd name="G25" fmla="+- 5661 10800 0"/>
              <a:gd name="G26" fmla="?: G9 G17 G25"/>
              <a:gd name="G27" fmla="?: G9 0 21600"/>
              <a:gd name="G28" fmla="cos 10800 -7908146"/>
              <a:gd name="G29" fmla="sin 10800 -7908146"/>
              <a:gd name="G30" fmla="sin 5661 -7908146"/>
              <a:gd name="G31" fmla="+- G28 10800 0"/>
              <a:gd name="G32" fmla="+- G29 10800 0"/>
              <a:gd name="G33" fmla="+- G30 10800 0"/>
              <a:gd name="G34" fmla="?: G4 0 G31"/>
              <a:gd name="G35" fmla="?: -7908146 G34 0"/>
              <a:gd name="G36" fmla="?: G6 G35 G31"/>
              <a:gd name="G37" fmla="+- 21600 0 G36"/>
              <a:gd name="G38" fmla="?: G4 0 G33"/>
              <a:gd name="G39" fmla="?: -7908146 G38 G32"/>
              <a:gd name="G40" fmla="?: G6 G39 0"/>
              <a:gd name="G41" fmla="?: G4 G32 21600"/>
              <a:gd name="G42" fmla="?: G6 G41 G33"/>
              <a:gd name="T12" fmla="*/ 10800 w 21600"/>
              <a:gd name="T13" fmla="*/ 0 h 21600"/>
              <a:gd name="T14" fmla="*/ 6601 w 21600"/>
              <a:gd name="T15" fmla="*/ 3720 h 21600"/>
              <a:gd name="T16" fmla="*/ 10800 w 21600"/>
              <a:gd name="T17" fmla="*/ 5139 h 21600"/>
              <a:gd name="T18" fmla="*/ 14999 w 21600"/>
              <a:gd name="T19" fmla="*/ 37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12" y="5930"/>
                </a:moveTo>
                <a:cubicBezTo>
                  <a:pt x="8786" y="5412"/>
                  <a:pt x="9783" y="5138"/>
                  <a:pt x="10800" y="5139"/>
                </a:cubicBezTo>
                <a:cubicBezTo>
                  <a:pt x="11816" y="5139"/>
                  <a:pt x="12813" y="5412"/>
                  <a:pt x="13687" y="5930"/>
                </a:cubicBezTo>
                <a:lnTo>
                  <a:pt x="16308" y="1510"/>
                </a:lnTo>
                <a:cubicBezTo>
                  <a:pt x="14641" y="521"/>
                  <a:pt x="12738" y="-1"/>
                  <a:pt x="10799" y="0"/>
                </a:cubicBezTo>
                <a:cubicBezTo>
                  <a:pt x="8861" y="0"/>
                  <a:pt x="6958" y="521"/>
                  <a:pt x="5291" y="1510"/>
                </a:cubicBezTo>
                <a:close/>
              </a:path>
            </a:pathLst>
          </a:custGeom>
          <a:solidFill>
            <a:srgbClr val="C89400"/>
          </a:solidFill>
          <a:ln w="9525">
            <a:solidFill>
              <a:schemeClr val="tx1"/>
            </a:solidFill>
            <a:miter lim="800000"/>
            <a:headEnd/>
            <a:tailEnd/>
          </a:ln>
          <a:effectLst/>
        </p:spPr>
        <p:txBody>
          <a:bodyPr wrap="none" lIns="90488" tIns="44450" rIns="90488" bIns="44450" anchor="ctr"/>
          <a:lstStyle/>
          <a:p>
            <a:endParaRPr lang="sv-SE"/>
          </a:p>
        </p:txBody>
      </p:sp>
      <p:sp>
        <p:nvSpPr>
          <p:cNvPr id="134152" name="AutoShape 8"/>
          <p:cNvSpPr>
            <a:spLocks noChangeArrowheads="1"/>
          </p:cNvSpPr>
          <p:nvPr/>
        </p:nvSpPr>
        <p:spPr bwMode="auto">
          <a:xfrm rot="1276286">
            <a:off x="5096608" y="1954213"/>
            <a:ext cx="3146181" cy="3409950"/>
          </a:xfrm>
          <a:custGeom>
            <a:avLst/>
            <a:gdLst>
              <a:gd name="G0" fmla="+- 5916 0 0"/>
              <a:gd name="G1" fmla="+- -7350825 0 0"/>
              <a:gd name="G2" fmla="+- 0 0 -7350825"/>
              <a:gd name="T0" fmla="*/ 0 256 1"/>
              <a:gd name="T1" fmla="*/ 180 256 1"/>
              <a:gd name="G3" fmla="+- -7350825 T0 T1"/>
              <a:gd name="T2" fmla="*/ 0 256 1"/>
              <a:gd name="T3" fmla="*/ 90 256 1"/>
              <a:gd name="G4" fmla="+- -7350825 T2 T3"/>
              <a:gd name="G5" fmla="*/ G4 2 1"/>
              <a:gd name="T4" fmla="*/ 90 256 1"/>
              <a:gd name="T5" fmla="*/ 0 256 1"/>
              <a:gd name="G6" fmla="+- -7350825 T4 T5"/>
              <a:gd name="G7" fmla="*/ G6 2 1"/>
              <a:gd name="G8" fmla="abs -735082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916"/>
              <a:gd name="G18" fmla="*/ 5916 1 2"/>
              <a:gd name="G19" fmla="+- G18 5400 0"/>
              <a:gd name="G20" fmla="cos G19 -7350825"/>
              <a:gd name="G21" fmla="sin G19 -7350825"/>
              <a:gd name="G22" fmla="+- G20 10800 0"/>
              <a:gd name="G23" fmla="+- G21 10800 0"/>
              <a:gd name="G24" fmla="+- 10800 0 G20"/>
              <a:gd name="G25" fmla="+- 5916 10800 0"/>
              <a:gd name="G26" fmla="?: G9 G17 G25"/>
              <a:gd name="G27" fmla="?: G9 0 21600"/>
              <a:gd name="G28" fmla="cos 10800 -7350825"/>
              <a:gd name="G29" fmla="sin 10800 -7350825"/>
              <a:gd name="G30" fmla="sin 5916 -7350825"/>
              <a:gd name="G31" fmla="+- G28 10800 0"/>
              <a:gd name="G32" fmla="+- G29 10800 0"/>
              <a:gd name="G33" fmla="+- G30 10800 0"/>
              <a:gd name="G34" fmla="?: G4 0 G31"/>
              <a:gd name="G35" fmla="?: -7350825 G34 0"/>
              <a:gd name="G36" fmla="?: G6 G35 G31"/>
              <a:gd name="G37" fmla="+- 21600 0 G36"/>
              <a:gd name="G38" fmla="?: G4 0 G33"/>
              <a:gd name="G39" fmla="?: -7350825 G38 G32"/>
              <a:gd name="G40" fmla="?: G6 G39 0"/>
              <a:gd name="G41" fmla="?: G4 G32 21600"/>
              <a:gd name="G42" fmla="?: G6 G41 G33"/>
              <a:gd name="T12" fmla="*/ 10800 w 21600"/>
              <a:gd name="T13" fmla="*/ 0 h 21600"/>
              <a:gd name="T14" fmla="*/ 7646 w 21600"/>
              <a:gd name="T15" fmla="*/ 3059 h 21600"/>
              <a:gd name="T16" fmla="*/ 10800 w 21600"/>
              <a:gd name="T17" fmla="*/ 4884 h 21600"/>
              <a:gd name="T18" fmla="*/ 13954 w 21600"/>
              <a:gd name="T19" fmla="*/ 305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568" y="5321"/>
                </a:moveTo>
                <a:cubicBezTo>
                  <a:pt x="9276" y="5032"/>
                  <a:pt x="10034" y="4883"/>
                  <a:pt x="10800" y="4884"/>
                </a:cubicBezTo>
                <a:cubicBezTo>
                  <a:pt x="11565" y="4884"/>
                  <a:pt x="12323" y="5032"/>
                  <a:pt x="13031" y="5321"/>
                </a:cubicBezTo>
                <a:lnTo>
                  <a:pt x="14874" y="798"/>
                </a:lnTo>
                <a:cubicBezTo>
                  <a:pt x="13580" y="271"/>
                  <a:pt x="12197" y="-1"/>
                  <a:pt x="10799" y="0"/>
                </a:cubicBezTo>
                <a:cubicBezTo>
                  <a:pt x="9402" y="0"/>
                  <a:pt x="8019" y="271"/>
                  <a:pt x="6725" y="798"/>
                </a:cubicBezTo>
                <a:close/>
              </a:path>
            </a:pathLst>
          </a:custGeom>
          <a:solidFill>
            <a:srgbClr val="FFFF99"/>
          </a:solidFill>
          <a:ln w="9525">
            <a:solidFill>
              <a:schemeClr val="tx1"/>
            </a:solidFill>
            <a:miter lim="800000"/>
            <a:headEnd/>
            <a:tailEnd/>
          </a:ln>
          <a:effectLst/>
        </p:spPr>
        <p:txBody>
          <a:bodyPr wrap="none" lIns="90488" tIns="44450" rIns="90488" bIns="44450" anchor="ctr"/>
          <a:lstStyle/>
          <a:p>
            <a:endParaRPr lang="sv-SE"/>
          </a:p>
        </p:txBody>
      </p:sp>
      <p:sp>
        <p:nvSpPr>
          <p:cNvPr id="134153" name="AutoShape 9"/>
          <p:cNvSpPr>
            <a:spLocks noChangeArrowheads="1"/>
          </p:cNvSpPr>
          <p:nvPr/>
        </p:nvSpPr>
        <p:spPr bwMode="auto">
          <a:xfrm rot="-6080578">
            <a:off x="4924425" y="2090127"/>
            <a:ext cx="3409950" cy="3147646"/>
          </a:xfrm>
          <a:custGeom>
            <a:avLst/>
            <a:gdLst>
              <a:gd name="G0" fmla="+- 5661 0 0"/>
              <a:gd name="G1" fmla="+- -7908146 0 0"/>
              <a:gd name="G2" fmla="+- 0 0 -7908146"/>
              <a:gd name="T0" fmla="*/ 0 256 1"/>
              <a:gd name="T1" fmla="*/ 180 256 1"/>
              <a:gd name="G3" fmla="+- -7908146 T0 T1"/>
              <a:gd name="T2" fmla="*/ 0 256 1"/>
              <a:gd name="T3" fmla="*/ 90 256 1"/>
              <a:gd name="G4" fmla="+- -7908146 T2 T3"/>
              <a:gd name="G5" fmla="*/ G4 2 1"/>
              <a:gd name="T4" fmla="*/ 90 256 1"/>
              <a:gd name="T5" fmla="*/ 0 256 1"/>
              <a:gd name="G6" fmla="+- -7908146 T4 T5"/>
              <a:gd name="G7" fmla="*/ G6 2 1"/>
              <a:gd name="G8" fmla="abs -790814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1"/>
              <a:gd name="G18" fmla="*/ 5661 1 2"/>
              <a:gd name="G19" fmla="+- G18 5400 0"/>
              <a:gd name="G20" fmla="cos G19 -7908146"/>
              <a:gd name="G21" fmla="sin G19 -7908146"/>
              <a:gd name="G22" fmla="+- G20 10800 0"/>
              <a:gd name="G23" fmla="+- G21 10800 0"/>
              <a:gd name="G24" fmla="+- 10800 0 G20"/>
              <a:gd name="G25" fmla="+- 5661 10800 0"/>
              <a:gd name="G26" fmla="?: G9 G17 G25"/>
              <a:gd name="G27" fmla="?: G9 0 21600"/>
              <a:gd name="G28" fmla="cos 10800 -7908146"/>
              <a:gd name="G29" fmla="sin 10800 -7908146"/>
              <a:gd name="G30" fmla="sin 5661 -7908146"/>
              <a:gd name="G31" fmla="+- G28 10800 0"/>
              <a:gd name="G32" fmla="+- G29 10800 0"/>
              <a:gd name="G33" fmla="+- G30 10800 0"/>
              <a:gd name="G34" fmla="?: G4 0 G31"/>
              <a:gd name="G35" fmla="?: -7908146 G34 0"/>
              <a:gd name="G36" fmla="?: G6 G35 G31"/>
              <a:gd name="G37" fmla="+- 21600 0 G36"/>
              <a:gd name="G38" fmla="?: G4 0 G33"/>
              <a:gd name="G39" fmla="?: -7908146 G38 G32"/>
              <a:gd name="G40" fmla="?: G6 G39 0"/>
              <a:gd name="G41" fmla="?: G4 G32 21600"/>
              <a:gd name="G42" fmla="?: G6 G41 G33"/>
              <a:gd name="T12" fmla="*/ 10800 w 21600"/>
              <a:gd name="T13" fmla="*/ 0 h 21600"/>
              <a:gd name="T14" fmla="*/ 6601 w 21600"/>
              <a:gd name="T15" fmla="*/ 3720 h 21600"/>
              <a:gd name="T16" fmla="*/ 10800 w 21600"/>
              <a:gd name="T17" fmla="*/ 5139 h 21600"/>
              <a:gd name="T18" fmla="*/ 14999 w 21600"/>
              <a:gd name="T19" fmla="*/ 37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12" y="5930"/>
                </a:moveTo>
                <a:cubicBezTo>
                  <a:pt x="8786" y="5412"/>
                  <a:pt x="9783" y="5138"/>
                  <a:pt x="10800" y="5139"/>
                </a:cubicBezTo>
                <a:cubicBezTo>
                  <a:pt x="11816" y="5139"/>
                  <a:pt x="12813" y="5412"/>
                  <a:pt x="13687" y="5930"/>
                </a:cubicBezTo>
                <a:lnTo>
                  <a:pt x="16308" y="1510"/>
                </a:lnTo>
                <a:cubicBezTo>
                  <a:pt x="14641" y="521"/>
                  <a:pt x="12738" y="-1"/>
                  <a:pt x="10799" y="0"/>
                </a:cubicBezTo>
                <a:cubicBezTo>
                  <a:pt x="8861" y="0"/>
                  <a:pt x="6958" y="521"/>
                  <a:pt x="5291" y="1510"/>
                </a:cubicBezTo>
                <a:close/>
              </a:path>
            </a:pathLst>
          </a:custGeom>
          <a:solidFill>
            <a:srgbClr val="FF9900"/>
          </a:solidFill>
          <a:ln w="9525">
            <a:solidFill>
              <a:schemeClr val="tx1"/>
            </a:solidFill>
            <a:miter lim="800000"/>
            <a:headEnd/>
            <a:tailEnd/>
          </a:ln>
          <a:effectLst/>
        </p:spPr>
        <p:txBody>
          <a:bodyPr wrap="none" lIns="90488" tIns="44450" rIns="90488" bIns="44450" anchor="ctr"/>
          <a:lstStyle/>
          <a:p>
            <a:endParaRPr lang="sv-SE"/>
          </a:p>
        </p:txBody>
      </p:sp>
      <p:sp>
        <p:nvSpPr>
          <p:cNvPr id="134154" name="AutoShape 10"/>
          <p:cNvSpPr>
            <a:spLocks noChangeArrowheads="1"/>
          </p:cNvSpPr>
          <p:nvPr/>
        </p:nvSpPr>
        <p:spPr bwMode="auto">
          <a:xfrm rot="11450290">
            <a:off x="5058508" y="1916113"/>
            <a:ext cx="3146181" cy="3409950"/>
          </a:xfrm>
          <a:custGeom>
            <a:avLst/>
            <a:gdLst>
              <a:gd name="G0" fmla="+- 5661 0 0"/>
              <a:gd name="G1" fmla="+- -7908146 0 0"/>
              <a:gd name="G2" fmla="+- 0 0 -7908146"/>
              <a:gd name="T0" fmla="*/ 0 256 1"/>
              <a:gd name="T1" fmla="*/ 180 256 1"/>
              <a:gd name="G3" fmla="+- -7908146 T0 T1"/>
              <a:gd name="T2" fmla="*/ 0 256 1"/>
              <a:gd name="T3" fmla="*/ 90 256 1"/>
              <a:gd name="G4" fmla="+- -7908146 T2 T3"/>
              <a:gd name="G5" fmla="*/ G4 2 1"/>
              <a:gd name="T4" fmla="*/ 90 256 1"/>
              <a:gd name="T5" fmla="*/ 0 256 1"/>
              <a:gd name="G6" fmla="+- -7908146 T4 T5"/>
              <a:gd name="G7" fmla="*/ G6 2 1"/>
              <a:gd name="G8" fmla="abs -790814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1"/>
              <a:gd name="G18" fmla="*/ 5661 1 2"/>
              <a:gd name="G19" fmla="+- G18 5400 0"/>
              <a:gd name="G20" fmla="cos G19 -7908146"/>
              <a:gd name="G21" fmla="sin G19 -7908146"/>
              <a:gd name="G22" fmla="+- G20 10800 0"/>
              <a:gd name="G23" fmla="+- G21 10800 0"/>
              <a:gd name="G24" fmla="+- 10800 0 G20"/>
              <a:gd name="G25" fmla="+- 5661 10800 0"/>
              <a:gd name="G26" fmla="?: G9 G17 G25"/>
              <a:gd name="G27" fmla="?: G9 0 21600"/>
              <a:gd name="G28" fmla="cos 10800 -7908146"/>
              <a:gd name="G29" fmla="sin 10800 -7908146"/>
              <a:gd name="G30" fmla="sin 5661 -7908146"/>
              <a:gd name="G31" fmla="+- G28 10800 0"/>
              <a:gd name="G32" fmla="+- G29 10800 0"/>
              <a:gd name="G33" fmla="+- G30 10800 0"/>
              <a:gd name="G34" fmla="?: G4 0 G31"/>
              <a:gd name="G35" fmla="?: -7908146 G34 0"/>
              <a:gd name="G36" fmla="?: G6 G35 G31"/>
              <a:gd name="G37" fmla="+- 21600 0 G36"/>
              <a:gd name="G38" fmla="?: G4 0 G33"/>
              <a:gd name="G39" fmla="?: -7908146 G38 G32"/>
              <a:gd name="G40" fmla="?: G6 G39 0"/>
              <a:gd name="G41" fmla="?: G4 G32 21600"/>
              <a:gd name="G42" fmla="?: G6 G41 G33"/>
              <a:gd name="T12" fmla="*/ 10800 w 21600"/>
              <a:gd name="T13" fmla="*/ 0 h 21600"/>
              <a:gd name="T14" fmla="*/ 6601 w 21600"/>
              <a:gd name="T15" fmla="*/ 3720 h 21600"/>
              <a:gd name="T16" fmla="*/ 10800 w 21600"/>
              <a:gd name="T17" fmla="*/ 5139 h 21600"/>
              <a:gd name="T18" fmla="*/ 14999 w 21600"/>
              <a:gd name="T19" fmla="*/ 37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12" y="5930"/>
                </a:moveTo>
                <a:cubicBezTo>
                  <a:pt x="8786" y="5412"/>
                  <a:pt x="9783" y="5138"/>
                  <a:pt x="10800" y="5139"/>
                </a:cubicBezTo>
                <a:cubicBezTo>
                  <a:pt x="11816" y="5139"/>
                  <a:pt x="12813" y="5412"/>
                  <a:pt x="13687" y="5930"/>
                </a:cubicBezTo>
                <a:lnTo>
                  <a:pt x="16308" y="1510"/>
                </a:lnTo>
                <a:cubicBezTo>
                  <a:pt x="14641" y="521"/>
                  <a:pt x="12738" y="-1"/>
                  <a:pt x="10799" y="0"/>
                </a:cubicBezTo>
                <a:cubicBezTo>
                  <a:pt x="8861" y="0"/>
                  <a:pt x="6958" y="521"/>
                  <a:pt x="5291" y="1510"/>
                </a:cubicBezTo>
                <a:close/>
              </a:path>
            </a:pathLst>
          </a:custGeom>
          <a:solidFill>
            <a:schemeClr val="accent1"/>
          </a:solidFill>
          <a:ln w="9525">
            <a:solidFill>
              <a:schemeClr val="tx1"/>
            </a:solidFill>
            <a:miter lim="800000"/>
            <a:headEnd/>
            <a:tailEnd/>
          </a:ln>
          <a:effectLst/>
        </p:spPr>
        <p:txBody>
          <a:bodyPr wrap="none" lIns="90488" tIns="44450" rIns="90488" bIns="44450" anchor="ctr"/>
          <a:lstStyle/>
          <a:p>
            <a:endParaRPr lang="sv-SE"/>
          </a:p>
        </p:txBody>
      </p:sp>
      <p:sp>
        <p:nvSpPr>
          <p:cNvPr id="134155" name="AutoShape 11"/>
          <p:cNvSpPr>
            <a:spLocks noChangeArrowheads="1"/>
          </p:cNvSpPr>
          <p:nvPr/>
        </p:nvSpPr>
        <p:spPr bwMode="auto">
          <a:xfrm rot="7328909">
            <a:off x="4942010" y="2061552"/>
            <a:ext cx="3409950" cy="3147646"/>
          </a:xfrm>
          <a:custGeom>
            <a:avLst/>
            <a:gdLst>
              <a:gd name="G0" fmla="+- 5661 0 0"/>
              <a:gd name="G1" fmla="+- -7908146 0 0"/>
              <a:gd name="G2" fmla="+- 0 0 -7908146"/>
              <a:gd name="T0" fmla="*/ 0 256 1"/>
              <a:gd name="T1" fmla="*/ 180 256 1"/>
              <a:gd name="G3" fmla="+- -7908146 T0 T1"/>
              <a:gd name="T2" fmla="*/ 0 256 1"/>
              <a:gd name="T3" fmla="*/ 90 256 1"/>
              <a:gd name="G4" fmla="+- -7908146 T2 T3"/>
              <a:gd name="G5" fmla="*/ G4 2 1"/>
              <a:gd name="T4" fmla="*/ 90 256 1"/>
              <a:gd name="T5" fmla="*/ 0 256 1"/>
              <a:gd name="G6" fmla="+- -7908146 T4 T5"/>
              <a:gd name="G7" fmla="*/ G6 2 1"/>
              <a:gd name="G8" fmla="abs -790814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1"/>
              <a:gd name="G18" fmla="*/ 5661 1 2"/>
              <a:gd name="G19" fmla="+- G18 5400 0"/>
              <a:gd name="G20" fmla="cos G19 -7908146"/>
              <a:gd name="G21" fmla="sin G19 -7908146"/>
              <a:gd name="G22" fmla="+- G20 10800 0"/>
              <a:gd name="G23" fmla="+- G21 10800 0"/>
              <a:gd name="G24" fmla="+- 10800 0 G20"/>
              <a:gd name="G25" fmla="+- 5661 10800 0"/>
              <a:gd name="G26" fmla="?: G9 G17 G25"/>
              <a:gd name="G27" fmla="?: G9 0 21600"/>
              <a:gd name="G28" fmla="cos 10800 -7908146"/>
              <a:gd name="G29" fmla="sin 10800 -7908146"/>
              <a:gd name="G30" fmla="sin 5661 -7908146"/>
              <a:gd name="G31" fmla="+- G28 10800 0"/>
              <a:gd name="G32" fmla="+- G29 10800 0"/>
              <a:gd name="G33" fmla="+- G30 10800 0"/>
              <a:gd name="G34" fmla="?: G4 0 G31"/>
              <a:gd name="G35" fmla="?: -7908146 G34 0"/>
              <a:gd name="G36" fmla="?: G6 G35 G31"/>
              <a:gd name="G37" fmla="+- 21600 0 G36"/>
              <a:gd name="G38" fmla="?: G4 0 G33"/>
              <a:gd name="G39" fmla="?: -7908146 G38 G32"/>
              <a:gd name="G40" fmla="?: G6 G39 0"/>
              <a:gd name="G41" fmla="?: G4 G32 21600"/>
              <a:gd name="G42" fmla="?: G6 G41 G33"/>
              <a:gd name="T12" fmla="*/ 10800 w 21600"/>
              <a:gd name="T13" fmla="*/ 0 h 21600"/>
              <a:gd name="T14" fmla="*/ 6601 w 21600"/>
              <a:gd name="T15" fmla="*/ 3720 h 21600"/>
              <a:gd name="T16" fmla="*/ 10800 w 21600"/>
              <a:gd name="T17" fmla="*/ 5139 h 21600"/>
              <a:gd name="T18" fmla="*/ 14999 w 21600"/>
              <a:gd name="T19" fmla="*/ 37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12" y="5930"/>
                </a:moveTo>
                <a:cubicBezTo>
                  <a:pt x="8786" y="5412"/>
                  <a:pt x="9783" y="5138"/>
                  <a:pt x="10800" y="5139"/>
                </a:cubicBezTo>
                <a:cubicBezTo>
                  <a:pt x="11816" y="5139"/>
                  <a:pt x="12813" y="5412"/>
                  <a:pt x="13687" y="5930"/>
                </a:cubicBezTo>
                <a:lnTo>
                  <a:pt x="16308" y="1510"/>
                </a:lnTo>
                <a:cubicBezTo>
                  <a:pt x="14641" y="521"/>
                  <a:pt x="12738" y="-1"/>
                  <a:pt x="10799" y="0"/>
                </a:cubicBezTo>
                <a:cubicBezTo>
                  <a:pt x="8861" y="0"/>
                  <a:pt x="6958" y="521"/>
                  <a:pt x="5291" y="1510"/>
                </a:cubicBezTo>
                <a:close/>
              </a:path>
            </a:pathLst>
          </a:custGeom>
          <a:solidFill>
            <a:srgbClr val="FFFF99"/>
          </a:solidFill>
          <a:ln w="9525">
            <a:solidFill>
              <a:schemeClr val="tx1"/>
            </a:solidFill>
            <a:miter lim="800000"/>
            <a:headEnd/>
            <a:tailEnd/>
          </a:ln>
          <a:effectLst/>
        </p:spPr>
        <p:txBody>
          <a:bodyPr wrap="none" lIns="90488" tIns="44450" rIns="90488" bIns="44450" anchor="ctr"/>
          <a:lstStyle/>
          <a:p>
            <a:endParaRPr lang="sv-SE"/>
          </a:p>
        </p:txBody>
      </p:sp>
      <p:sp>
        <p:nvSpPr>
          <p:cNvPr id="134156" name="AutoShape 12"/>
          <p:cNvSpPr>
            <a:spLocks noChangeArrowheads="1"/>
          </p:cNvSpPr>
          <p:nvPr/>
        </p:nvSpPr>
        <p:spPr bwMode="auto">
          <a:xfrm rot="4230296">
            <a:off x="4906902" y="2050378"/>
            <a:ext cx="3408362" cy="3146181"/>
          </a:xfrm>
          <a:custGeom>
            <a:avLst/>
            <a:gdLst>
              <a:gd name="G0" fmla="+- 5751 0 0"/>
              <a:gd name="G1" fmla="+- -6989515 0 0"/>
              <a:gd name="G2" fmla="+- 0 0 -6989515"/>
              <a:gd name="T0" fmla="*/ 0 256 1"/>
              <a:gd name="T1" fmla="*/ 180 256 1"/>
              <a:gd name="G3" fmla="+- -6989515 T0 T1"/>
              <a:gd name="T2" fmla="*/ 0 256 1"/>
              <a:gd name="T3" fmla="*/ 90 256 1"/>
              <a:gd name="G4" fmla="+- -6989515 T2 T3"/>
              <a:gd name="G5" fmla="*/ G4 2 1"/>
              <a:gd name="T4" fmla="*/ 90 256 1"/>
              <a:gd name="T5" fmla="*/ 0 256 1"/>
              <a:gd name="G6" fmla="+- -6989515 T4 T5"/>
              <a:gd name="G7" fmla="*/ G6 2 1"/>
              <a:gd name="G8" fmla="abs -698951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751"/>
              <a:gd name="G18" fmla="*/ 5751 1 2"/>
              <a:gd name="G19" fmla="+- G18 5400 0"/>
              <a:gd name="G20" fmla="cos G19 -6989515"/>
              <a:gd name="G21" fmla="sin G19 -6989515"/>
              <a:gd name="G22" fmla="+- G20 10800 0"/>
              <a:gd name="G23" fmla="+- G21 10800 0"/>
              <a:gd name="G24" fmla="+- 10800 0 G20"/>
              <a:gd name="G25" fmla="+- 5751 10800 0"/>
              <a:gd name="G26" fmla="?: G9 G17 G25"/>
              <a:gd name="G27" fmla="?: G9 0 21600"/>
              <a:gd name="G28" fmla="cos 10800 -6989515"/>
              <a:gd name="G29" fmla="sin 10800 -6989515"/>
              <a:gd name="G30" fmla="sin 5751 -6989515"/>
              <a:gd name="G31" fmla="+- G28 10800 0"/>
              <a:gd name="G32" fmla="+- G29 10800 0"/>
              <a:gd name="G33" fmla="+- G30 10800 0"/>
              <a:gd name="G34" fmla="?: G4 0 G31"/>
              <a:gd name="G35" fmla="?: -6989515 G34 0"/>
              <a:gd name="G36" fmla="?: G6 G35 G31"/>
              <a:gd name="G37" fmla="+- 21600 0 G36"/>
              <a:gd name="G38" fmla="?: G4 0 G33"/>
              <a:gd name="G39" fmla="?: -6989515 G38 G32"/>
              <a:gd name="G40" fmla="?: G6 G39 0"/>
              <a:gd name="G41" fmla="?: G4 G32 21600"/>
              <a:gd name="G42" fmla="?: G6 G41 G33"/>
              <a:gd name="T12" fmla="*/ 10800 w 21600"/>
              <a:gd name="T13" fmla="*/ 0 h 21600"/>
              <a:gd name="T14" fmla="*/ 8428 w 21600"/>
              <a:gd name="T15" fmla="*/ 2871 h 21600"/>
              <a:gd name="T16" fmla="*/ 10800 w 21600"/>
              <a:gd name="T17" fmla="*/ 5049 h 21600"/>
              <a:gd name="T18" fmla="*/ 13172 w 21600"/>
              <a:gd name="T19" fmla="*/ 28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152" y="5290"/>
                </a:moveTo>
                <a:cubicBezTo>
                  <a:pt x="9686" y="5130"/>
                  <a:pt x="10241" y="5048"/>
                  <a:pt x="10800" y="5049"/>
                </a:cubicBezTo>
                <a:cubicBezTo>
                  <a:pt x="11358" y="5049"/>
                  <a:pt x="11913" y="5130"/>
                  <a:pt x="12447" y="5290"/>
                </a:cubicBezTo>
                <a:lnTo>
                  <a:pt x="13894" y="452"/>
                </a:lnTo>
                <a:cubicBezTo>
                  <a:pt x="12890" y="152"/>
                  <a:pt x="11848" y="-1"/>
                  <a:pt x="10799" y="0"/>
                </a:cubicBezTo>
                <a:cubicBezTo>
                  <a:pt x="9751" y="0"/>
                  <a:pt x="8709" y="152"/>
                  <a:pt x="7705" y="452"/>
                </a:cubicBezTo>
                <a:close/>
              </a:path>
            </a:pathLst>
          </a:custGeom>
          <a:solidFill>
            <a:schemeClr val="accent1"/>
          </a:solidFill>
          <a:ln w="9525">
            <a:solidFill>
              <a:schemeClr val="tx1"/>
            </a:solidFill>
            <a:miter lim="800000"/>
            <a:headEnd/>
            <a:tailEnd/>
          </a:ln>
          <a:effectLst/>
        </p:spPr>
        <p:txBody>
          <a:bodyPr wrap="none" lIns="90488" tIns="44450" rIns="90488" bIns="44450" anchor="ctr"/>
          <a:lstStyle/>
          <a:p>
            <a:endParaRPr lang="sv-SE"/>
          </a:p>
        </p:txBody>
      </p:sp>
      <p:sp>
        <p:nvSpPr>
          <p:cNvPr id="134158" name="AutoShape 14"/>
          <p:cNvSpPr>
            <a:spLocks noChangeArrowheads="1"/>
          </p:cNvSpPr>
          <p:nvPr/>
        </p:nvSpPr>
        <p:spPr bwMode="auto">
          <a:xfrm>
            <a:off x="5320812" y="2365376"/>
            <a:ext cx="2658208" cy="2519363"/>
          </a:xfrm>
          <a:custGeom>
            <a:avLst/>
            <a:gdLst>
              <a:gd name="G0" fmla="+- 8525 0 0"/>
              <a:gd name="G1" fmla="+- 9905 0 0"/>
              <a:gd name="G2" fmla="+- 4672 0 0"/>
              <a:gd name="G3" fmla="+- 21600 0 8525"/>
              <a:gd name="G4" fmla="+- 21600 0 9905"/>
              <a:gd name="G5" fmla="+- 21600 0 4672"/>
              <a:gd name="G6" fmla="+- 8525 0 10800"/>
              <a:gd name="G7" fmla="+- 9905 0 10800"/>
              <a:gd name="G8" fmla="*/ G7 4672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8525" y="4672"/>
                </a:lnTo>
                <a:lnTo>
                  <a:pt x="9905" y="4672"/>
                </a:lnTo>
                <a:lnTo>
                  <a:pt x="9905" y="9905"/>
                </a:lnTo>
                <a:lnTo>
                  <a:pt x="4672" y="9905"/>
                </a:lnTo>
                <a:lnTo>
                  <a:pt x="4672" y="8525"/>
                </a:lnTo>
                <a:lnTo>
                  <a:pt x="0" y="10800"/>
                </a:lnTo>
                <a:lnTo>
                  <a:pt x="4672" y="13075"/>
                </a:lnTo>
                <a:lnTo>
                  <a:pt x="4672" y="11695"/>
                </a:lnTo>
                <a:lnTo>
                  <a:pt x="9905" y="11695"/>
                </a:lnTo>
                <a:lnTo>
                  <a:pt x="9905" y="16928"/>
                </a:lnTo>
                <a:lnTo>
                  <a:pt x="8525" y="16928"/>
                </a:lnTo>
                <a:lnTo>
                  <a:pt x="10800" y="21600"/>
                </a:lnTo>
                <a:lnTo>
                  <a:pt x="13075" y="16928"/>
                </a:lnTo>
                <a:lnTo>
                  <a:pt x="11695" y="16928"/>
                </a:lnTo>
                <a:lnTo>
                  <a:pt x="11695" y="11695"/>
                </a:lnTo>
                <a:lnTo>
                  <a:pt x="16928" y="11695"/>
                </a:lnTo>
                <a:lnTo>
                  <a:pt x="16928" y="13075"/>
                </a:lnTo>
                <a:lnTo>
                  <a:pt x="21600" y="10800"/>
                </a:lnTo>
                <a:lnTo>
                  <a:pt x="16928" y="8525"/>
                </a:lnTo>
                <a:lnTo>
                  <a:pt x="16928" y="9905"/>
                </a:lnTo>
                <a:lnTo>
                  <a:pt x="11695" y="9905"/>
                </a:lnTo>
                <a:lnTo>
                  <a:pt x="11695" y="4672"/>
                </a:lnTo>
                <a:lnTo>
                  <a:pt x="13075" y="4672"/>
                </a:lnTo>
                <a:close/>
              </a:path>
            </a:pathLst>
          </a:custGeom>
          <a:solidFill>
            <a:schemeClr val="hlink"/>
          </a:solidFill>
          <a:ln w="9525">
            <a:solidFill>
              <a:schemeClr val="tx1"/>
            </a:solidFill>
            <a:miter lim="800000"/>
            <a:headEnd/>
            <a:tailEnd/>
          </a:ln>
          <a:effectLst/>
        </p:spPr>
        <p:txBody>
          <a:bodyPr wrap="none" lIns="90488" tIns="44450" rIns="90488" bIns="44450" anchor="ctr"/>
          <a:lstStyle/>
          <a:p>
            <a:endParaRPr lang="sv-SE"/>
          </a:p>
        </p:txBody>
      </p:sp>
      <p:grpSp>
        <p:nvGrpSpPr>
          <p:cNvPr id="2" name="Group 19"/>
          <p:cNvGrpSpPr>
            <a:grpSpLocks/>
          </p:cNvGrpSpPr>
          <p:nvPr/>
        </p:nvGrpSpPr>
        <p:grpSpPr bwMode="auto">
          <a:xfrm>
            <a:off x="5169877" y="2205038"/>
            <a:ext cx="2860431" cy="2773362"/>
            <a:chOff x="3528" y="1389"/>
            <a:chExt cx="1952" cy="1747"/>
          </a:xfrm>
        </p:grpSpPr>
        <p:sp>
          <p:nvSpPr>
            <p:cNvPr id="134159" name="AutoShape 15"/>
            <p:cNvSpPr>
              <a:spLocks noChangeArrowheads="1"/>
            </p:cNvSpPr>
            <p:nvPr/>
          </p:nvSpPr>
          <p:spPr bwMode="auto">
            <a:xfrm rot="-2278404">
              <a:off x="3528" y="1570"/>
              <a:ext cx="1452" cy="1224"/>
            </a:xfrm>
            <a:custGeom>
              <a:avLst/>
              <a:gdLst>
                <a:gd name="G0" fmla="+- -6503997 0 0"/>
                <a:gd name="G1" fmla="+- -10081664 0 0"/>
                <a:gd name="G2" fmla="+- -6503997 0 -10081664"/>
                <a:gd name="G3" fmla="+- 10800 0 0"/>
                <a:gd name="G4" fmla="+- 0 0 -6503997"/>
                <a:gd name="T0" fmla="*/ 360 256 1"/>
                <a:gd name="T1" fmla="*/ 0 256 1"/>
                <a:gd name="G5" fmla="+- G2 T0 T1"/>
                <a:gd name="G6" fmla="?: G2 G2 G5"/>
                <a:gd name="G7" fmla="+- 0 0 G6"/>
                <a:gd name="G8" fmla="+- 8336 0 0"/>
                <a:gd name="G9" fmla="+- 0 0 -10081664"/>
                <a:gd name="G10" fmla="+- 8336 0 2700"/>
                <a:gd name="G11" fmla="cos G10 -6503997"/>
                <a:gd name="G12" fmla="sin G10 -6503997"/>
                <a:gd name="G13" fmla="cos 13500 -6503997"/>
                <a:gd name="G14" fmla="sin 13500 -6503997"/>
                <a:gd name="G15" fmla="+- G11 10800 0"/>
                <a:gd name="G16" fmla="+- G12 10800 0"/>
                <a:gd name="G17" fmla="+- G13 10800 0"/>
                <a:gd name="G18" fmla="+- G14 10800 0"/>
                <a:gd name="G19" fmla="*/ 8336 1 2"/>
                <a:gd name="G20" fmla="+- G19 5400 0"/>
                <a:gd name="G21" fmla="cos G20 -6503997"/>
                <a:gd name="G22" fmla="sin G20 -6503997"/>
                <a:gd name="G23" fmla="+- G21 10800 0"/>
                <a:gd name="G24" fmla="+- G12 G23 G22"/>
                <a:gd name="G25" fmla="+- G22 G23 G11"/>
                <a:gd name="G26" fmla="cos 10800 -6503997"/>
                <a:gd name="G27" fmla="sin 10800 -6503997"/>
                <a:gd name="G28" fmla="cos 8336 -6503997"/>
                <a:gd name="G29" fmla="sin 8336 -6503997"/>
                <a:gd name="G30" fmla="+- G26 10800 0"/>
                <a:gd name="G31" fmla="+- G27 10800 0"/>
                <a:gd name="G32" fmla="+- G28 10800 0"/>
                <a:gd name="G33" fmla="+- G29 10800 0"/>
                <a:gd name="G34" fmla="+- G19 5400 0"/>
                <a:gd name="G35" fmla="cos G34 -10081664"/>
                <a:gd name="G36" fmla="sin G34 -10081664"/>
                <a:gd name="G37" fmla="+/ -10081664 -6503997 2"/>
                <a:gd name="T2" fmla="*/ 180 256 1"/>
                <a:gd name="T3" fmla="*/ 0 256 1"/>
                <a:gd name="G38" fmla="+- G37 T2 T3"/>
                <a:gd name="G39" fmla="?: G2 G37 G38"/>
                <a:gd name="G40" fmla="cos 10800 G39"/>
                <a:gd name="G41" fmla="sin 10800 G39"/>
                <a:gd name="G42" fmla="cos 8336 G39"/>
                <a:gd name="G43" fmla="sin 8336 G39"/>
                <a:gd name="G44" fmla="+- G40 10800 0"/>
                <a:gd name="G45" fmla="+- G41 10800 0"/>
                <a:gd name="G46" fmla="+- G42 10800 0"/>
                <a:gd name="G47" fmla="+- G43 10800 0"/>
                <a:gd name="G48" fmla="+- G35 10800 0"/>
                <a:gd name="G49" fmla="+- G36 10800 0"/>
                <a:gd name="T4" fmla="*/ 4370 w 21600"/>
                <a:gd name="T5" fmla="*/ 2122 h 21600"/>
                <a:gd name="T6" fmla="*/ 2212 w 21600"/>
                <a:gd name="T7" fmla="*/ 6580 h 21600"/>
                <a:gd name="T8" fmla="*/ 5837 w 21600"/>
                <a:gd name="T9" fmla="*/ 4102 h 21600"/>
                <a:gd name="T10" fmla="*/ 8631 w 21600"/>
                <a:gd name="T11" fmla="*/ -2525 h 21600"/>
                <a:gd name="T12" fmla="*/ 13144 w 21600"/>
                <a:gd name="T13" fmla="*/ 725 h 21600"/>
                <a:gd name="T14" fmla="*/ 9894 w 21600"/>
                <a:gd name="T15" fmla="*/ 52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461" y="2572"/>
                  </a:moveTo>
                  <a:cubicBezTo>
                    <a:pt x="6797" y="3005"/>
                    <a:pt x="4508" y="4701"/>
                    <a:pt x="3318" y="7124"/>
                  </a:cubicBezTo>
                  <a:lnTo>
                    <a:pt x="1106" y="6037"/>
                  </a:lnTo>
                  <a:cubicBezTo>
                    <a:pt x="2648" y="2899"/>
                    <a:pt x="5614" y="701"/>
                    <a:pt x="9065" y="140"/>
                  </a:cubicBezTo>
                  <a:lnTo>
                    <a:pt x="8631" y="-2525"/>
                  </a:lnTo>
                  <a:lnTo>
                    <a:pt x="13144" y="725"/>
                  </a:lnTo>
                  <a:lnTo>
                    <a:pt x="9894" y="5237"/>
                  </a:lnTo>
                  <a:lnTo>
                    <a:pt x="9461" y="2572"/>
                  </a:lnTo>
                  <a:close/>
                </a:path>
              </a:pathLst>
            </a:custGeom>
            <a:solidFill>
              <a:srgbClr val="FF0000"/>
            </a:solidFill>
            <a:ln w="9525">
              <a:solidFill>
                <a:schemeClr val="tx1"/>
              </a:solidFill>
              <a:miter lim="800000"/>
              <a:headEnd/>
              <a:tailEnd/>
            </a:ln>
            <a:effectLst/>
          </p:spPr>
          <p:txBody>
            <a:bodyPr wrap="none" lIns="90488" tIns="44450" rIns="90488" bIns="44450" anchor="ctr"/>
            <a:lstStyle/>
            <a:p>
              <a:endParaRPr lang="sv-SE"/>
            </a:p>
          </p:txBody>
        </p:sp>
        <p:sp>
          <p:nvSpPr>
            <p:cNvPr id="134160" name="AutoShape 16"/>
            <p:cNvSpPr>
              <a:spLocks noChangeArrowheads="1"/>
            </p:cNvSpPr>
            <p:nvPr/>
          </p:nvSpPr>
          <p:spPr bwMode="auto">
            <a:xfrm rot="-7678404">
              <a:off x="3506" y="1683"/>
              <a:ext cx="1542" cy="1315"/>
            </a:xfrm>
            <a:custGeom>
              <a:avLst/>
              <a:gdLst>
                <a:gd name="G0" fmla="+- -6503997 0 0"/>
                <a:gd name="G1" fmla="+- -9219561 0 0"/>
                <a:gd name="G2" fmla="+- -6503997 0 -9219561"/>
                <a:gd name="G3" fmla="+- 10800 0 0"/>
                <a:gd name="G4" fmla="+- 0 0 -6503997"/>
                <a:gd name="T0" fmla="*/ 360 256 1"/>
                <a:gd name="T1" fmla="*/ 0 256 1"/>
                <a:gd name="G5" fmla="+- G2 T0 T1"/>
                <a:gd name="G6" fmla="?: G2 G2 G5"/>
                <a:gd name="G7" fmla="+- 0 0 G6"/>
                <a:gd name="G8" fmla="+- 8336 0 0"/>
                <a:gd name="G9" fmla="+- 0 0 -9219561"/>
                <a:gd name="G10" fmla="+- 8336 0 2700"/>
                <a:gd name="G11" fmla="cos G10 -6503997"/>
                <a:gd name="G12" fmla="sin G10 -6503997"/>
                <a:gd name="G13" fmla="cos 13500 -6503997"/>
                <a:gd name="G14" fmla="sin 13500 -6503997"/>
                <a:gd name="G15" fmla="+- G11 10800 0"/>
                <a:gd name="G16" fmla="+- G12 10800 0"/>
                <a:gd name="G17" fmla="+- G13 10800 0"/>
                <a:gd name="G18" fmla="+- G14 10800 0"/>
                <a:gd name="G19" fmla="*/ 8336 1 2"/>
                <a:gd name="G20" fmla="+- G19 5400 0"/>
                <a:gd name="G21" fmla="cos G20 -6503997"/>
                <a:gd name="G22" fmla="sin G20 -6503997"/>
                <a:gd name="G23" fmla="+- G21 10800 0"/>
                <a:gd name="G24" fmla="+- G12 G23 G22"/>
                <a:gd name="G25" fmla="+- G22 G23 G11"/>
                <a:gd name="G26" fmla="cos 10800 -6503997"/>
                <a:gd name="G27" fmla="sin 10800 -6503997"/>
                <a:gd name="G28" fmla="cos 8336 -6503997"/>
                <a:gd name="G29" fmla="sin 8336 -6503997"/>
                <a:gd name="G30" fmla="+- G26 10800 0"/>
                <a:gd name="G31" fmla="+- G27 10800 0"/>
                <a:gd name="G32" fmla="+- G28 10800 0"/>
                <a:gd name="G33" fmla="+- G29 10800 0"/>
                <a:gd name="G34" fmla="+- G19 5400 0"/>
                <a:gd name="G35" fmla="cos G34 -9219561"/>
                <a:gd name="G36" fmla="sin G34 -9219561"/>
                <a:gd name="G37" fmla="+/ -9219561 -6503997 2"/>
                <a:gd name="T2" fmla="*/ 180 256 1"/>
                <a:gd name="T3" fmla="*/ 0 256 1"/>
                <a:gd name="G38" fmla="+- G37 T2 T3"/>
                <a:gd name="G39" fmla="?: G2 G37 G38"/>
                <a:gd name="G40" fmla="cos 10800 G39"/>
                <a:gd name="G41" fmla="sin 10800 G39"/>
                <a:gd name="G42" fmla="cos 8336 G39"/>
                <a:gd name="G43" fmla="sin 8336 G39"/>
                <a:gd name="G44" fmla="+- G40 10800 0"/>
                <a:gd name="G45" fmla="+- G41 10800 0"/>
                <a:gd name="G46" fmla="+- G42 10800 0"/>
                <a:gd name="G47" fmla="+- G43 10800 0"/>
                <a:gd name="G48" fmla="+- G35 10800 0"/>
                <a:gd name="G49" fmla="+- G36 10800 0"/>
                <a:gd name="T4" fmla="*/ 5406 w 21600"/>
                <a:gd name="T5" fmla="*/ 1443 h 21600"/>
                <a:gd name="T6" fmla="*/ 3398 w 21600"/>
                <a:gd name="T7" fmla="*/ 4737 h 21600"/>
                <a:gd name="T8" fmla="*/ 6636 w 21600"/>
                <a:gd name="T9" fmla="*/ 3577 h 21600"/>
                <a:gd name="T10" fmla="*/ 8631 w 21600"/>
                <a:gd name="T11" fmla="*/ -2525 h 21600"/>
                <a:gd name="T12" fmla="*/ 13144 w 21600"/>
                <a:gd name="T13" fmla="*/ 725 h 21600"/>
                <a:gd name="T14" fmla="*/ 9894 w 21600"/>
                <a:gd name="T15" fmla="*/ 52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461" y="2572"/>
                  </a:moveTo>
                  <a:cubicBezTo>
                    <a:pt x="7455" y="2898"/>
                    <a:pt x="5638" y="3946"/>
                    <a:pt x="4351" y="5517"/>
                  </a:cubicBezTo>
                  <a:lnTo>
                    <a:pt x="2444" y="3956"/>
                  </a:lnTo>
                  <a:cubicBezTo>
                    <a:pt x="4112" y="1920"/>
                    <a:pt x="6467" y="563"/>
                    <a:pt x="9065" y="140"/>
                  </a:cubicBezTo>
                  <a:lnTo>
                    <a:pt x="8631" y="-2525"/>
                  </a:lnTo>
                  <a:lnTo>
                    <a:pt x="13144" y="725"/>
                  </a:lnTo>
                  <a:lnTo>
                    <a:pt x="9894" y="5237"/>
                  </a:lnTo>
                  <a:lnTo>
                    <a:pt x="9461" y="2572"/>
                  </a:lnTo>
                  <a:close/>
                </a:path>
              </a:pathLst>
            </a:custGeom>
            <a:solidFill>
              <a:srgbClr val="FF0000"/>
            </a:solidFill>
            <a:ln w="9525">
              <a:solidFill>
                <a:schemeClr val="tx1"/>
              </a:solidFill>
              <a:miter lim="800000"/>
              <a:headEnd/>
              <a:tailEnd/>
            </a:ln>
            <a:effectLst/>
          </p:spPr>
          <p:txBody>
            <a:bodyPr wrap="none" lIns="90488" tIns="44450" rIns="90488" bIns="44450" anchor="ctr"/>
            <a:lstStyle/>
            <a:p>
              <a:endParaRPr lang="sv-SE"/>
            </a:p>
          </p:txBody>
        </p:sp>
        <p:sp>
          <p:nvSpPr>
            <p:cNvPr id="134161" name="AutoShape 17"/>
            <p:cNvSpPr>
              <a:spLocks noChangeArrowheads="1"/>
            </p:cNvSpPr>
            <p:nvPr/>
          </p:nvSpPr>
          <p:spPr bwMode="auto">
            <a:xfrm rot="14524183" flipH="1" flipV="1">
              <a:off x="3961" y="1501"/>
              <a:ext cx="1632" cy="1407"/>
            </a:xfrm>
            <a:custGeom>
              <a:avLst/>
              <a:gdLst>
                <a:gd name="G0" fmla="+- -6503997 0 0"/>
                <a:gd name="G1" fmla="+- -9219561 0 0"/>
                <a:gd name="G2" fmla="+- -6503997 0 -9219561"/>
                <a:gd name="G3" fmla="+- 10800 0 0"/>
                <a:gd name="G4" fmla="+- 0 0 -6503997"/>
                <a:gd name="T0" fmla="*/ 360 256 1"/>
                <a:gd name="T1" fmla="*/ 0 256 1"/>
                <a:gd name="G5" fmla="+- G2 T0 T1"/>
                <a:gd name="G6" fmla="?: G2 G2 G5"/>
                <a:gd name="G7" fmla="+- 0 0 G6"/>
                <a:gd name="G8" fmla="+- 8336 0 0"/>
                <a:gd name="G9" fmla="+- 0 0 -9219561"/>
                <a:gd name="G10" fmla="+- 8336 0 2700"/>
                <a:gd name="G11" fmla="cos G10 -6503997"/>
                <a:gd name="G12" fmla="sin G10 -6503997"/>
                <a:gd name="G13" fmla="cos 13500 -6503997"/>
                <a:gd name="G14" fmla="sin 13500 -6503997"/>
                <a:gd name="G15" fmla="+- G11 10800 0"/>
                <a:gd name="G16" fmla="+- G12 10800 0"/>
                <a:gd name="G17" fmla="+- G13 10800 0"/>
                <a:gd name="G18" fmla="+- G14 10800 0"/>
                <a:gd name="G19" fmla="*/ 8336 1 2"/>
                <a:gd name="G20" fmla="+- G19 5400 0"/>
                <a:gd name="G21" fmla="cos G20 -6503997"/>
                <a:gd name="G22" fmla="sin G20 -6503997"/>
                <a:gd name="G23" fmla="+- G21 10800 0"/>
                <a:gd name="G24" fmla="+- G12 G23 G22"/>
                <a:gd name="G25" fmla="+- G22 G23 G11"/>
                <a:gd name="G26" fmla="cos 10800 -6503997"/>
                <a:gd name="G27" fmla="sin 10800 -6503997"/>
                <a:gd name="G28" fmla="cos 8336 -6503997"/>
                <a:gd name="G29" fmla="sin 8336 -6503997"/>
                <a:gd name="G30" fmla="+- G26 10800 0"/>
                <a:gd name="G31" fmla="+- G27 10800 0"/>
                <a:gd name="G32" fmla="+- G28 10800 0"/>
                <a:gd name="G33" fmla="+- G29 10800 0"/>
                <a:gd name="G34" fmla="+- G19 5400 0"/>
                <a:gd name="G35" fmla="cos G34 -9219561"/>
                <a:gd name="G36" fmla="sin G34 -9219561"/>
                <a:gd name="G37" fmla="+/ -9219561 -6503997 2"/>
                <a:gd name="T2" fmla="*/ 180 256 1"/>
                <a:gd name="T3" fmla="*/ 0 256 1"/>
                <a:gd name="G38" fmla="+- G37 T2 T3"/>
                <a:gd name="G39" fmla="?: G2 G37 G38"/>
                <a:gd name="G40" fmla="cos 10800 G39"/>
                <a:gd name="G41" fmla="sin 10800 G39"/>
                <a:gd name="G42" fmla="cos 8336 G39"/>
                <a:gd name="G43" fmla="sin 8336 G39"/>
                <a:gd name="G44" fmla="+- G40 10800 0"/>
                <a:gd name="G45" fmla="+- G41 10800 0"/>
                <a:gd name="G46" fmla="+- G42 10800 0"/>
                <a:gd name="G47" fmla="+- G43 10800 0"/>
                <a:gd name="G48" fmla="+- G35 10800 0"/>
                <a:gd name="G49" fmla="+- G36 10800 0"/>
                <a:gd name="T4" fmla="*/ 5406 w 21600"/>
                <a:gd name="T5" fmla="*/ 1443 h 21600"/>
                <a:gd name="T6" fmla="*/ 3398 w 21600"/>
                <a:gd name="T7" fmla="*/ 4737 h 21600"/>
                <a:gd name="T8" fmla="*/ 6636 w 21600"/>
                <a:gd name="T9" fmla="*/ 3577 h 21600"/>
                <a:gd name="T10" fmla="*/ 8631 w 21600"/>
                <a:gd name="T11" fmla="*/ -2525 h 21600"/>
                <a:gd name="T12" fmla="*/ 13144 w 21600"/>
                <a:gd name="T13" fmla="*/ 725 h 21600"/>
                <a:gd name="T14" fmla="*/ 9894 w 21600"/>
                <a:gd name="T15" fmla="*/ 52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461" y="2572"/>
                  </a:moveTo>
                  <a:cubicBezTo>
                    <a:pt x="7455" y="2898"/>
                    <a:pt x="5638" y="3946"/>
                    <a:pt x="4351" y="5517"/>
                  </a:cubicBezTo>
                  <a:lnTo>
                    <a:pt x="2444" y="3956"/>
                  </a:lnTo>
                  <a:cubicBezTo>
                    <a:pt x="4112" y="1920"/>
                    <a:pt x="6467" y="563"/>
                    <a:pt x="9065" y="140"/>
                  </a:cubicBezTo>
                  <a:lnTo>
                    <a:pt x="8631" y="-2525"/>
                  </a:lnTo>
                  <a:lnTo>
                    <a:pt x="13144" y="725"/>
                  </a:lnTo>
                  <a:lnTo>
                    <a:pt x="9894" y="5237"/>
                  </a:lnTo>
                  <a:lnTo>
                    <a:pt x="9461" y="2572"/>
                  </a:lnTo>
                  <a:close/>
                </a:path>
              </a:pathLst>
            </a:custGeom>
            <a:solidFill>
              <a:srgbClr val="FF0000"/>
            </a:solidFill>
            <a:ln w="9525">
              <a:solidFill>
                <a:schemeClr val="tx1"/>
              </a:solidFill>
              <a:miter lim="800000"/>
              <a:headEnd/>
              <a:tailEnd/>
            </a:ln>
            <a:effectLst/>
          </p:spPr>
          <p:txBody>
            <a:bodyPr wrap="none" lIns="90488" tIns="44450" rIns="90488" bIns="44450" anchor="ctr"/>
            <a:lstStyle/>
            <a:p>
              <a:endParaRPr lang="sv-SE"/>
            </a:p>
          </p:txBody>
        </p:sp>
        <p:sp>
          <p:nvSpPr>
            <p:cNvPr id="134162" name="AutoShape 18"/>
            <p:cNvSpPr>
              <a:spLocks noChangeArrowheads="1"/>
            </p:cNvSpPr>
            <p:nvPr/>
          </p:nvSpPr>
          <p:spPr bwMode="auto">
            <a:xfrm rot="8344392" flipH="1">
              <a:off x="3982" y="1752"/>
              <a:ext cx="1441" cy="1384"/>
            </a:xfrm>
            <a:custGeom>
              <a:avLst/>
              <a:gdLst>
                <a:gd name="G0" fmla="+- -6503997 0 0"/>
                <a:gd name="G1" fmla="+- -9219561 0 0"/>
                <a:gd name="G2" fmla="+- -6503997 0 -9219561"/>
                <a:gd name="G3" fmla="+- 10800 0 0"/>
                <a:gd name="G4" fmla="+- 0 0 -6503997"/>
                <a:gd name="T0" fmla="*/ 360 256 1"/>
                <a:gd name="T1" fmla="*/ 0 256 1"/>
                <a:gd name="G5" fmla="+- G2 T0 T1"/>
                <a:gd name="G6" fmla="?: G2 G2 G5"/>
                <a:gd name="G7" fmla="+- 0 0 G6"/>
                <a:gd name="G8" fmla="+- 8336 0 0"/>
                <a:gd name="G9" fmla="+- 0 0 -9219561"/>
                <a:gd name="G10" fmla="+- 8336 0 2700"/>
                <a:gd name="G11" fmla="cos G10 -6503997"/>
                <a:gd name="G12" fmla="sin G10 -6503997"/>
                <a:gd name="G13" fmla="cos 13500 -6503997"/>
                <a:gd name="G14" fmla="sin 13500 -6503997"/>
                <a:gd name="G15" fmla="+- G11 10800 0"/>
                <a:gd name="G16" fmla="+- G12 10800 0"/>
                <a:gd name="G17" fmla="+- G13 10800 0"/>
                <a:gd name="G18" fmla="+- G14 10800 0"/>
                <a:gd name="G19" fmla="*/ 8336 1 2"/>
                <a:gd name="G20" fmla="+- G19 5400 0"/>
                <a:gd name="G21" fmla="cos G20 -6503997"/>
                <a:gd name="G22" fmla="sin G20 -6503997"/>
                <a:gd name="G23" fmla="+- G21 10800 0"/>
                <a:gd name="G24" fmla="+- G12 G23 G22"/>
                <a:gd name="G25" fmla="+- G22 G23 G11"/>
                <a:gd name="G26" fmla="cos 10800 -6503997"/>
                <a:gd name="G27" fmla="sin 10800 -6503997"/>
                <a:gd name="G28" fmla="cos 8336 -6503997"/>
                <a:gd name="G29" fmla="sin 8336 -6503997"/>
                <a:gd name="G30" fmla="+- G26 10800 0"/>
                <a:gd name="G31" fmla="+- G27 10800 0"/>
                <a:gd name="G32" fmla="+- G28 10800 0"/>
                <a:gd name="G33" fmla="+- G29 10800 0"/>
                <a:gd name="G34" fmla="+- G19 5400 0"/>
                <a:gd name="G35" fmla="cos G34 -9219561"/>
                <a:gd name="G36" fmla="sin G34 -9219561"/>
                <a:gd name="G37" fmla="+/ -9219561 -6503997 2"/>
                <a:gd name="T2" fmla="*/ 180 256 1"/>
                <a:gd name="T3" fmla="*/ 0 256 1"/>
                <a:gd name="G38" fmla="+- G37 T2 T3"/>
                <a:gd name="G39" fmla="?: G2 G37 G38"/>
                <a:gd name="G40" fmla="cos 10800 G39"/>
                <a:gd name="G41" fmla="sin 10800 G39"/>
                <a:gd name="G42" fmla="cos 8336 G39"/>
                <a:gd name="G43" fmla="sin 8336 G39"/>
                <a:gd name="G44" fmla="+- G40 10800 0"/>
                <a:gd name="G45" fmla="+- G41 10800 0"/>
                <a:gd name="G46" fmla="+- G42 10800 0"/>
                <a:gd name="G47" fmla="+- G43 10800 0"/>
                <a:gd name="G48" fmla="+- G35 10800 0"/>
                <a:gd name="G49" fmla="+- G36 10800 0"/>
                <a:gd name="T4" fmla="*/ 5406 w 21600"/>
                <a:gd name="T5" fmla="*/ 1443 h 21600"/>
                <a:gd name="T6" fmla="*/ 3398 w 21600"/>
                <a:gd name="T7" fmla="*/ 4737 h 21600"/>
                <a:gd name="T8" fmla="*/ 6636 w 21600"/>
                <a:gd name="T9" fmla="*/ 3577 h 21600"/>
                <a:gd name="T10" fmla="*/ 8631 w 21600"/>
                <a:gd name="T11" fmla="*/ -2525 h 21600"/>
                <a:gd name="T12" fmla="*/ 13144 w 21600"/>
                <a:gd name="T13" fmla="*/ 725 h 21600"/>
                <a:gd name="T14" fmla="*/ 9894 w 21600"/>
                <a:gd name="T15" fmla="*/ 52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461" y="2572"/>
                  </a:moveTo>
                  <a:cubicBezTo>
                    <a:pt x="7455" y="2898"/>
                    <a:pt x="5638" y="3946"/>
                    <a:pt x="4351" y="5517"/>
                  </a:cubicBezTo>
                  <a:lnTo>
                    <a:pt x="2444" y="3956"/>
                  </a:lnTo>
                  <a:cubicBezTo>
                    <a:pt x="4112" y="1920"/>
                    <a:pt x="6467" y="563"/>
                    <a:pt x="9065" y="140"/>
                  </a:cubicBezTo>
                  <a:lnTo>
                    <a:pt x="8631" y="-2525"/>
                  </a:lnTo>
                  <a:lnTo>
                    <a:pt x="13144" y="725"/>
                  </a:lnTo>
                  <a:lnTo>
                    <a:pt x="9894" y="5237"/>
                  </a:lnTo>
                  <a:lnTo>
                    <a:pt x="9461" y="2572"/>
                  </a:lnTo>
                  <a:close/>
                </a:path>
              </a:pathLst>
            </a:custGeom>
            <a:solidFill>
              <a:srgbClr val="FF0000"/>
            </a:solidFill>
            <a:ln w="9525">
              <a:solidFill>
                <a:schemeClr val="tx1"/>
              </a:solidFill>
              <a:miter lim="800000"/>
              <a:headEnd/>
              <a:tailEnd/>
            </a:ln>
            <a:effectLst/>
          </p:spPr>
          <p:txBody>
            <a:bodyPr wrap="none" lIns="90488" tIns="44450" rIns="90488" bIns="44450" anchor="ctr"/>
            <a:lstStyle/>
            <a:p>
              <a:endParaRPr lang="sv-SE"/>
            </a:p>
          </p:txBody>
        </p:sp>
      </p:grpSp>
      <p:pic>
        <p:nvPicPr>
          <p:cNvPr id="134164" name="Picture 20" descr="MCj02864460000[1]"/>
          <p:cNvPicPr>
            <a:picLocks noChangeAspect="1" noChangeArrowheads="1"/>
          </p:cNvPicPr>
          <p:nvPr/>
        </p:nvPicPr>
        <p:blipFill>
          <a:blip r:embed="rId3" cstate="print"/>
          <a:srcRect/>
          <a:stretch>
            <a:fillRect/>
          </a:stretch>
        </p:blipFill>
        <p:spPr bwMode="auto">
          <a:xfrm>
            <a:off x="2754923" y="2317750"/>
            <a:ext cx="4988169" cy="6049963"/>
          </a:xfrm>
          <a:prstGeom prst="rect">
            <a:avLst/>
          </a:prstGeom>
          <a:noFill/>
        </p:spPr>
      </p:pic>
      <p:sp>
        <p:nvSpPr>
          <p:cNvPr id="134147" name="Rectangle 3"/>
          <p:cNvSpPr>
            <a:spLocks noGrp="1" noChangeArrowheads="1"/>
          </p:cNvSpPr>
          <p:nvPr>
            <p:ph type="body" sz="half" idx="1"/>
          </p:nvPr>
        </p:nvSpPr>
        <p:spPr/>
        <p:txBody>
          <a:bodyPr/>
          <a:lstStyle/>
          <a:p>
            <a:r>
              <a:rPr lang="sv-SE" sz="2000" dirty="0" err="1"/>
              <a:t>EASA-förordningen</a:t>
            </a:r>
            <a:r>
              <a:rPr lang="sv-SE" sz="2000" dirty="0"/>
              <a:t> tvingar alla medlemsstater att lita på </a:t>
            </a:r>
            <a:r>
              <a:rPr lang="sv-SE" sz="2000" i="1" dirty="0"/>
              <a:t>varandras</a:t>
            </a:r>
            <a:r>
              <a:rPr lang="sv-SE" sz="2000" dirty="0"/>
              <a:t> godkännanden</a:t>
            </a:r>
          </a:p>
          <a:p>
            <a:r>
              <a:rPr lang="sv-SE" sz="2000" dirty="0" err="1"/>
              <a:t>EASA-förordningen</a:t>
            </a:r>
            <a:r>
              <a:rPr lang="sv-SE" sz="2000" dirty="0"/>
              <a:t> tvingar alla medlemsstater att lita på </a:t>
            </a:r>
            <a:r>
              <a:rPr lang="sv-SE" sz="2000" i="1" dirty="0" err="1" smtClean="0"/>
              <a:t>EASA:s</a:t>
            </a:r>
            <a:r>
              <a:rPr lang="sv-SE" sz="2000" dirty="0" smtClean="0"/>
              <a:t> </a:t>
            </a:r>
            <a:r>
              <a:rPr lang="sv-SE" sz="2000" dirty="0"/>
              <a:t>godkännanden</a:t>
            </a:r>
          </a:p>
          <a:p>
            <a:r>
              <a:rPr lang="sv-SE" sz="2000" dirty="0" err="1"/>
              <a:t>EASA-förordningen</a:t>
            </a:r>
            <a:r>
              <a:rPr lang="sv-SE" sz="2000" dirty="0"/>
              <a:t> inrättar system för att </a:t>
            </a:r>
            <a:r>
              <a:rPr lang="sv-SE" sz="2000" i="1" dirty="0"/>
              <a:t>granska varandras godkännanden</a:t>
            </a:r>
            <a:r>
              <a:rPr lang="sv-SE" sz="2000" dirty="0"/>
              <a:t> = standardisering</a:t>
            </a:r>
          </a:p>
          <a:p>
            <a:pPr>
              <a:buFontTx/>
              <a:buNone/>
            </a:pPr>
            <a:endParaRPr lang="sv-SE" sz="2000" dirty="0"/>
          </a:p>
        </p:txBody>
      </p:sp>
      <p:sp>
        <p:nvSpPr>
          <p:cNvPr id="134166" name="Text Box 22"/>
          <p:cNvSpPr txBox="1">
            <a:spLocks noChangeArrowheads="1"/>
          </p:cNvSpPr>
          <p:nvPr/>
        </p:nvSpPr>
        <p:spPr bwMode="auto">
          <a:xfrm>
            <a:off x="6300192" y="3429000"/>
            <a:ext cx="677238" cy="366767"/>
          </a:xfrm>
          <a:prstGeom prst="rect">
            <a:avLst/>
          </a:prstGeom>
          <a:noFill/>
          <a:ln w="9525">
            <a:noFill/>
            <a:miter lim="800000"/>
            <a:headEnd/>
            <a:tailEnd/>
          </a:ln>
          <a:effectLst/>
        </p:spPr>
        <p:txBody>
          <a:bodyPr wrap="none" lIns="90488" tIns="44450" rIns="90488" bIns="44450">
            <a:spAutoFit/>
          </a:bodyPr>
          <a:lstStyle/>
          <a:p>
            <a:pPr>
              <a:buFontTx/>
              <a:buNone/>
            </a:pPr>
            <a:r>
              <a:rPr lang="sv-SE" b="1" dirty="0"/>
              <a:t>EASA</a:t>
            </a:r>
          </a:p>
        </p:txBody>
      </p:sp>
      <p:sp>
        <p:nvSpPr>
          <p:cNvPr id="134169" name="Text Box 25"/>
          <p:cNvSpPr txBox="1">
            <a:spLocks noChangeArrowheads="1"/>
          </p:cNvSpPr>
          <p:nvPr/>
        </p:nvSpPr>
        <p:spPr bwMode="auto">
          <a:xfrm rot="60045139">
            <a:off x="5113521" y="5912925"/>
            <a:ext cx="2132012" cy="335989"/>
          </a:xfrm>
          <a:prstGeom prst="rect">
            <a:avLst/>
          </a:prstGeom>
          <a:noFill/>
          <a:ln w="9525">
            <a:noFill/>
            <a:miter lim="800000"/>
            <a:headEnd/>
            <a:tailEnd/>
          </a:ln>
          <a:effectLst/>
        </p:spPr>
        <p:txBody>
          <a:bodyPr lIns="90488" tIns="44450" rIns="90488" bIns="44450">
            <a:spAutoFit/>
          </a:bodyPr>
          <a:lstStyle/>
          <a:p>
            <a:pPr algn="r">
              <a:buFontTx/>
              <a:buNone/>
            </a:pPr>
            <a:r>
              <a:rPr lang="sv-SE" sz="1600">
                <a:latin typeface="Arial Black" pitchFamily="34" charset="0"/>
              </a:rPr>
              <a:t>standardisering</a:t>
            </a:r>
          </a:p>
        </p:txBody>
      </p:sp>
      <p:sp>
        <p:nvSpPr>
          <p:cNvPr id="21" name="textruta 20"/>
          <p:cNvSpPr txBox="1"/>
          <p:nvPr/>
        </p:nvSpPr>
        <p:spPr>
          <a:xfrm>
            <a:off x="7257106" y="2176595"/>
            <a:ext cx="504056" cy="369332"/>
          </a:xfrm>
          <a:prstGeom prst="rect">
            <a:avLst/>
          </a:prstGeom>
          <a:noFill/>
        </p:spPr>
        <p:txBody>
          <a:bodyPr wrap="square" rtlCol="0">
            <a:spAutoFit/>
          </a:bodyPr>
          <a:lstStyle/>
          <a:p>
            <a:r>
              <a:rPr lang="sv-SE" dirty="0" smtClean="0"/>
              <a:t>MS</a:t>
            </a:r>
            <a:endParaRPr lang="sv-SE" dirty="0"/>
          </a:p>
        </p:txBody>
      </p:sp>
      <p:sp>
        <p:nvSpPr>
          <p:cNvPr id="23" name="textruta 22"/>
          <p:cNvSpPr txBox="1"/>
          <p:nvPr/>
        </p:nvSpPr>
        <p:spPr>
          <a:xfrm>
            <a:off x="5940152" y="2060848"/>
            <a:ext cx="504056" cy="369332"/>
          </a:xfrm>
          <a:prstGeom prst="rect">
            <a:avLst/>
          </a:prstGeom>
          <a:noFill/>
        </p:spPr>
        <p:txBody>
          <a:bodyPr wrap="square" rtlCol="0">
            <a:spAutoFit/>
          </a:bodyPr>
          <a:lstStyle/>
          <a:p>
            <a:r>
              <a:rPr lang="sv-SE" dirty="0" smtClean="0"/>
              <a:t>MS</a:t>
            </a:r>
            <a:endParaRPr lang="sv-SE" dirty="0"/>
          </a:p>
        </p:txBody>
      </p:sp>
      <p:sp>
        <p:nvSpPr>
          <p:cNvPr id="24" name="textruta 23"/>
          <p:cNvSpPr txBox="1"/>
          <p:nvPr/>
        </p:nvSpPr>
        <p:spPr>
          <a:xfrm>
            <a:off x="7740352" y="3789040"/>
            <a:ext cx="504056" cy="369332"/>
          </a:xfrm>
          <a:prstGeom prst="rect">
            <a:avLst/>
          </a:prstGeom>
          <a:noFill/>
        </p:spPr>
        <p:txBody>
          <a:bodyPr wrap="square" rtlCol="0">
            <a:spAutoFit/>
          </a:bodyPr>
          <a:lstStyle/>
          <a:p>
            <a:r>
              <a:rPr lang="sv-SE" dirty="0" smtClean="0"/>
              <a:t>MS</a:t>
            </a:r>
            <a:endParaRPr lang="sv-SE" dirty="0"/>
          </a:p>
        </p:txBody>
      </p:sp>
      <p:sp>
        <p:nvSpPr>
          <p:cNvPr id="25" name="textruta 24"/>
          <p:cNvSpPr txBox="1"/>
          <p:nvPr/>
        </p:nvSpPr>
        <p:spPr>
          <a:xfrm>
            <a:off x="6588224" y="4941168"/>
            <a:ext cx="504056" cy="369332"/>
          </a:xfrm>
          <a:prstGeom prst="rect">
            <a:avLst/>
          </a:prstGeom>
          <a:noFill/>
        </p:spPr>
        <p:txBody>
          <a:bodyPr wrap="square" rtlCol="0">
            <a:spAutoFit/>
          </a:bodyPr>
          <a:lstStyle/>
          <a:p>
            <a:r>
              <a:rPr lang="sv-SE" dirty="0" smtClean="0"/>
              <a:t>MS</a:t>
            </a:r>
            <a:endParaRPr lang="sv-S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childTnLst>
                                </p:cTn>
                              </p:par>
                            </p:childTnLst>
                          </p:cTn>
                        </p:par>
                        <p:par>
                          <p:cTn id="13" fill="hold">
                            <p:stCondLst>
                              <p:cond delay="0"/>
                            </p:stCondLst>
                            <p:childTnLst>
                              <p:par>
                                <p:cTn id="14" presetID="55" presetClass="entr" presetSubtype="0" fill="hold" grpId="0" nodeType="afterEffect">
                                  <p:stCondLst>
                                    <p:cond delay="0"/>
                                  </p:stCondLst>
                                  <p:childTnLst>
                                    <p:set>
                                      <p:cBhvr>
                                        <p:cTn id="15" dur="1" fill="hold">
                                          <p:stCondLst>
                                            <p:cond delay="0"/>
                                          </p:stCondLst>
                                        </p:cTn>
                                        <p:tgtEl>
                                          <p:spTgt spid="134158"/>
                                        </p:tgtEl>
                                        <p:attrNameLst>
                                          <p:attrName>style.visibility</p:attrName>
                                        </p:attrNameLst>
                                      </p:cBhvr>
                                      <p:to>
                                        <p:strVal val="visible"/>
                                      </p:to>
                                    </p:set>
                                    <p:anim calcmode="lin" valueType="num">
                                      <p:cBhvr>
                                        <p:cTn id="16" dur="5000" fill="hold"/>
                                        <p:tgtEl>
                                          <p:spTgt spid="134158"/>
                                        </p:tgtEl>
                                        <p:attrNameLst>
                                          <p:attrName>ppt_w</p:attrName>
                                        </p:attrNameLst>
                                      </p:cBhvr>
                                      <p:tavLst>
                                        <p:tav tm="0">
                                          <p:val>
                                            <p:strVal val="#ppt_w*0.70"/>
                                          </p:val>
                                        </p:tav>
                                        <p:tav tm="100000">
                                          <p:val>
                                            <p:strVal val="#ppt_w"/>
                                          </p:val>
                                        </p:tav>
                                      </p:tavLst>
                                    </p:anim>
                                    <p:anim calcmode="lin" valueType="num">
                                      <p:cBhvr>
                                        <p:cTn id="17" dur="5000" fill="hold"/>
                                        <p:tgtEl>
                                          <p:spTgt spid="134158"/>
                                        </p:tgtEl>
                                        <p:attrNameLst>
                                          <p:attrName>ppt_h</p:attrName>
                                        </p:attrNameLst>
                                      </p:cBhvr>
                                      <p:tavLst>
                                        <p:tav tm="0">
                                          <p:val>
                                            <p:strVal val="#ppt_h"/>
                                          </p:val>
                                        </p:tav>
                                        <p:tav tm="100000">
                                          <p:val>
                                            <p:strVal val="#ppt_h"/>
                                          </p:val>
                                        </p:tav>
                                      </p:tavLst>
                                    </p:anim>
                                    <p:animEffect transition="in" filter="fade">
                                      <p:cBhvr>
                                        <p:cTn id="18" dur="5000"/>
                                        <p:tgtEl>
                                          <p:spTgt spid="13415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34164"/>
                                        </p:tgtEl>
                                        <p:attrNameLst>
                                          <p:attrName>style.visibility</p:attrName>
                                        </p:attrNameLst>
                                      </p:cBhvr>
                                      <p:to>
                                        <p:strVal val="visible"/>
                                      </p:to>
                                    </p:set>
                                    <p:anim calcmode="lin" valueType="num">
                                      <p:cBhvr>
                                        <p:cTn id="27" dur="5000" fill="hold"/>
                                        <p:tgtEl>
                                          <p:spTgt spid="134164"/>
                                        </p:tgtEl>
                                        <p:attrNameLst>
                                          <p:attrName>ppt_w</p:attrName>
                                        </p:attrNameLst>
                                      </p:cBhvr>
                                      <p:tavLst>
                                        <p:tav tm="0">
                                          <p:val>
                                            <p:strVal val="#ppt_w*0.70"/>
                                          </p:val>
                                        </p:tav>
                                        <p:tav tm="100000">
                                          <p:val>
                                            <p:strVal val="#ppt_w"/>
                                          </p:val>
                                        </p:tav>
                                      </p:tavLst>
                                    </p:anim>
                                    <p:anim calcmode="lin" valueType="num">
                                      <p:cBhvr>
                                        <p:cTn id="28" dur="5000" fill="hold"/>
                                        <p:tgtEl>
                                          <p:spTgt spid="134164"/>
                                        </p:tgtEl>
                                        <p:attrNameLst>
                                          <p:attrName>ppt_h</p:attrName>
                                        </p:attrNameLst>
                                      </p:cBhvr>
                                      <p:tavLst>
                                        <p:tav tm="0">
                                          <p:val>
                                            <p:strVal val="#ppt_h"/>
                                          </p:val>
                                        </p:tav>
                                        <p:tav tm="100000">
                                          <p:val>
                                            <p:strVal val="#ppt_h"/>
                                          </p:val>
                                        </p:tav>
                                      </p:tavLst>
                                    </p:anim>
                                    <p:animEffect transition="in" filter="fade">
                                      <p:cBhvr>
                                        <p:cTn id="29" dur="5000"/>
                                        <p:tgtEl>
                                          <p:spTgt spid="134164"/>
                                        </p:tgtEl>
                                      </p:cBhvr>
                                    </p:animEffect>
                                  </p:childTnLst>
                                </p:cTn>
                              </p:par>
                              <p:par>
                                <p:cTn id="30" presetID="1" presetClass="entr" presetSubtype="0" fill="hold" grpId="0" nodeType="withEffect">
                                  <p:stCondLst>
                                    <p:cond delay="5500"/>
                                  </p:stCondLst>
                                  <p:childTnLst>
                                    <p:set>
                                      <p:cBhvr>
                                        <p:cTn id="31" dur="1" fill="hold">
                                          <p:stCondLst>
                                            <p:cond delay="0"/>
                                          </p:stCondLst>
                                        </p:cTn>
                                        <p:tgtEl>
                                          <p:spTgt spid="134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8" grpId="0" uiExpand="1" animBg="1"/>
      <p:bldP spid="134147" grpId="0" uiExpand="1" build="p"/>
      <p:bldP spid="1341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sv-SE" dirty="0" err="1" smtClean="0"/>
              <a:t>EASA-systemet</a:t>
            </a:r>
            <a:r>
              <a:rPr lang="sv-SE" dirty="0" smtClean="0"/>
              <a:t> – hittills</a:t>
            </a:r>
            <a:endParaRPr lang="sv-SE" dirty="0"/>
          </a:p>
        </p:txBody>
      </p:sp>
      <p:sp>
        <p:nvSpPr>
          <p:cNvPr id="146435" name="Rectangle 3"/>
          <p:cNvSpPr>
            <a:spLocks noGrp="1" noChangeArrowheads="1"/>
          </p:cNvSpPr>
          <p:nvPr>
            <p:ph idx="1"/>
          </p:nvPr>
        </p:nvSpPr>
        <p:spPr/>
        <p:txBody>
          <a:bodyPr/>
          <a:lstStyle/>
          <a:p>
            <a:pPr>
              <a:lnSpc>
                <a:spcPct val="80000"/>
              </a:lnSpc>
            </a:pPr>
            <a:r>
              <a:rPr lang="sv-SE" dirty="0"/>
              <a:t>Så löser Europa kraven på säkerhet, effektivitet och god konkurrens på den inre marknaden.</a:t>
            </a:r>
          </a:p>
          <a:p>
            <a:pPr>
              <a:lnSpc>
                <a:spcPct val="80000"/>
              </a:lnSpc>
            </a:pPr>
            <a:endParaRPr lang="sv-SE" dirty="0"/>
          </a:p>
          <a:p>
            <a:pPr>
              <a:lnSpc>
                <a:spcPct val="80000"/>
              </a:lnSpc>
            </a:pPr>
            <a:r>
              <a:rPr lang="sv-SE" dirty="0"/>
              <a:t>Utvecklingen pågår ständigt – EU och EASA är inte ”färdiga”. </a:t>
            </a:r>
          </a:p>
          <a:p>
            <a:pPr>
              <a:lnSpc>
                <a:spcPct val="80000"/>
              </a:lnSpc>
            </a:pPr>
            <a:endParaRPr lang="sv-SE" dirty="0"/>
          </a:p>
          <a:p>
            <a:pPr>
              <a:lnSpc>
                <a:spcPct val="80000"/>
              </a:lnSpc>
            </a:pPr>
            <a:r>
              <a:rPr lang="sv-SE" dirty="0"/>
              <a:t>Hur kan svensk myndighet bidra till ett flygsäkert Europa</a:t>
            </a:r>
            <a:r>
              <a:rPr lang="sv-SE" dirty="0" smtClean="0"/>
              <a:t>?</a:t>
            </a:r>
          </a:p>
          <a:p>
            <a:pPr lvl="1">
              <a:lnSpc>
                <a:spcPct val="80000"/>
              </a:lnSpc>
            </a:pPr>
            <a:r>
              <a:rPr lang="sv-SE" sz="1800" dirty="0" smtClean="0"/>
              <a:t>Vi kontrollerar att svenska företag klarar kraven och utvecklar säkerheten</a:t>
            </a:r>
          </a:p>
          <a:p>
            <a:pPr lvl="1">
              <a:lnSpc>
                <a:spcPct val="80000"/>
              </a:lnSpc>
            </a:pPr>
            <a:r>
              <a:rPr lang="sv-SE" sz="1800" dirty="0" smtClean="0"/>
              <a:t>Vi identifierar vår nationella särart och problem, och ser till att dessa tas i beaktande vid utveckling av regelverket</a:t>
            </a:r>
          </a:p>
          <a:p>
            <a:pPr lvl="1">
              <a:lnSpc>
                <a:spcPct val="80000"/>
              </a:lnSpc>
            </a:pPr>
            <a:r>
              <a:rPr lang="sv-SE" sz="1800" dirty="0" smtClean="0"/>
              <a:t>De problem som inte kan lösas inom Sverige tas upp på </a:t>
            </a:r>
            <a:r>
              <a:rPr lang="sv-SE" sz="1800" dirty="0" err="1" smtClean="0"/>
              <a:t>EASA-nivå</a:t>
            </a:r>
            <a:endParaRPr lang="sv-SE" sz="1800" dirty="0" smtClean="0"/>
          </a:p>
          <a:p>
            <a:pPr lvl="1">
              <a:lnSpc>
                <a:spcPct val="80000"/>
              </a:lnSpc>
            </a:pPr>
            <a:endParaRPr lang="sv-S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4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43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Miljö:</a:t>
            </a:r>
            <a:endParaRPr lang="sv-SE" dirty="0"/>
          </a:p>
        </p:txBody>
      </p:sp>
      <p:sp>
        <p:nvSpPr>
          <p:cNvPr id="6" name="Underrubrik 5"/>
          <p:cNvSpPr>
            <a:spLocks noGrp="1"/>
          </p:cNvSpPr>
          <p:nvPr>
            <p:ph type="subTitle" idx="1"/>
          </p:nvPr>
        </p:nvSpPr>
        <p:spPr/>
        <p:txBody>
          <a:bodyPr/>
          <a:lstStyle/>
          <a:p>
            <a:endParaRPr lang="sv-SE"/>
          </a:p>
        </p:txBody>
      </p:sp>
      <p:pic>
        <p:nvPicPr>
          <p:cNvPr id="1028" name="Picture 4" descr="Carbon emissions: a taxing problem for air transport"/>
          <p:cNvPicPr>
            <a:picLocks noChangeAspect="1" noChangeArrowheads="1"/>
          </p:cNvPicPr>
          <p:nvPr/>
        </p:nvPicPr>
        <p:blipFill>
          <a:blip r:embed="rId3" cstate="print"/>
          <a:srcRect/>
          <a:stretch>
            <a:fillRect/>
          </a:stretch>
        </p:blipFill>
        <p:spPr bwMode="auto">
          <a:xfrm>
            <a:off x="2483768" y="1412776"/>
            <a:ext cx="6468310" cy="4269085"/>
          </a:xfrm>
          <a:prstGeom prst="rect">
            <a:avLst/>
          </a:prstGeom>
          <a:noFill/>
        </p:spPr>
      </p:pic>
      <p:sp>
        <p:nvSpPr>
          <p:cNvPr id="7" name="textruta 6"/>
          <p:cNvSpPr txBox="1"/>
          <p:nvPr/>
        </p:nvSpPr>
        <p:spPr>
          <a:xfrm>
            <a:off x="4145668" y="6237312"/>
            <a:ext cx="4746812" cy="261610"/>
          </a:xfrm>
          <a:prstGeom prst="rect">
            <a:avLst/>
          </a:prstGeom>
          <a:noFill/>
        </p:spPr>
        <p:txBody>
          <a:bodyPr wrap="none" rtlCol="0">
            <a:spAutoFit/>
          </a:bodyPr>
          <a:lstStyle/>
          <a:p>
            <a:r>
              <a:rPr lang="sv-SE" sz="1100" dirty="0" smtClean="0"/>
              <a:t>Källa: http://www.chinadaily.com.cn/cndy/2012-03/19/content_14858643.htm</a:t>
            </a:r>
            <a:endParaRPr lang="sv-SE"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Luftfartssystemet:</a:t>
            </a:r>
            <a:endParaRPr lang="sv-SE" dirty="0"/>
          </a:p>
        </p:txBody>
      </p:sp>
      <p:sp>
        <p:nvSpPr>
          <p:cNvPr id="5" name="Underrubrik 4"/>
          <p:cNvSpPr>
            <a:spLocks noGrp="1"/>
          </p:cNvSpPr>
          <p:nvPr>
            <p:ph type="subTitle" idx="1"/>
          </p:nvPr>
        </p:nvSpPr>
        <p:spPr/>
        <p:txBody>
          <a:bodyPr/>
          <a:lstStyle/>
          <a:p>
            <a:pPr algn="ctr"/>
            <a:r>
              <a:rPr lang="sv-SE" sz="4400" dirty="0" smtClean="0">
                <a:latin typeface="Bodoni MT Poster Compressed" pitchFamily="18" charset="0"/>
              </a:rPr>
              <a:t>Hur kan man flyga runt i hela världen, effektivt?</a:t>
            </a:r>
            <a:endParaRPr lang="sv-SE" sz="4400" dirty="0">
              <a:latin typeface="Bodoni MT Poster Compressed"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Miljöfrågor inom luftfarten</a:t>
            </a:r>
            <a:endParaRPr lang="sv-SE" dirty="0"/>
          </a:p>
        </p:txBody>
      </p:sp>
      <p:sp>
        <p:nvSpPr>
          <p:cNvPr id="3" name="Platshållare för innehåll 2"/>
          <p:cNvSpPr>
            <a:spLocks noGrp="1"/>
          </p:cNvSpPr>
          <p:nvPr>
            <p:ph idx="1"/>
          </p:nvPr>
        </p:nvSpPr>
        <p:spPr/>
        <p:txBody>
          <a:bodyPr/>
          <a:lstStyle/>
          <a:p>
            <a:r>
              <a:rPr lang="sv-SE" dirty="0" smtClean="0"/>
              <a:t>ICAO Annex 16</a:t>
            </a:r>
          </a:p>
          <a:p>
            <a:pPr lvl="1"/>
            <a:r>
              <a:rPr lang="en-US" dirty="0"/>
              <a:t>In 2004, ICAO adopted three major environmental goals, to:</a:t>
            </a:r>
          </a:p>
          <a:p>
            <a:pPr lvl="2"/>
            <a:r>
              <a:rPr lang="en-US" dirty="0"/>
              <a:t>limit or reduce the number of people affected by significant aircraft </a:t>
            </a:r>
            <a:r>
              <a:rPr lang="en-US" b="1" dirty="0"/>
              <a:t>noise</a:t>
            </a:r>
            <a:r>
              <a:rPr lang="en-US" b="1" dirty="0" smtClean="0"/>
              <a:t>;</a:t>
            </a:r>
            <a:r>
              <a:rPr lang="en-US" b="1" dirty="0"/>
              <a:t> </a:t>
            </a:r>
            <a:r>
              <a:rPr lang="en-US" dirty="0"/>
              <a:t> </a:t>
            </a:r>
          </a:p>
          <a:p>
            <a:pPr lvl="2"/>
            <a:r>
              <a:rPr lang="en-US" dirty="0"/>
              <a:t>limit or reduce the impact of aviation emissions on </a:t>
            </a:r>
            <a:r>
              <a:rPr lang="en-US" b="1" dirty="0"/>
              <a:t>local air quality</a:t>
            </a:r>
            <a:r>
              <a:rPr lang="en-US" dirty="0"/>
              <a:t>; </a:t>
            </a:r>
            <a:r>
              <a:rPr lang="en-US" dirty="0" smtClean="0"/>
              <a:t>and</a:t>
            </a:r>
            <a:endParaRPr lang="en-US" dirty="0"/>
          </a:p>
          <a:p>
            <a:pPr lvl="2"/>
            <a:r>
              <a:rPr lang="en-US" dirty="0"/>
              <a:t>limit or reduce the impact of aviation </a:t>
            </a:r>
            <a:r>
              <a:rPr lang="en-US" b="1" dirty="0"/>
              <a:t>greenhouse gas </a:t>
            </a:r>
            <a:r>
              <a:rPr lang="en-US" dirty="0"/>
              <a:t>emissions on the global climate</a:t>
            </a:r>
            <a:r>
              <a:rPr lang="en-US" dirty="0" smtClean="0"/>
              <a:t>.</a:t>
            </a:r>
          </a:p>
          <a:p>
            <a:r>
              <a:rPr lang="en-US" dirty="0" smtClean="0"/>
              <a:t>EU ETS – Emission Trading Scheme</a:t>
            </a:r>
          </a:p>
          <a:p>
            <a:pPr lvl="1"/>
            <a:r>
              <a:rPr lang="en-US" dirty="0" err="1" smtClean="0"/>
              <a:t>Från</a:t>
            </a:r>
            <a:r>
              <a:rPr lang="en-US" dirty="0" smtClean="0"/>
              <a:t> 2012-01-01 </a:t>
            </a:r>
            <a:r>
              <a:rPr lang="en-US" dirty="0" err="1" smtClean="0"/>
              <a:t>omfattar</a:t>
            </a:r>
            <a:r>
              <a:rPr lang="en-US" dirty="0" smtClean="0"/>
              <a:t> </a:t>
            </a:r>
            <a:r>
              <a:rPr lang="en-US" dirty="0" err="1" smtClean="0"/>
              <a:t>det</a:t>
            </a:r>
            <a:r>
              <a:rPr lang="en-US" dirty="0" smtClean="0"/>
              <a:t> </a:t>
            </a:r>
            <a:r>
              <a:rPr lang="en-US" dirty="0" err="1" smtClean="0"/>
              <a:t>alla</a:t>
            </a:r>
            <a:r>
              <a:rPr lang="en-US" dirty="0" smtClean="0"/>
              <a:t> </a:t>
            </a:r>
            <a:r>
              <a:rPr lang="en-US" dirty="0" err="1" smtClean="0"/>
              <a:t>flygningar</a:t>
            </a:r>
            <a:r>
              <a:rPr lang="en-US" dirty="0" smtClean="0"/>
              <a:t> till </a:t>
            </a:r>
            <a:r>
              <a:rPr lang="en-US" dirty="0" err="1" smtClean="0"/>
              <a:t>eller</a:t>
            </a:r>
            <a:r>
              <a:rPr lang="en-US" dirty="0" smtClean="0"/>
              <a:t> </a:t>
            </a:r>
            <a:r>
              <a:rPr lang="en-US" dirty="0" err="1" smtClean="0"/>
              <a:t>från</a:t>
            </a:r>
            <a:r>
              <a:rPr lang="en-US" dirty="0" smtClean="0"/>
              <a:t> EU, </a:t>
            </a:r>
            <a:r>
              <a:rPr lang="en-US" dirty="0" err="1" smtClean="0"/>
              <a:t>oavsett</a:t>
            </a:r>
            <a:r>
              <a:rPr lang="en-US" dirty="0" smtClean="0"/>
              <a:t> </a:t>
            </a:r>
            <a:r>
              <a:rPr lang="en-US" dirty="0" err="1" smtClean="0"/>
              <a:t>var</a:t>
            </a:r>
            <a:r>
              <a:rPr lang="en-US" dirty="0" smtClean="0"/>
              <a:t> </a:t>
            </a:r>
            <a:r>
              <a:rPr lang="en-US" dirty="0" err="1" smtClean="0"/>
              <a:t>flygföretaget</a:t>
            </a:r>
            <a:r>
              <a:rPr lang="en-US" dirty="0" smtClean="0"/>
              <a:t> </a:t>
            </a:r>
            <a:r>
              <a:rPr lang="en-US" dirty="0" err="1" smtClean="0"/>
              <a:t>har</a:t>
            </a:r>
            <a:r>
              <a:rPr lang="en-US" dirty="0" smtClean="0"/>
              <a:t> </a:t>
            </a:r>
            <a:r>
              <a:rPr lang="en-US" dirty="0" err="1" smtClean="0"/>
              <a:t>hemvist</a:t>
            </a:r>
            <a:r>
              <a:rPr lang="en-US" dirty="0" smtClean="0"/>
              <a:t>. </a:t>
            </a:r>
            <a:r>
              <a:rPr lang="en-US" dirty="0" err="1" smtClean="0"/>
              <a:t>Koldioxidutsläpp</a:t>
            </a:r>
            <a:r>
              <a:rPr lang="en-US" dirty="0" smtClean="0"/>
              <a:t> </a:t>
            </a:r>
            <a:r>
              <a:rPr lang="en-US" dirty="0" err="1" smtClean="0"/>
              <a:t>måste</a:t>
            </a:r>
            <a:r>
              <a:rPr lang="en-US" dirty="0" smtClean="0"/>
              <a:t> </a:t>
            </a:r>
            <a:r>
              <a:rPr lang="en-US" dirty="0" err="1" smtClean="0"/>
              <a:t>årligen</a:t>
            </a:r>
            <a:r>
              <a:rPr lang="en-US" dirty="0" smtClean="0"/>
              <a:t> </a:t>
            </a:r>
            <a:r>
              <a:rPr lang="en-US" dirty="0" err="1" smtClean="0"/>
              <a:t>minska</a:t>
            </a:r>
            <a:r>
              <a:rPr lang="en-US" dirty="0" smtClean="0"/>
              <a:t> </a:t>
            </a:r>
            <a:r>
              <a:rPr lang="en-US" dirty="0" err="1" smtClean="0"/>
              <a:t>sina</a:t>
            </a:r>
            <a:r>
              <a:rPr lang="en-US" dirty="0" smtClean="0"/>
              <a:t> </a:t>
            </a:r>
            <a:r>
              <a:rPr lang="en-US" dirty="0" err="1" smtClean="0"/>
              <a:t>utsläpp</a:t>
            </a:r>
            <a:r>
              <a:rPr lang="en-US" dirty="0" smtClean="0"/>
              <a:t> med 5-10%.</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
            </a:r>
            <a:r>
              <a:rPr lang="sv-SE" dirty="0" err="1" smtClean="0"/>
              <a:t>Carbon</a:t>
            </a:r>
            <a:r>
              <a:rPr lang="sv-SE" dirty="0" smtClean="0"/>
              <a:t> neutral </a:t>
            </a:r>
            <a:r>
              <a:rPr lang="sv-SE" dirty="0" err="1" smtClean="0"/>
              <a:t>growth</a:t>
            </a:r>
            <a:r>
              <a:rPr lang="sv-SE" dirty="0" smtClean="0"/>
              <a:t> by 2020”</a:t>
            </a:r>
            <a:endParaRPr lang="sv-SE" dirty="0"/>
          </a:p>
        </p:txBody>
      </p:sp>
      <p:sp>
        <p:nvSpPr>
          <p:cNvPr id="3" name="Platshållare för innehåll 2"/>
          <p:cNvSpPr>
            <a:spLocks noGrp="1"/>
          </p:cNvSpPr>
          <p:nvPr>
            <p:ph idx="1"/>
          </p:nvPr>
        </p:nvSpPr>
        <p:spPr/>
        <p:txBody>
          <a:bodyPr/>
          <a:lstStyle/>
          <a:p>
            <a:endParaRPr lang="sv-SE"/>
          </a:p>
        </p:txBody>
      </p:sp>
      <p:pic>
        <p:nvPicPr>
          <p:cNvPr id="3074" name="Picture 2"/>
          <p:cNvPicPr>
            <a:picLocks noChangeAspect="1" noChangeArrowheads="1"/>
          </p:cNvPicPr>
          <p:nvPr/>
        </p:nvPicPr>
        <p:blipFill>
          <a:blip r:embed="rId2" cstate="print"/>
          <a:srcRect/>
          <a:stretch>
            <a:fillRect/>
          </a:stretch>
        </p:blipFill>
        <p:spPr bwMode="auto">
          <a:xfrm>
            <a:off x="707703" y="794982"/>
            <a:ext cx="7608713" cy="60904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ETS – Stort politiskt tryck på EU:</a:t>
            </a:r>
            <a:endParaRPr lang="sv-SE" dirty="0"/>
          </a:p>
        </p:txBody>
      </p:sp>
      <p:sp>
        <p:nvSpPr>
          <p:cNvPr id="3" name="Platshållare för innehåll 2"/>
          <p:cNvSpPr>
            <a:spLocks noGrp="1"/>
          </p:cNvSpPr>
          <p:nvPr>
            <p:ph idx="1"/>
          </p:nvPr>
        </p:nvSpPr>
        <p:spPr>
          <a:xfrm>
            <a:off x="720000" y="1340768"/>
            <a:ext cx="7966800" cy="4372432"/>
          </a:xfrm>
        </p:spPr>
        <p:txBody>
          <a:bodyPr/>
          <a:lstStyle/>
          <a:p>
            <a:pPr lvl="1"/>
            <a:r>
              <a:rPr lang="en-US" sz="1800" dirty="0" smtClean="0"/>
              <a:t>When </a:t>
            </a:r>
            <a:r>
              <a:rPr lang="en-US" sz="1800" dirty="0"/>
              <a:t>the aviation sector was included in the ETS, starting on 1 January 2012, it caused </a:t>
            </a:r>
            <a:r>
              <a:rPr lang="en-US" sz="1800" b="1" dirty="0"/>
              <a:t>considerable reaction from the airline industry </a:t>
            </a:r>
            <a:r>
              <a:rPr lang="en-US" sz="1800" dirty="0"/>
              <a:t>and other </a:t>
            </a:r>
            <a:r>
              <a:rPr lang="en-US" sz="1800" dirty="0" smtClean="0"/>
              <a:t>countries, including </a:t>
            </a:r>
            <a:r>
              <a:rPr lang="en-US" sz="1800" dirty="0"/>
              <a:t>China, India, Russia, and the United States. </a:t>
            </a:r>
            <a:endParaRPr lang="en-US" sz="1800" dirty="0" smtClean="0"/>
          </a:p>
          <a:p>
            <a:pPr lvl="1"/>
            <a:r>
              <a:rPr lang="en-US" sz="1800" dirty="0" smtClean="0"/>
              <a:t>The </a:t>
            </a:r>
            <a:r>
              <a:rPr lang="en-US" sz="1800" dirty="0"/>
              <a:t>United States and other countries argued that the EU </a:t>
            </a:r>
            <a:r>
              <a:rPr lang="en-US" sz="1800" b="1" dirty="0"/>
              <a:t>did not have jurisdiction </a:t>
            </a:r>
            <a:r>
              <a:rPr lang="en-US" sz="1800" dirty="0"/>
              <a:t>to regulate flights when they were not in European skies; China and the United States threatened to ban their national carriers from complying with the scheme. </a:t>
            </a:r>
            <a:endParaRPr lang="en-US" sz="1800" dirty="0" smtClean="0"/>
          </a:p>
          <a:p>
            <a:pPr lvl="1"/>
            <a:r>
              <a:rPr lang="en-US" sz="1800" dirty="0" smtClean="0"/>
              <a:t>However</a:t>
            </a:r>
            <a:r>
              <a:rPr lang="en-US" sz="1800" dirty="0"/>
              <a:t>, the EU insists that the regulation is applied equally to all carriers, and that it does not contravene international regulations. </a:t>
            </a:r>
            <a:r>
              <a:rPr lang="en-US" sz="1800" b="1" dirty="0"/>
              <a:t>In the absence of a global agreement on airline emissions</a:t>
            </a:r>
            <a:r>
              <a:rPr lang="en-US" sz="1800" dirty="0"/>
              <a:t>, the EU argued that it was forced to </a:t>
            </a:r>
            <a:r>
              <a:rPr lang="en-US" sz="1800" dirty="0">
                <a:solidFill>
                  <a:srgbClr val="FF0000"/>
                </a:solidFill>
              </a:rPr>
              <a:t>go ahead with its own scheme </a:t>
            </a:r>
            <a:r>
              <a:rPr lang="en-US" sz="1800" dirty="0"/>
              <a:t>which included an exemption clause for countries with "equivalent measures".</a:t>
            </a:r>
          </a:p>
          <a:p>
            <a:pPr lvl="1"/>
            <a:endParaRPr lang="sv-SE" sz="1800" dirty="0"/>
          </a:p>
        </p:txBody>
      </p:sp>
      <p:sp>
        <p:nvSpPr>
          <p:cNvPr id="4" name="textruta 3"/>
          <p:cNvSpPr txBox="1"/>
          <p:nvPr/>
        </p:nvSpPr>
        <p:spPr>
          <a:xfrm>
            <a:off x="4355976" y="6165304"/>
            <a:ext cx="4556055" cy="253916"/>
          </a:xfrm>
          <a:prstGeom prst="rect">
            <a:avLst/>
          </a:prstGeom>
          <a:noFill/>
        </p:spPr>
        <p:txBody>
          <a:bodyPr wrap="none" rtlCol="0">
            <a:spAutoFit/>
          </a:bodyPr>
          <a:lstStyle/>
          <a:p>
            <a:r>
              <a:rPr lang="sv-SE" sz="1050" dirty="0" smtClean="0"/>
              <a:t>Källa: http://en.wikipedia.org/wiki/European_Union_Emission_Trading_Scheme</a:t>
            </a:r>
            <a:endParaRPr lang="sv-SE" sz="105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 gick inte så bra…</a:t>
            </a:r>
            <a:endParaRPr lang="sv-SE" dirty="0"/>
          </a:p>
        </p:txBody>
      </p:sp>
      <p:sp>
        <p:nvSpPr>
          <p:cNvPr id="3" name="Platshållare för innehåll 2"/>
          <p:cNvSpPr>
            <a:spLocks noGrp="1"/>
          </p:cNvSpPr>
          <p:nvPr>
            <p:ph idx="1"/>
          </p:nvPr>
        </p:nvSpPr>
        <p:spPr/>
        <p:txBody>
          <a:bodyPr/>
          <a:lstStyle/>
          <a:p>
            <a:r>
              <a:rPr lang="en-US" b="1" i="1" dirty="0"/>
              <a:t>'Stopping the clock' to allow more time for a global </a:t>
            </a:r>
            <a:r>
              <a:rPr lang="en-US" b="1" i="1" dirty="0" smtClean="0"/>
              <a:t>solution </a:t>
            </a:r>
            <a:r>
              <a:rPr lang="en-US" b="1" dirty="0" smtClean="0"/>
              <a:t>– </a:t>
            </a:r>
            <a:r>
              <a:rPr lang="en-US" b="1" dirty="0" err="1" smtClean="0"/>
              <a:t>beslutades</a:t>
            </a:r>
            <a:r>
              <a:rPr lang="en-US" b="1" dirty="0" smtClean="0"/>
              <a:t> </a:t>
            </a:r>
            <a:r>
              <a:rPr lang="en-US" b="1" dirty="0" err="1" smtClean="0"/>
              <a:t>våren</a:t>
            </a:r>
            <a:r>
              <a:rPr lang="en-US" b="1" dirty="0" smtClean="0"/>
              <a:t> 2013</a:t>
            </a:r>
            <a:endParaRPr lang="en-US" b="1" dirty="0"/>
          </a:p>
          <a:p>
            <a:r>
              <a:rPr lang="sv-SE" dirty="0" smtClean="0"/>
              <a:t>Problemen kvarstår:</a:t>
            </a:r>
          </a:p>
          <a:p>
            <a:r>
              <a:rPr lang="en-US" sz="1600" dirty="0" smtClean="0"/>
              <a:t>Someone </a:t>
            </a:r>
            <a:r>
              <a:rPr lang="en-US" sz="1600" dirty="0"/>
              <a:t>flying from London to New York and back generates roughly the same level of emissions as the average person in the EU does by heating their home for a whole year</a:t>
            </a:r>
            <a:r>
              <a:rPr lang="en-US" sz="1600" dirty="0" smtClean="0"/>
              <a:t>.</a:t>
            </a:r>
          </a:p>
          <a:p>
            <a:endParaRPr lang="en-US" sz="1600" dirty="0"/>
          </a:p>
          <a:p>
            <a:r>
              <a:rPr lang="en-US" sz="1600" dirty="0"/>
              <a:t>Direct emissions from aviation account for about 3% of the EU’s total greenhouse gas emissions. The large majority of these emissions comes from international flights.</a:t>
            </a:r>
          </a:p>
          <a:p>
            <a:endParaRPr lang="en-US" sz="1600" dirty="0" smtClean="0"/>
          </a:p>
          <a:p>
            <a:r>
              <a:rPr lang="en-US" sz="1600" dirty="0" smtClean="0"/>
              <a:t>Including </a:t>
            </a:r>
            <a:r>
              <a:rPr lang="en-US" sz="1600" dirty="0"/>
              <a:t>aviation in the EU ETS is forecast to save around 176 million </a:t>
            </a:r>
            <a:r>
              <a:rPr lang="en-US" sz="1600" dirty="0" err="1"/>
              <a:t>tonnes</a:t>
            </a:r>
            <a:r>
              <a:rPr lang="en-US" sz="1600" dirty="0"/>
              <a:t> of CO2 emissions by 2015.</a:t>
            </a:r>
          </a:p>
          <a:p>
            <a:endParaRPr lang="sv-S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Flygets utsläpp av växthusgaser</a:t>
            </a:r>
            <a:endParaRPr lang="sv-SE" dirty="0"/>
          </a:p>
        </p:txBody>
      </p:sp>
      <p:sp>
        <p:nvSpPr>
          <p:cNvPr id="3" name="Platshållare för innehåll 2"/>
          <p:cNvSpPr>
            <a:spLocks noGrp="1"/>
          </p:cNvSpPr>
          <p:nvPr>
            <p:ph idx="1"/>
          </p:nvPr>
        </p:nvSpPr>
        <p:spPr/>
        <p:txBody>
          <a:bodyPr/>
          <a:lstStyle/>
          <a:p>
            <a:endParaRPr lang="sv-SE" dirty="0"/>
          </a:p>
        </p:txBody>
      </p:sp>
      <p:pic>
        <p:nvPicPr>
          <p:cNvPr id="1026" name="Picture 2"/>
          <p:cNvPicPr>
            <a:picLocks noChangeAspect="1" noChangeArrowheads="1"/>
          </p:cNvPicPr>
          <p:nvPr/>
        </p:nvPicPr>
        <p:blipFill>
          <a:blip r:embed="rId2" cstate="print"/>
          <a:srcRect/>
          <a:stretch>
            <a:fillRect/>
          </a:stretch>
        </p:blipFill>
        <p:spPr bwMode="auto">
          <a:xfrm>
            <a:off x="-3451" y="1556792"/>
            <a:ext cx="9189765"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blir bättre</a:t>
            </a:r>
            <a:endParaRPr lang="sv-SE" dirty="0"/>
          </a:p>
        </p:txBody>
      </p:sp>
      <p:sp>
        <p:nvSpPr>
          <p:cNvPr id="3" name="Platshållare för innehåll 2"/>
          <p:cNvSpPr>
            <a:spLocks noGrp="1"/>
          </p:cNvSpPr>
          <p:nvPr>
            <p:ph idx="1"/>
          </p:nvPr>
        </p:nvSpPr>
        <p:spPr/>
        <p:txBody>
          <a:bodyPr/>
          <a:lstStyle/>
          <a:p>
            <a:endParaRPr lang="sv-SE" dirty="0"/>
          </a:p>
        </p:txBody>
      </p:sp>
      <p:pic>
        <p:nvPicPr>
          <p:cNvPr id="2050" name="Picture 2"/>
          <p:cNvPicPr>
            <a:picLocks noChangeAspect="1" noChangeArrowheads="1"/>
          </p:cNvPicPr>
          <p:nvPr/>
        </p:nvPicPr>
        <p:blipFill>
          <a:blip r:embed="rId3" cstate="print"/>
          <a:srcRect/>
          <a:stretch>
            <a:fillRect/>
          </a:stretch>
        </p:blipFill>
        <p:spPr bwMode="auto">
          <a:xfrm>
            <a:off x="899592" y="907722"/>
            <a:ext cx="7416824" cy="5905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0"/>
            <a:ext cx="7967662" cy="1412776"/>
          </a:xfrm>
        </p:spPr>
        <p:txBody>
          <a:bodyPr/>
          <a:lstStyle/>
          <a:p>
            <a:r>
              <a:rPr lang="sv-SE" sz="1800" dirty="0" smtClean="0"/>
              <a:t>http://sverigesradio.se/sida/avsnitt/778489?programid=3345</a:t>
            </a:r>
            <a:endParaRPr lang="sv-SE" sz="1800" dirty="0"/>
          </a:p>
        </p:txBody>
      </p:sp>
      <p:pic>
        <p:nvPicPr>
          <p:cNvPr id="2051" name="Picture 3"/>
          <p:cNvPicPr>
            <a:picLocks noChangeAspect="1" noChangeArrowheads="1"/>
          </p:cNvPicPr>
          <p:nvPr/>
        </p:nvPicPr>
        <p:blipFill>
          <a:blip r:embed="rId2" cstate="print"/>
          <a:srcRect l="24606" t="23622" r="25591" b="3150"/>
          <a:stretch>
            <a:fillRect/>
          </a:stretch>
        </p:blipFill>
        <p:spPr bwMode="auto">
          <a:xfrm>
            <a:off x="1403648" y="968629"/>
            <a:ext cx="6408712" cy="5889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Miljöarbete kräver strategi</a:t>
            </a:r>
            <a:endParaRPr lang="sv-SE" dirty="0"/>
          </a:p>
        </p:txBody>
      </p:sp>
      <p:sp>
        <p:nvSpPr>
          <p:cNvPr id="3" name="Platshållare för innehåll 2"/>
          <p:cNvSpPr>
            <a:spLocks noGrp="1"/>
          </p:cNvSpPr>
          <p:nvPr>
            <p:ph idx="1"/>
          </p:nvPr>
        </p:nvSpPr>
        <p:spPr/>
        <p:txBody>
          <a:bodyPr/>
          <a:lstStyle/>
          <a:p>
            <a:r>
              <a:rPr lang="sv-SE" dirty="0"/>
              <a:t>Strategi inom Transportstyrelsen (målkonflikt</a:t>
            </a:r>
            <a:r>
              <a:rPr lang="sv-SE" dirty="0" smtClean="0"/>
              <a:t>?)</a:t>
            </a:r>
            <a:endParaRPr lang="sv-SE" dirty="0"/>
          </a:p>
          <a:p>
            <a:pPr lvl="1"/>
            <a:r>
              <a:rPr lang="sv-SE" dirty="0"/>
              <a:t>Den svenska transportmarknaden ska fungera väl och skapa förutsättningar för internationell konkurrenskraft. För att bidra till detta krävs att vårt </a:t>
            </a:r>
            <a:r>
              <a:rPr lang="sv-SE" dirty="0" smtClean="0"/>
              <a:t>regelverk </a:t>
            </a:r>
            <a:r>
              <a:rPr lang="sv-SE" dirty="0"/>
              <a:t>är ändamålsenligt, begripligt och väl avvägt med hänsyn till nyttan i form av säkerhet, miljö, hälsa och konkurrens i förhållande till de kostnader som reglerna medför. </a:t>
            </a:r>
          </a:p>
          <a:p>
            <a:pPr lvl="1"/>
            <a:r>
              <a:rPr lang="sv-SE" dirty="0"/>
              <a:t>Vår myndighetsutövning ska bidra till att olyckstalen går stadigt ner och att säkerhetsnivån närmar sig nollvisionen. </a:t>
            </a:r>
            <a:r>
              <a:rPr lang="sv-SE" b="1" dirty="0"/>
              <a:t>Den negativa miljöpåverkan och de negativa hälsoeffekterna från transporterna ska minska</a:t>
            </a:r>
            <a:r>
              <a:rPr lang="sv-SE" dirty="0"/>
              <a:t>, bland annat genom aktiva styrmedel och teknisk utveckling. </a:t>
            </a:r>
          </a:p>
          <a:p>
            <a:endParaRPr lang="sv-S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179512" y="5301208"/>
            <a:ext cx="8856984"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TS_logo.png"/>
          <p:cNvPicPr>
            <a:picLocks noChangeAspect="1"/>
          </p:cNvPicPr>
          <p:nvPr/>
        </p:nvPicPr>
        <p:blipFill>
          <a:blip r:embed="rId3" cstate="print"/>
          <a:stretch>
            <a:fillRect/>
          </a:stretch>
        </p:blipFill>
        <p:spPr>
          <a:xfrm>
            <a:off x="1907704" y="2204864"/>
            <a:ext cx="5256585" cy="1179342"/>
          </a:xfrm>
          <a:prstGeom prst="rect">
            <a:avLst/>
          </a:prstGeom>
        </p:spPr>
      </p:pic>
      <p:pic>
        <p:nvPicPr>
          <p:cNvPr id="9" name="Bildobjekt 8" descr="bild_front.png"/>
          <p:cNvPicPr>
            <a:picLocks noChangeAspect="1"/>
          </p:cNvPicPr>
          <p:nvPr/>
        </p:nvPicPr>
        <p:blipFill>
          <a:blip r:embed="rId4" cstate="print"/>
          <a:srcRect b="12622"/>
          <a:stretch>
            <a:fillRect/>
          </a:stretch>
        </p:blipFill>
        <p:spPr>
          <a:xfrm>
            <a:off x="1619672" y="3744246"/>
            <a:ext cx="5652120" cy="2492397"/>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Transportpolitiska mål</a:t>
            </a:r>
            <a:endParaRPr lang="sv-SE" dirty="0"/>
          </a:p>
        </p:txBody>
      </p:sp>
      <p:pic>
        <p:nvPicPr>
          <p:cNvPr id="7" name="Bildobjekt 6" descr="politiska_mal.png"/>
          <p:cNvPicPr>
            <a:picLocks noChangeAspect="1"/>
          </p:cNvPicPr>
          <p:nvPr/>
        </p:nvPicPr>
        <p:blipFill>
          <a:blip r:embed="rId3" cstate="print"/>
          <a:srcRect l="856" r="4967"/>
          <a:stretch>
            <a:fillRect/>
          </a:stretch>
        </p:blipFill>
        <p:spPr>
          <a:xfrm>
            <a:off x="539552" y="2492896"/>
            <a:ext cx="7920880" cy="20510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2"/>
          <p:cNvSpPr>
            <a:spLocks noGrp="1"/>
          </p:cNvSpPr>
          <p:nvPr>
            <p:ph type="sldNum" sz="quarter" idx="11"/>
          </p:nvPr>
        </p:nvSpPr>
        <p:spPr/>
        <p:txBody>
          <a:bodyPr/>
          <a:lstStyle/>
          <a:p>
            <a:fld id="{DE9B7D0B-97B2-400D-A6CE-29C83D0DDAA0}" type="slidenum">
              <a:rPr lang="fr-FR"/>
              <a:pPr/>
              <a:t>5</a:t>
            </a:fld>
            <a:endParaRPr lang="fr-FR"/>
          </a:p>
        </p:txBody>
      </p:sp>
      <p:pic>
        <p:nvPicPr>
          <p:cNvPr id="6" name="oneDayAnim.avi">
            <a:hlinkClick r:id="" action="ppaction://media"/>
          </p:cNvPr>
          <p:cNvPicPr>
            <a:picLocks noRot="1" noChangeAspect="1"/>
          </p:cNvPicPr>
          <p:nvPr>
            <a:videoFile r:link="rId1"/>
          </p:nvPr>
        </p:nvPicPr>
        <p:blipFill>
          <a:blip r:embed="rId4" cstate="print"/>
          <a:stretch>
            <a:fillRect/>
          </a:stretch>
        </p:blipFill>
        <p:spPr>
          <a:xfrm>
            <a:off x="0" y="347092"/>
            <a:ext cx="9138038" cy="625026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p:cNvSpPr>
            <a:spLocks noGrp="1"/>
          </p:cNvSpPr>
          <p:nvPr>
            <p:ph sz="half" idx="1"/>
          </p:nvPr>
        </p:nvSpPr>
        <p:spPr>
          <a:xfrm>
            <a:off x="457200" y="1600200"/>
            <a:ext cx="7931224" cy="4525963"/>
          </a:xfrm>
        </p:spPr>
        <p:txBody>
          <a:bodyPr/>
          <a:lstStyle/>
          <a:p>
            <a:pPr algn="ctr">
              <a:buNone/>
            </a:pPr>
            <a:endParaRPr lang="sv-SE" dirty="0" smtClean="0"/>
          </a:p>
          <a:p>
            <a:pPr algn="ctr">
              <a:buNone/>
            </a:pPr>
            <a:r>
              <a:rPr lang="sv-SE" sz="4000" dirty="0" smtClean="0"/>
              <a:t/>
            </a:r>
            <a:br>
              <a:rPr lang="sv-SE" sz="4000" dirty="0" smtClean="0"/>
            </a:br>
            <a:r>
              <a:rPr lang="sv-SE" sz="4000" dirty="0" smtClean="0"/>
              <a:t>Vi skapar trygghet </a:t>
            </a:r>
          </a:p>
          <a:p>
            <a:pPr algn="ctr">
              <a:buNone/>
            </a:pPr>
            <a:r>
              <a:rPr lang="sv-SE" sz="4000" dirty="0" smtClean="0"/>
              <a:t>på land, till sjöss och i luften!</a:t>
            </a:r>
            <a:endParaRPr lang="sv-SE" sz="4000" dirty="0"/>
          </a:p>
        </p:txBody>
      </p:sp>
      <p:sp>
        <p:nvSpPr>
          <p:cNvPr id="4" name="Rubrik 3"/>
          <p:cNvSpPr>
            <a:spLocks noGrp="1"/>
          </p:cNvSpPr>
          <p:nvPr>
            <p:ph type="title"/>
          </p:nvPr>
        </p:nvSpPr>
        <p:spPr/>
        <p:txBody>
          <a:bodyPr/>
          <a:lstStyle/>
          <a:p>
            <a:r>
              <a:rPr lang="sv-SE" dirty="0" smtClean="0"/>
              <a:t>Vision</a:t>
            </a:r>
            <a:endParaRPr lang="sv-S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Myndighetsbilden</a:t>
            </a:r>
            <a:endParaRPr lang="sv-SE" dirty="0"/>
          </a:p>
        </p:txBody>
      </p:sp>
      <p:sp>
        <p:nvSpPr>
          <p:cNvPr id="13" name="Platshållare för text 12"/>
          <p:cNvSpPr>
            <a:spLocks noGrp="1"/>
          </p:cNvSpPr>
          <p:nvPr>
            <p:ph idx="1"/>
          </p:nvPr>
        </p:nvSpPr>
        <p:spPr>
          <a:xfrm>
            <a:off x="720000" y="1196752"/>
            <a:ext cx="8172480" cy="4516448"/>
          </a:xfrm>
        </p:spPr>
        <p:txBody>
          <a:bodyPr/>
          <a:lstStyle/>
          <a:p>
            <a:r>
              <a:rPr lang="sv-SE" sz="1600" dirty="0"/>
              <a:t>I april 2010 startade Trafikverket och Trafikanalys sin verksamhet. Samtidigt avvecklades Banverket, Vägverket och SIKA. De nya myndigheterna arbetar tillsammans med Transportstyrelsen, LFV, Sjöfartsverket och </a:t>
            </a:r>
            <a:r>
              <a:rPr lang="sv-SE" sz="1600" dirty="0" err="1"/>
              <a:t>Rikstrafiken</a:t>
            </a:r>
            <a:r>
              <a:rPr lang="sv-SE" sz="1600" dirty="0"/>
              <a:t> för att underlätta vardagen för dig som reser eller transporterar till sjöss, på väg, med flyg eller järnväg.</a:t>
            </a:r>
          </a:p>
          <a:p>
            <a:r>
              <a:rPr lang="sv-SE" sz="1400" b="1" dirty="0"/>
              <a:t>Transportstyrelsen</a:t>
            </a:r>
            <a:r>
              <a:rPr lang="sv-SE" sz="1400" dirty="0"/>
              <a:t> utformar regler för alla fyra trafikslagen och kontrollerar hur de efterlevs, ger tillstånd (körkort och certifikat), registrerar ägarbyten, sköter trängsel och fordonsskatt: </a:t>
            </a:r>
            <a:r>
              <a:rPr lang="sv-SE" sz="1400" dirty="0" err="1">
                <a:hlinkClick r:id="rId3"/>
              </a:rPr>
              <a:t>www.transportstyrelsen.se</a:t>
            </a:r>
            <a:r>
              <a:rPr lang="sv-SE" sz="1400" dirty="0"/>
              <a:t> </a:t>
            </a:r>
          </a:p>
          <a:p>
            <a:r>
              <a:rPr lang="sv-SE" sz="1400" b="1" dirty="0"/>
              <a:t>Trafikverket</a:t>
            </a:r>
            <a:r>
              <a:rPr lang="sv-SE" sz="1400" dirty="0"/>
              <a:t> ansvarar för långsiktig planering av transportsystemet för vägtrafik, järnvägstrafik, sjöfart och luftfart samt för byggande, drift och underhåll av statliga vägar och järnvägar: </a:t>
            </a:r>
            <a:r>
              <a:rPr lang="sv-SE" sz="1400" dirty="0" err="1">
                <a:hlinkClick r:id="rId4"/>
              </a:rPr>
              <a:t>www.trafikverket.se</a:t>
            </a:r>
            <a:r>
              <a:rPr lang="sv-SE" sz="1400" dirty="0"/>
              <a:t> </a:t>
            </a:r>
          </a:p>
          <a:p>
            <a:r>
              <a:rPr lang="sv-SE" sz="1400" b="1" dirty="0"/>
              <a:t>Trafikanalys</a:t>
            </a:r>
            <a:r>
              <a:rPr lang="sv-SE" sz="1400" dirty="0"/>
              <a:t> granskar beslutsunderlag, utvärderar åtgärder och ansvarar för statistik: </a:t>
            </a:r>
            <a:r>
              <a:rPr lang="sv-SE" sz="1400" dirty="0" err="1">
                <a:hlinkClick r:id="rId5"/>
              </a:rPr>
              <a:t>www.trafa.se</a:t>
            </a:r>
            <a:r>
              <a:rPr lang="sv-SE" sz="1400" dirty="0"/>
              <a:t> </a:t>
            </a:r>
          </a:p>
          <a:p>
            <a:r>
              <a:rPr lang="sv-SE" sz="1400" b="1" dirty="0"/>
              <a:t>LFV</a:t>
            </a:r>
            <a:r>
              <a:rPr lang="sv-SE" sz="1400" dirty="0"/>
              <a:t> bedriver flygledning för civilt och militärt flyg i Sverige och ansvarar för säkerheten i och utvecklingen av svenskt luftrum: </a:t>
            </a:r>
            <a:r>
              <a:rPr lang="sv-SE" sz="1400" dirty="0" err="1">
                <a:hlinkClick r:id="rId6"/>
              </a:rPr>
              <a:t>www.lfv.se</a:t>
            </a:r>
            <a:r>
              <a:rPr lang="sv-SE" sz="1400" dirty="0"/>
              <a:t> </a:t>
            </a:r>
          </a:p>
          <a:p>
            <a:r>
              <a:rPr lang="sv-SE" sz="1400" b="1" dirty="0"/>
              <a:t>Sjöfartsverket</a:t>
            </a:r>
            <a:r>
              <a:rPr lang="sv-SE" sz="1400" dirty="0"/>
              <a:t> ansvarar för säkerhet och framkomlighet till sjöss samt för byggande, drift och underhåll av sjöfartens infrastruktur: </a:t>
            </a:r>
            <a:r>
              <a:rPr lang="sv-SE" sz="1400" dirty="0" err="1">
                <a:hlinkClick r:id="rId7"/>
              </a:rPr>
              <a:t>www.sjofartsverket.se</a:t>
            </a:r>
            <a:r>
              <a:rPr lang="sv-SE" sz="1400" dirty="0"/>
              <a:t> </a:t>
            </a:r>
          </a:p>
          <a:p>
            <a:r>
              <a:rPr lang="sv-SE" sz="1400" dirty="0"/>
              <a:t>Den tidigare myndigheten </a:t>
            </a:r>
            <a:r>
              <a:rPr lang="sv-SE" sz="1400" b="1" dirty="0" err="1"/>
              <a:t>Rikstrafiken</a:t>
            </a:r>
            <a:r>
              <a:rPr lang="sv-SE" sz="1400" dirty="0"/>
              <a:t> är sedan 1 januari 2011 en del av Trafikverket.</a:t>
            </a:r>
          </a:p>
          <a:p>
            <a:endParaRPr lang="sv-SE" sz="16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Fakta om Transportstyrelsen</a:t>
            </a:r>
            <a:endParaRPr lang="sv-SE" dirty="0"/>
          </a:p>
        </p:txBody>
      </p:sp>
      <p:sp>
        <p:nvSpPr>
          <p:cNvPr id="3" name="Platshållare för innehåll 2"/>
          <p:cNvSpPr>
            <a:spLocks noGrp="1"/>
          </p:cNvSpPr>
          <p:nvPr>
            <p:ph idx="1"/>
          </p:nvPr>
        </p:nvSpPr>
        <p:spPr/>
        <p:txBody>
          <a:bodyPr/>
          <a:lstStyle/>
          <a:p>
            <a:r>
              <a:rPr lang="sv-SE" dirty="0"/>
              <a:t>Myndighet under Näringsdepartementet</a:t>
            </a:r>
          </a:p>
          <a:p>
            <a:r>
              <a:rPr lang="sv-SE" dirty="0" smtClean="0"/>
              <a:t>Verksamhet </a:t>
            </a:r>
            <a:r>
              <a:rPr lang="sv-SE" dirty="0"/>
              <a:t>på 13 orter</a:t>
            </a:r>
          </a:p>
          <a:p>
            <a:r>
              <a:rPr lang="sv-SE" dirty="0"/>
              <a:t>Huvudorter:</a:t>
            </a:r>
          </a:p>
          <a:p>
            <a:pPr lvl="1"/>
            <a:r>
              <a:rPr lang="sv-SE" dirty="0" smtClean="0"/>
              <a:t>Norrköping (inkl. huvudkontor)</a:t>
            </a:r>
            <a:endParaRPr lang="sv-SE" dirty="0"/>
          </a:p>
          <a:p>
            <a:pPr lvl="1"/>
            <a:r>
              <a:rPr lang="sv-SE" dirty="0"/>
              <a:t>Borlänge</a:t>
            </a:r>
          </a:p>
          <a:p>
            <a:pPr lvl="1"/>
            <a:r>
              <a:rPr lang="sv-SE" dirty="0"/>
              <a:t>Örebro</a:t>
            </a:r>
          </a:p>
        </p:txBody>
      </p:sp>
      <p:pic>
        <p:nvPicPr>
          <p:cNvPr id="4" name="Bildobjekt 3" descr="sverigekarta_ny.gif"/>
          <p:cNvPicPr>
            <a:picLocks noChangeAspect="1"/>
          </p:cNvPicPr>
          <p:nvPr/>
        </p:nvPicPr>
        <p:blipFill>
          <a:blip r:embed="rId3" cstate="print"/>
          <a:stretch>
            <a:fillRect/>
          </a:stretch>
        </p:blipFill>
        <p:spPr>
          <a:xfrm>
            <a:off x="6012160" y="1988840"/>
            <a:ext cx="2353464" cy="375552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Kommunikationsavdelningen\01. Gemensamt\Arbetsyta\Administration\Organisationsschema TS\Transportstyrelsen\PNG\orgschema_2015-07-01-SV.jpg"/>
          <p:cNvPicPr>
            <a:picLocks noChangeAspect="1" noChangeArrowheads="1"/>
          </p:cNvPicPr>
          <p:nvPr/>
        </p:nvPicPr>
        <p:blipFill>
          <a:blip r:embed="rId3" cstate="print"/>
          <a:srcRect/>
          <a:stretch>
            <a:fillRect/>
          </a:stretch>
        </p:blipFill>
        <p:spPr bwMode="auto">
          <a:xfrm>
            <a:off x="1475656" y="1240971"/>
            <a:ext cx="6426246" cy="4639750"/>
          </a:xfrm>
          <a:prstGeom prst="rect">
            <a:avLst/>
          </a:prstGeom>
          <a:noFill/>
        </p:spPr>
      </p:pic>
      <p:sp>
        <p:nvSpPr>
          <p:cNvPr id="2" name="Rubrik 1"/>
          <p:cNvSpPr>
            <a:spLocks noGrp="1"/>
          </p:cNvSpPr>
          <p:nvPr>
            <p:ph type="title"/>
          </p:nvPr>
        </p:nvSpPr>
        <p:spPr/>
        <p:txBody>
          <a:bodyPr/>
          <a:lstStyle/>
          <a:p>
            <a:r>
              <a:rPr lang="sv-SE" dirty="0" smtClean="0"/>
              <a:t>Organisation</a:t>
            </a:r>
            <a:endParaRPr lang="sv-SE" dirty="0"/>
          </a:p>
        </p:txBody>
      </p:sp>
      <p:sp>
        <p:nvSpPr>
          <p:cNvPr id="6" name="Ellips 5"/>
          <p:cNvSpPr/>
          <p:nvPr/>
        </p:nvSpPr>
        <p:spPr>
          <a:xfrm>
            <a:off x="2771800" y="4077072"/>
            <a:ext cx="115212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Medarbetare</a:t>
            </a:r>
            <a:endParaRPr lang="sv-SE" dirty="0"/>
          </a:p>
        </p:txBody>
      </p:sp>
      <p:sp>
        <p:nvSpPr>
          <p:cNvPr id="3" name="Platshållare för innehåll 2"/>
          <p:cNvSpPr>
            <a:spLocks noGrp="1"/>
          </p:cNvSpPr>
          <p:nvPr>
            <p:ph idx="1"/>
          </p:nvPr>
        </p:nvSpPr>
        <p:spPr>
          <a:xfrm>
            <a:off x="720000" y="1196752"/>
            <a:ext cx="7966800" cy="4370400"/>
          </a:xfrm>
        </p:spPr>
        <p:txBody>
          <a:bodyPr/>
          <a:lstStyle/>
          <a:p>
            <a:r>
              <a:rPr lang="sv-SE" dirty="0"/>
              <a:t>Cirka 1 </a:t>
            </a:r>
            <a:r>
              <a:rPr lang="sv-SE" dirty="0" smtClean="0"/>
              <a:t>750 anställda</a:t>
            </a:r>
          </a:p>
          <a:p>
            <a:r>
              <a:rPr lang="sv-SE" dirty="0" smtClean="0"/>
              <a:t>Experter, inspektörer etc.</a:t>
            </a:r>
            <a:endParaRPr lang="sv-S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Fyra trafikslag – samma ansvar</a:t>
            </a:r>
            <a:endParaRPr lang="sv-SE" dirty="0"/>
          </a:p>
        </p:txBody>
      </p:sp>
      <p:sp>
        <p:nvSpPr>
          <p:cNvPr id="3" name="Platshållare för innehåll 2"/>
          <p:cNvSpPr>
            <a:spLocks noGrp="1"/>
          </p:cNvSpPr>
          <p:nvPr>
            <p:ph idx="1"/>
          </p:nvPr>
        </p:nvSpPr>
        <p:spPr/>
        <p:txBody>
          <a:bodyPr/>
          <a:lstStyle/>
          <a:p>
            <a:r>
              <a:rPr lang="sv-SE" dirty="0" smtClean="0"/>
              <a:t>Regler</a:t>
            </a:r>
          </a:p>
          <a:p>
            <a:r>
              <a:rPr lang="sv-SE" dirty="0" smtClean="0"/>
              <a:t>Tillstånd</a:t>
            </a:r>
          </a:p>
          <a:p>
            <a:r>
              <a:rPr lang="sv-SE" dirty="0" smtClean="0"/>
              <a:t>Tillsyn</a:t>
            </a:r>
          </a:p>
          <a:p>
            <a:r>
              <a:rPr lang="sv-SE" dirty="0" smtClean="0"/>
              <a:t>Statistik över olyckor</a:t>
            </a:r>
          </a:p>
          <a:p>
            <a:r>
              <a:rPr lang="sv-SE" dirty="0" smtClean="0"/>
              <a:t>Register</a:t>
            </a:r>
            <a:endParaRPr lang="sv-SE" dirty="0"/>
          </a:p>
        </p:txBody>
      </p:sp>
      <p:pic>
        <p:nvPicPr>
          <p:cNvPr id="4" name="Bildobjekt 3" descr="frafikslag.png"/>
          <p:cNvPicPr>
            <a:picLocks noChangeAspect="1"/>
          </p:cNvPicPr>
          <p:nvPr/>
        </p:nvPicPr>
        <p:blipFill>
          <a:blip r:embed="rId3" cstate="print"/>
          <a:srcRect b="26790"/>
          <a:stretch>
            <a:fillRect/>
          </a:stretch>
        </p:blipFill>
        <p:spPr>
          <a:xfrm>
            <a:off x="3203848" y="4437112"/>
            <a:ext cx="5472608" cy="151216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Luftfart</a:t>
            </a:r>
            <a:endParaRPr lang="sv-SE" dirty="0"/>
          </a:p>
        </p:txBody>
      </p:sp>
      <p:sp>
        <p:nvSpPr>
          <p:cNvPr id="3" name="Platshållare för innehåll 2"/>
          <p:cNvSpPr>
            <a:spLocks noGrp="1"/>
          </p:cNvSpPr>
          <p:nvPr>
            <p:ph idx="1"/>
          </p:nvPr>
        </p:nvSpPr>
        <p:spPr/>
        <p:txBody>
          <a:bodyPr/>
          <a:lstStyle/>
          <a:p>
            <a:r>
              <a:rPr lang="sv-SE" dirty="0"/>
              <a:t>Inspektioner</a:t>
            </a:r>
          </a:p>
          <a:p>
            <a:r>
              <a:rPr lang="sv-SE" dirty="0"/>
              <a:t>Störningsrapporter</a:t>
            </a:r>
          </a:p>
          <a:p>
            <a:r>
              <a:rPr lang="sv-SE" dirty="0"/>
              <a:t>Utbildning och certifikat</a:t>
            </a:r>
          </a:p>
          <a:p>
            <a:r>
              <a:rPr lang="sv-SE" dirty="0"/>
              <a:t>Flygresenären</a:t>
            </a:r>
          </a:p>
          <a:p>
            <a:r>
              <a:rPr lang="sv-SE" dirty="0" smtClean="0"/>
              <a:t>Norrköping och Sollentuna</a:t>
            </a:r>
            <a:endParaRPr lang="sv-SE" dirty="0"/>
          </a:p>
          <a:p>
            <a:endParaRPr lang="sv-SE" dirty="0"/>
          </a:p>
        </p:txBody>
      </p:sp>
      <p:pic>
        <p:nvPicPr>
          <p:cNvPr id="4" name="Bildobjekt 3" descr="bilder_TS_PP_flyg.png"/>
          <p:cNvPicPr>
            <a:picLocks noChangeAspect="1"/>
          </p:cNvPicPr>
          <p:nvPr/>
        </p:nvPicPr>
        <p:blipFill>
          <a:blip r:embed="rId3" cstate="print"/>
          <a:srcRect b="31617"/>
          <a:stretch>
            <a:fillRect/>
          </a:stretch>
        </p:blipFill>
        <p:spPr>
          <a:xfrm>
            <a:off x="2915816" y="4221088"/>
            <a:ext cx="6048672" cy="1656184"/>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skapar trygghet…</a:t>
            </a:r>
            <a:endParaRPr lang="sv-SE" dirty="0"/>
          </a:p>
        </p:txBody>
      </p:sp>
      <p:sp>
        <p:nvSpPr>
          <p:cNvPr id="4" name="Platshållare för innehåll 2"/>
          <p:cNvSpPr>
            <a:spLocks noGrp="1"/>
          </p:cNvSpPr>
          <p:nvPr>
            <p:ph idx="1"/>
          </p:nvPr>
        </p:nvSpPr>
        <p:spPr>
          <a:xfrm>
            <a:off x="457200" y="1600200"/>
            <a:ext cx="7931224" cy="4525963"/>
          </a:xfrm>
        </p:spPr>
        <p:txBody>
          <a:bodyPr/>
          <a:lstStyle/>
          <a:p>
            <a:pPr algn="ctr">
              <a:buNone/>
            </a:pPr>
            <a:endParaRPr lang="sv-SE" dirty="0" smtClean="0"/>
          </a:p>
          <a:p>
            <a:pPr algn="ctr">
              <a:buNone/>
            </a:pPr>
            <a:endParaRPr lang="sv-SE" dirty="0" smtClean="0"/>
          </a:p>
          <a:p>
            <a:pPr algn="ctr">
              <a:buNone/>
            </a:pPr>
            <a:r>
              <a:rPr lang="sv-SE" dirty="0" smtClean="0"/>
              <a:t>på land, till sjöss och i luften</a:t>
            </a:r>
            <a:endParaRPr lang="sv-SE" dirty="0"/>
          </a:p>
        </p:txBody>
      </p:sp>
      <p:pic>
        <p:nvPicPr>
          <p:cNvPr id="5" name="Bildobjekt 4" descr="bild_front.png"/>
          <p:cNvPicPr>
            <a:picLocks noChangeAspect="1"/>
          </p:cNvPicPr>
          <p:nvPr/>
        </p:nvPicPr>
        <p:blipFill>
          <a:blip r:embed="rId3" cstate="print"/>
          <a:srcRect b="25244"/>
          <a:stretch>
            <a:fillRect/>
          </a:stretch>
        </p:blipFill>
        <p:spPr>
          <a:xfrm>
            <a:off x="1619672" y="3528891"/>
            <a:ext cx="5652120" cy="2132357"/>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Utvärdering – nådde vi målet?</a:t>
            </a:r>
            <a:endParaRPr lang="sv-SE" dirty="0"/>
          </a:p>
        </p:txBody>
      </p:sp>
      <p:sp>
        <p:nvSpPr>
          <p:cNvPr id="3" name="Platshållare för innehåll 2"/>
          <p:cNvSpPr>
            <a:spLocks noGrp="1"/>
          </p:cNvSpPr>
          <p:nvPr>
            <p:ph idx="1"/>
          </p:nvPr>
        </p:nvSpPr>
        <p:spPr>
          <a:xfrm>
            <a:off x="720000" y="1074824"/>
            <a:ext cx="7966800" cy="4730440"/>
          </a:xfrm>
        </p:spPr>
        <p:txBody>
          <a:bodyPr/>
          <a:lstStyle/>
          <a:p>
            <a:r>
              <a:rPr lang="sv-SE" dirty="0" smtClean="0"/>
              <a:t>Luftfartssystemet vs. luftfartsmyndigheten</a:t>
            </a:r>
          </a:p>
          <a:p>
            <a:pPr lvl="1"/>
            <a:r>
              <a:rPr lang="sv-SE" sz="1600" dirty="0" smtClean="0"/>
              <a:t>Kom ihåg ”hur ska vi kan kunna flyga till andra länder utan krångel?”</a:t>
            </a:r>
          </a:p>
          <a:p>
            <a:r>
              <a:rPr lang="sv-SE" dirty="0" smtClean="0"/>
              <a:t>Flygsäkerhetsutveckling</a:t>
            </a:r>
          </a:p>
          <a:p>
            <a:pPr lvl="1"/>
            <a:r>
              <a:rPr lang="sv-SE" sz="1600" dirty="0" smtClean="0"/>
              <a:t>Utan den ingen tillväxt i flyget</a:t>
            </a:r>
          </a:p>
          <a:p>
            <a:r>
              <a:rPr lang="sv-SE" dirty="0" smtClean="0"/>
              <a:t>Kvalitetssystem och säkerhetsledningssystem, SMS</a:t>
            </a:r>
          </a:p>
          <a:p>
            <a:pPr lvl="1"/>
            <a:r>
              <a:rPr lang="sv-SE" sz="1600" dirty="0" smtClean="0"/>
              <a:t>Metod för ständig förbättring. ”Gör vad du sade att du skulle” etc.</a:t>
            </a:r>
          </a:p>
          <a:p>
            <a:r>
              <a:rPr lang="sv-SE" dirty="0" smtClean="0"/>
              <a:t>EU och EASA</a:t>
            </a:r>
          </a:p>
          <a:p>
            <a:pPr lvl="1"/>
            <a:r>
              <a:rPr lang="sv-SE" sz="1600" dirty="0" smtClean="0"/>
              <a:t>EU:s sätt att få den inre marknaden att fungera för flyget</a:t>
            </a:r>
          </a:p>
          <a:p>
            <a:r>
              <a:rPr lang="sv-SE" sz="2200" dirty="0" smtClean="0"/>
              <a:t>Miljö</a:t>
            </a:r>
          </a:p>
          <a:p>
            <a:pPr lvl="1"/>
            <a:r>
              <a:rPr lang="sv-SE" sz="1600" dirty="0" smtClean="0"/>
              <a:t>Buller, utsläpp, men främst växthusgaserna och EU:s tuffa hållning (f.d.)</a:t>
            </a:r>
          </a:p>
          <a:p>
            <a:r>
              <a:rPr lang="sv-SE" dirty="0" smtClean="0"/>
              <a:t>Den svenska luftfartsmyndigheten Transportstyrelsen</a:t>
            </a:r>
          </a:p>
          <a:p>
            <a:pPr lvl="1"/>
            <a:r>
              <a:rPr lang="sv-SE" sz="1600" dirty="0" smtClean="0"/>
              <a:t>En intressant arbetsgivare!</a:t>
            </a:r>
          </a:p>
          <a:p>
            <a:endParaRPr lang="sv-SE" dirty="0" smtClean="0"/>
          </a:p>
          <a:p>
            <a:endParaRPr lang="sv-SE" dirty="0"/>
          </a:p>
        </p:txBody>
      </p:sp>
      <p:sp>
        <p:nvSpPr>
          <p:cNvPr id="4" name="Rektangel 3"/>
          <p:cNvSpPr/>
          <p:nvPr/>
        </p:nvSpPr>
        <p:spPr>
          <a:xfrm>
            <a:off x="763576" y="2672344"/>
            <a:ext cx="7704856"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smtClean="0"/>
              <a:t>Tack för mig</a:t>
            </a:r>
            <a:endParaRPr lang="sv-SE" dirty="0"/>
          </a:p>
        </p:txBody>
      </p:sp>
      <p:sp>
        <p:nvSpPr>
          <p:cNvPr id="3" name="Underrubrik 2"/>
          <p:cNvSpPr>
            <a:spLocks noGrp="1"/>
          </p:cNvSpPr>
          <p:nvPr>
            <p:ph type="subTitle" idx="1"/>
          </p:nvPr>
        </p:nvSpPr>
        <p:spPr/>
        <p:txBody>
          <a:bodyPr/>
          <a:lstStyle/>
          <a:p>
            <a:pPr algn="ctr"/>
            <a:r>
              <a:rPr lang="sv-SE" dirty="0" smtClean="0"/>
              <a:t>Frågor?</a:t>
            </a:r>
            <a:endParaRPr lang="sv-SE" dirty="0"/>
          </a:p>
        </p:txBody>
      </p:sp>
      <p:sp>
        <p:nvSpPr>
          <p:cNvPr id="4" name="textruta 3"/>
          <p:cNvSpPr txBox="1"/>
          <p:nvPr/>
        </p:nvSpPr>
        <p:spPr>
          <a:xfrm>
            <a:off x="1907704" y="4725144"/>
            <a:ext cx="5328592" cy="923330"/>
          </a:xfrm>
          <a:prstGeom prst="rect">
            <a:avLst/>
          </a:prstGeom>
          <a:noFill/>
        </p:spPr>
        <p:txBody>
          <a:bodyPr wrap="square" rtlCol="0">
            <a:spAutoFit/>
          </a:bodyPr>
          <a:lstStyle/>
          <a:p>
            <a:pPr algn="ctr"/>
            <a:r>
              <a:rPr lang="sv-SE" dirty="0" smtClean="0"/>
              <a:t>Magnus </a:t>
            </a:r>
            <a:r>
              <a:rPr lang="sv-SE" dirty="0" err="1" smtClean="0"/>
              <a:t>Molitor</a:t>
            </a:r>
            <a:r>
              <a:rPr lang="sv-SE" dirty="0" smtClean="0"/>
              <a:t/>
            </a:r>
            <a:br>
              <a:rPr lang="sv-SE" dirty="0" smtClean="0"/>
            </a:br>
            <a:r>
              <a:rPr lang="sv-SE" dirty="0" smtClean="0"/>
              <a:t>Luftfartsavdelningen</a:t>
            </a:r>
            <a:br>
              <a:rPr lang="sv-SE" dirty="0" smtClean="0"/>
            </a:br>
            <a:r>
              <a:rPr lang="sv-SE" dirty="0" smtClean="0"/>
              <a:t>Transportstyrelsen</a:t>
            </a:r>
            <a:endParaRPr lang="sv-SE" dirty="0"/>
          </a:p>
        </p:txBody>
      </p:sp>
      <p:pic>
        <p:nvPicPr>
          <p:cNvPr id="5" name="Bildobjekt 4" descr="Plassnmag1986.jpg"/>
          <p:cNvPicPr>
            <a:picLocks noChangeAspect="1"/>
          </p:cNvPicPr>
          <p:nvPr/>
        </p:nvPicPr>
        <p:blipFill>
          <a:blip r:embed="rId3" cstate="print"/>
          <a:stretch>
            <a:fillRect/>
          </a:stretch>
        </p:blipFill>
        <p:spPr>
          <a:xfrm rot="293038">
            <a:off x="5750780" y="4284512"/>
            <a:ext cx="3286270" cy="24577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4294967295"/>
          </p:nvPr>
        </p:nvSpPr>
        <p:spPr>
          <a:xfrm>
            <a:off x="8440616" y="6332539"/>
            <a:ext cx="531935" cy="306387"/>
          </a:xfrm>
          <a:prstGeom prst="rect">
            <a:avLst/>
          </a:prstGeom>
        </p:spPr>
        <p:txBody>
          <a:bodyPr/>
          <a:lstStyle/>
          <a:p>
            <a:fld id="{9E620EEF-0408-4B5B-8392-7FB1A169C2E1}" type="slidenum">
              <a:rPr lang="fr-FR"/>
              <a:pPr/>
              <a:t>6</a:t>
            </a:fld>
            <a:endParaRPr lang="fr-FR"/>
          </a:p>
        </p:txBody>
      </p:sp>
      <p:sp>
        <p:nvSpPr>
          <p:cNvPr id="79874" name="Rectangle 2"/>
          <p:cNvSpPr>
            <a:spLocks noGrp="1" noChangeArrowheads="1"/>
          </p:cNvSpPr>
          <p:nvPr>
            <p:ph type="title"/>
          </p:nvPr>
        </p:nvSpPr>
        <p:spPr/>
        <p:txBody>
          <a:bodyPr/>
          <a:lstStyle/>
          <a:p>
            <a:r>
              <a:rPr lang="sv-SE" dirty="0"/>
              <a:t>Luftfarten känner inga (nations)gränser</a:t>
            </a:r>
          </a:p>
        </p:txBody>
      </p:sp>
      <p:sp>
        <p:nvSpPr>
          <p:cNvPr id="79875" name="Rectangle 3"/>
          <p:cNvSpPr>
            <a:spLocks noGrp="1" noChangeArrowheads="1"/>
          </p:cNvSpPr>
          <p:nvPr>
            <p:ph type="body" idx="1"/>
          </p:nvPr>
        </p:nvSpPr>
        <p:spPr/>
        <p:txBody>
          <a:bodyPr/>
          <a:lstStyle/>
          <a:p>
            <a:r>
              <a:rPr lang="sv-SE" dirty="0"/>
              <a:t>Under andra världskriget utvecklades flygtekniken och navigeringsmetoderna</a:t>
            </a:r>
          </a:p>
          <a:p>
            <a:r>
              <a:rPr lang="sv-SE" dirty="0"/>
              <a:t>Den enorma potentialen fanns, men problemet med suveräna stater och luftrum kvarstod</a:t>
            </a:r>
          </a:p>
          <a:p>
            <a:endParaRPr lang="sv-S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4"/>
          <p:cNvSpPr>
            <a:spLocks noGrp="1"/>
          </p:cNvSpPr>
          <p:nvPr>
            <p:ph type="sldNum" sz="quarter" idx="4294967295"/>
          </p:nvPr>
        </p:nvSpPr>
        <p:spPr>
          <a:xfrm>
            <a:off x="8440616" y="6332539"/>
            <a:ext cx="531935" cy="306387"/>
          </a:xfrm>
          <a:prstGeom prst="rect">
            <a:avLst/>
          </a:prstGeom>
        </p:spPr>
        <p:txBody>
          <a:bodyPr/>
          <a:lstStyle/>
          <a:p>
            <a:fld id="{E96881DA-3D37-4F4A-BCDA-74158A4BC880}" type="slidenum">
              <a:rPr lang="fr-FR"/>
              <a:pPr/>
              <a:t>7</a:t>
            </a:fld>
            <a:endParaRPr lang="fr-FR"/>
          </a:p>
        </p:txBody>
      </p:sp>
      <p:sp>
        <p:nvSpPr>
          <p:cNvPr id="94211" name="Rectangle 3"/>
          <p:cNvSpPr>
            <a:spLocks noGrp="1" noChangeArrowheads="1"/>
          </p:cNvSpPr>
          <p:nvPr>
            <p:ph type="body" idx="1"/>
          </p:nvPr>
        </p:nvSpPr>
        <p:spPr>
          <a:xfrm>
            <a:off x="323528" y="1052736"/>
            <a:ext cx="4320480" cy="576064"/>
          </a:xfrm>
        </p:spPr>
        <p:txBody>
          <a:bodyPr/>
          <a:lstStyle/>
          <a:p>
            <a:r>
              <a:rPr lang="sv-SE" dirty="0"/>
              <a:t>Chicago, november 1944…</a:t>
            </a:r>
          </a:p>
        </p:txBody>
      </p:sp>
      <p:pic>
        <p:nvPicPr>
          <p:cNvPr id="94216" name="Picture 8" descr="ju86_a1"/>
          <p:cNvPicPr>
            <a:picLocks noChangeAspect="1" noChangeArrowheads="1"/>
          </p:cNvPicPr>
          <p:nvPr/>
        </p:nvPicPr>
        <p:blipFill>
          <a:blip r:embed="rId3" cstate="print"/>
          <a:srcRect/>
          <a:stretch>
            <a:fillRect/>
          </a:stretch>
        </p:blipFill>
        <p:spPr bwMode="auto">
          <a:xfrm>
            <a:off x="4715207" y="3534490"/>
            <a:ext cx="4427016" cy="3134870"/>
          </a:xfrm>
          <a:prstGeom prst="rect">
            <a:avLst/>
          </a:prstGeom>
          <a:noFill/>
        </p:spPr>
      </p:pic>
      <p:pic>
        <p:nvPicPr>
          <p:cNvPr id="94218" name="Picture 10" descr="ju86_a2"/>
          <p:cNvPicPr>
            <a:picLocks noChangeAspect="1" noChangeArrowheads="1"/>
          </p:cNvPicPr>
          <p:nvPr/>
        </p:nvPicPr>
        <p:blipFill>
          <a:blip r:embed="rId4" cstate="print"/>
          <a:srcRect/>
          <a:stretch>
            <a:fillRect/>
          </a:stretch>
        </p:blipFill>
        <p:spPr bwMode="auto">
          <a:xfrm>
            <a:off x="4747846" y="1511796"/>
            <a:ext cx="4396154" cy="2781300"/>
          </a:xfrm>
          <a:prstGeom prst="rect">
            <a:avLst/>
          </a:prstGeom>
          <a:noFill/>
        </p:spPr>
      </p:pic>
      <p:sp>
        <p:nvSpPr>
          <p:cNvPr id="94210" name="Rectangle 2"/>
          <p:cNvSpPr>
            <a:spLocks noGrp="1" noChangeArrowheads="1"/>
          </p:cNvSpPr>
          <p:nvPr>
            <p:ph type="title"/>
          </p:nvPr>
        </p:nvSpPr>
        <p:spPr/>
        <p:txBody>
          <a:bodyPr/>
          <a:lstStyle/>
          <a:p>
            <a:r>
              <a:rPr lang="sv-SE" dirty="0"/>
              <a:t>Länderna träffas, i slutet av </a:t>
            </a:r>
            <a:r>
              <a:rPr lang="sv-SE" dirty="0" smtClean="0"/>
              <a:t>kriget</a:t>
            </a:r>
            <a:endParaRPr lang="sv-SE" dirty="0"/>
          </a:p>
        </p:txBody>
      </p:sp>
      <p:pic>
        <p:nvPicPr>
          <p:cNvPr id="16386" name="Picture 2" descr="http://www.icao.int/PublishingImages/chicago-conference-photo4.jpg"/>
          <p:cNvPicPr>
            <a:picLocks noChangeAspect="1" noChangeArrowheads="1"/>
          </p:cNvPicPr>
          <p:nvPr/>
        </p:nvPicPr>
        <p:blipFill>
          <a:blip r:embed="rId5" cstate="print"/>
          <a:srcRect/>
          <a:stretch>
            <a:fillRect/>
          </a:stretch>
        </p:blipFill>
        <p:spPr bwMode="auto">
          <a:xfrm>
            <a:off x="216024" y="1512216"/>
            <a:ext cx="3563888" cy="2784098"/>
          </a:xfrm>
          <a:prstGeom prst="rect">
            <a:avLst/>
          </a:prstGeom>
          <a:noFill/>
        </p:spPr>
      </p:pic>
      <p:sp>
        <p:nvSpPr>
          <p:cNvPr id="12" name="textruta 11"/>
          <p:cNvSpPr txBox="1"/>
          <p:nvPr/>
        </p:nvSpPr>
        <p:spPr>
          <a:xfrm>
            <a:off x="107504" y="4293096"/>
            <a:ext cx="4536504" cy="1631216"/>
          </a:xfrm>
          <a:prstGeom prst="rect">
            <a:avLst/>
          </a:prstGeom>
          <a:noFill/>
        </p:spPr>
        <p:txBody>
          <a:bodyPr wrap="square" rtlCol="0">
            <a:spAutoFit/>
          </a:bodyPr>
          <a:lstStyle/>
          <a:p>
            <a:r>
              <a:rPr lang="en-US" sz="1000" b="1" dirty="0" smtClean="0"/>
              <a:t>Chicago, Illinois, 1 November to 7 December 1944</a:t>
            </a:r>
            <a:r>
              <a:rPr lang="en-US" sz="1000" dirty="0" smtClean="0"/>
              <a:t>  </a:t>
            </a:r>
          </a:p>
          <a:p>
            <a:r>
              <a:rPr lang="en-US" sz="1000" dirty="0" smtClean="0">
                <a:solidFill>
                  <a:srgbClr val="000000"/>
                </a:solidFill>
                <a:latin typeface="arial"/>
              </a:rPr>
              <a:t>In response to the invitation of the United States Government, representatives of 54 nations met at Chicago from November 1 to December 7, 1944, to "make arrangements for the immediate establishment of provisional world air routes and services" and "to set up an interim council to collect, record and study data concerning international aviation and to make recommendations for its improvement." </a:t>
            </a:r>
          </a:p>
          <a:p>
            <a:r>
              <a:rPr lang="en-US" sz="1000" dirty="0" smtClean="0">
                <a:solidFill>
                  <a:srgbClr val="000000"/>
                </a:solidFill>
                <a:latin typeface="arial"/>
              </a:rPr>
              <a:t>The Conference was also invited to "discuss the principles and methods to be followed in the adoption of a new aviation convention."</a:t>
            </a:r>
          </a:p>
          <a:p>
            <a:endParaRPr lang="sv-SE"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500" fill="hold"/>
                                        <p:tgtEl>
                                          <p:spTgt spid="94218"/>
                                        </p:tgtEl>
                                        <p:attrNameLst>
                                          <p:attrName>ppt_x</p:attrName>
                                        </p:attrNameLst>
                                      </p:cBhvr>
                                      <p:tavLst>
                                        <p:tav tm="0">
                                          <p:val>
                                            <p:strVal val="1+#ppt_w/2"/>
                                          </p:val>
                                        </p:tav>
                                        <p:tav tm="100000">
                                          <p:val>
                                            <p:strVal val="#ppt_x"/>
                                          </p:val>
                                        </p:tav>
                                      </p:tavLst>
                                    </p:anim>
                                    <p:anim calcmode="lin" valueType="num">
                                      <p:cBhvr additive="base">
                                        <p:cTn id="8"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4216"/>
                                        </p:tgtEl>
                                        <p:attrNameLst>
                                          <p:attrName>style.visibility</p:attrName>
                                        </p:attrNameLst>
                                      </p:cBhvr>
                                      <p:to>
                                        <p:strVal val="visible"/>
                                      </p:to>
                                    </p:set>
                                    <p:anim calcmode="lin" valueType="num">
                                      <p:cBhvr additive="base">
                                        <p:cTn id="13" dur="500" fill="hold"/>
                                        <p:tgtEl>
                                          <p:spTgt spid="94216"/>
                                        </p:tgtEl>
                                        <p:attrNameLst>
                                          <p:attrName>ppt_x</p:attrName>
                                        </p:attrNameLst>
                                      </p:cBhvr>
                                      <p:tavLst>
                                        <p:tav tm="0">
                                          <p:val>
                                            <p:strVal val="1+#ppt_w/2"/>
                                          </p:val>
                                        </p:tav>
                                        <p:tav tm="100000">
                                          <p:val>
                                            <p:strVal val="#ppt_x"/>
                                          </p:val>
                                        </p:tav>
                                      </p:tavLst>
                                    </p:anim>
                                    <p:anim calcmode="lin" valueType="num">
                                      <p:cBhvr additive="base">
                                        <p:cTn id="14" dur="500" fill="hold"/>
                                        <p:tgtEl>
                                          <p:spTgt spid="94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4294967295"/>
          </p:nvPr>
        </p:nvSpPr>
        <p:spPr>
          <a:xfrm>
            <a:off x="8440616" y="6332539"/>
            <a:ext cx="531935" cy="306387"/>
          </a:xfrm>
          <a:prstGeom prst="rect">
            <a:avLst/>
          </a:prstGeom>
        </p:spPr>
        <p:txBody>
          <a:bodyPr/>
          <a:lstStyle/>
          <a:p>
            <a:fld id="{811EC502-2C8B-40A0-B1F5-DC3969EC9AD8}" type="slidenum">
              <a:rPr lang="fr-FR"/>
              <a:pPr/>
              <a:t>8</a:t>
            </a:fld>
            <a:endParaRPr lang="fr-FR"/>
          </a:p>
        </p:txBody>
      </p:sp>
      <p:sp>
        <p:nvSpPr>
          <p:cNvPr id="75784" name="Rectangle 8"/>
          <p:cNvSpPr>
            <a:spLocks noGrp="1" noChangeArrowheads="1"/>
          </p:cNvSpPr>
          <p:nvPr>
            <p:ph type="title"/>
          </p:nvPr>
        </p:nvSpPr>
        <p:spPr/>
        <p:txBody>
          <a:bodyPr/>
          <a:lstStyle/>
          <a:p>
            <a:r>
              <a:rPr lang="sv-SE"/>
              <a:t>Chicagokonventionen 1944</a:t>
            </a:r>
          </a:p>
        </p:txBody>
      </p:sp>
      <p:sp>
        <p:nvSpPr>
          <p:cNvPr id="75785" name="Rectangle 9"/>
          <p:cNvSpPr>
            <a:spLocks noGrp="1" noChangeArrowheads="1"/>
          </p:cNvSpPr>
          <p:nvPr>
            <p:ph type="body" sz="half" idx="1"/>
          </p:nvPr>
        </p:nvSpPr>
        <p:spPr>
          <a:xfrm>
            <a:off x="720000" y="1268760"/>
            <a:ext cx="3923438" cy="4370400"/>
          </a:xfrm>
        </p:spPr>
        <p:txBody>
          <a:bodyPr/>
          <a:lstStyle/>
          <a:p>
            <a:r>
              <a:rPr lang="sv-SE" sz="2400" dirty="0"/>
              <a:t>Chicagokonventionen bidrar bl.a. till att…</a:t>
            </a:r>
          </a:p>
          <a:p>
            <a:pPr lvl="1"/>
            <a:r>
              <a:rPr lang="sv-SE" sz="1800" dirty="0"/>
              <a:t>Luftfarten ska utvecklas på ett säkert och ordnat sätt i hela världen</a:t>
            </a:r>
          </a:p>
          <a:p>
            <a:pPr lvl="1"/>
            <a:r>
              <a:rPr lang="sv-SE" sz="1800" dirty="0"/>
              <a:t>Uppmuntra utveckling av luftfartygskonstruktioner för fredliga ändamål</a:t>
            </a:r>
          </a:p>
          <a:p>
            <a:pPr lvl="1"/>
            <a:r>
              <a:rPr lang="sv-SE" sz="1800" dirty="0"/>
              <a:t>Uppmuntra utveckling av flygplatser, flygleder och annan infrastruktur</a:t>
            </a:r>
          </a:p>
          <a:p>
            <a:pPr lvl="1"/>
            <a:r>
              <a:rPr lang="sv-SE" sz="1800" dirty="0"/>
              <a:t>Ge alla kontraktsstater en rättvis möjlighet att bedriva flygtrafik…</a:t>
            </a:r>
          </a:p>
          <a:p>
            <a:pPr lvl="1"/>
            <a:endParaRPr lang="sv-SE" sz="1800" dirty="0"/>
          </a:p>
        </p:txBody>
      </p:sp>
      <p:pic>
        <p:nvPicPr>
          <p:cNvPr id="75788" name="Picture 12"/>
          <p:cNvPicPr>
            <a:picLocks noChangeAspect="1" noChangeArrowheads="1"/>
          </p:cNvPicPr>
          <p:nvPr/>
        </p:nvPicPr>
        <p:blipFill>
          <a:blip r:embed="rId3" cstate="print"/>
          <a:srcRect/>
          <a:stretch>
            <a:fillRect/>
          </a:stretch>
        </p:blipFill>
        <p:spPr bwMode="auto">
          <a:xfrm>
            <a:off x="4771293" y="1340768"/>
            <a:ext cx="3894992" cy="4117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bildnummer 5"/>
          <p:cNvSpPr>
            <a:spLocks noGrp="1"/>
          </p:cNvSpPr>
          <p:nvPr>
            <p:ph type="sldNum" sz="quarter" idx="4294967295"/>
          </p:nvPr>
        </p:nvSpPr>
        <p:spPr>
          <a:xfrm>
            <a:off x="8440616" y="6332539"/>
            <a:ext cx="531935" cy="306387"/>
          </a:xfrm>
          <a:prstGeom prst="rect">
            <a:avLst/>
          </a:prstGeom>
        </p:spPr>
        <p:txBody>
          <a:bodyPr/>
          <a:lstStyle/>
          <a:p>
            <a:fld id="{57513D3D-4839-4E2D-B625-C1F4B94A7C0B}" type="slidenum">
              <a:rPr lang="fr-FR"/>
              <a:pPr/>
              <a:t>9</a:t>
            </a:fld>
            <a:endParaRPr lang="fr-FR"/>
          </a:p>
        </p:txBody>
      </p:sp>
      <p:sp>
        <p:nvSpPr>
          <p:cNvPr id="105474" name="Rectangle 2"/>
          <p:cNvSpPr>
            <a:spLocks noGrp="1" noChangeArrowheads="1"/>
          </p:cNvSpPr>
          <p:nvPr>
            <p:ph type="title"/>
          </p:nvPr>
        </p:nvSpPr>
        <p:spPr>
          <a:xfrm>
            <a:off x="650631" y="142528"/>
            <a:ext cx="7772400" cy="838200"/>
          </a:xfrm>
        </p:spPr>
        <p:txBody>
          <a:bodyPr/>
          <a:lstStyle/>
          <a:p>
            <a:r>
              <a:rPr lang="sv-SE" dirty="0"/>
              <a:t>Annexen till Chicagokonventionen</a:t>
            </a:r>
          </a:p>
        </p:txBody>
      </p:sp>
      <p:sp>
        <p:nvSpPr>
          <p:cNvPr id="105475" name="Rectangle 3"/>
          <p:cNvSpPr>
            <a:spLocks noGrp="1" noChangeArrowheads="1"/>
          </p:cNvSpPr>
          <p:nvPr>
            <p:ph type="body" sz="half" idx="1"/>
          </p:nvPr>
        </p:nvSpPr>
        <p:spPr/>
        <p:txBody>
          <a:bodyPr/>
          <a:lstStyle/>
          <a:p>
            <a:pPr lvl="1">
              <a:lnSpc>
                <a:spcPct val="80000"/>
              </a:lnSpc>
            </a:pPr>
            <a:r>
              <a:rPr lang="sv-SE" sz="1600" dirty="0"/>
              <a:t>Annex 1 - </a:t>
            </a:r>
            <a:r>
              <a:rPr lang="sv-SE" sz="1600" dirty="0" err="1"/>
              <a:t>Personnel</a:t>
            </a:r>
            <a:r>
              <a:rPr lang="sv-SE" sz="1600" dirty="0"/>
              <a:t> </a:t>
            </a:r>
            <a:r>
              <a:rPr lang="sv-SE" sz="1600" dirty="0" err="1"/>
              <a:t>Licensing</a:t>
            </a:r>
            <a:r>
              <a:rPr lang="sv-SE" sz="1600" dirty="0"/>
              <a:t> </a:t>
            </a:r>
          </a:p>
          <a:p>
            <a:pPr lvl="1">
              <a:lnSpc>
                <a:spcPct val="80000"/>
              </a:lnSpc>
            </a:pPr>
            <a:r>
              <a:rPr lang="sv-SE" sz="1600" dirty="0"/>
              <a:t>Annex 2 - </a:t>
            </a:r>
            <a:r>
              <a:rPr lang="sv-SE" sz="1600" dirty="0" err="1"/>
              <a:t>Rules</a:t>
            </a:r>
            <a:r>
              <a:rPr lang="sv-SE" sz="1600" dirty="0"/>
              <a:t> of the Air </a:t>
            </a:r>
          </a:p>
          <a:p>
            <a:pPr lvl="1">
              <a:lnSpc>
                <a:spcPct val="80000"/>
              </a:lnSpc>
            </a:pPr>
            <a:r>
              <a:rPr lang="sv-SE" sz="1600" dirty="0"/>
              <a:t>Annex 3 - </a:t>
            </a:r>
            <a:r>
              <a:rPr lang="sv-SE" sz="1600" dirty="0" err="1"/>
              <a:t>Meteorological</a:t>
            </a:r>
            <a:r>
              <a:rPr lang="sv-SE" sz="1600" dirty="0"/>
              <a:t> Service for International Air Navigation </a:t>
            </a:r>
          </a:p>
          <a:p>
            <a:pPr lvl="1">
              <a:lnSpc>
                <a:spcPct val="80000"/>
              </a:lnSpc>
            </a:pPr>
            <a:r>
              <a:rPr lang="sv-SE" sz="1600" dirty="0"/>
              <a:t>Annex 4 - </a:t>
            </a:r>
            <a:r>
              <a:rPr lang="sv-SE" sz="1600" dirty="0" err="1"/>
              <a:t>Aeronautical</a:t>
            </a:r>
            <a:r>
              <a:rPr lang="sv-SE" sz="1600" dirty="0"/>
              <a:t> </a:t>
            </a:r>
            <a:r>
              <a:rPr lang="sv-SE" sz="1600" dirty="0" err="1"/>
              <a:t>Charts</a:t>
            </a:r>
            <a:r>
              <a:rPr lang="sv-SE" sz="1600" dirty="0"/>
              <a:t> </a:t>
            </a:r>
          </a:p>
          <a:p>
            <a:pPr lvl="1">
              <a:lnSpc>
                <a:spcPct val="80000"/>
              </a:lnSpc>
            </a:pPr>
            <a:r>
              <a:rPr lang="sv-SE" sz="1600" dirty="0"/>
              <a:t>Annex 5 - </a:t>
            </a:r>
            <a:r>
              <a:rPr lang="sv-SE" sz="1600" dirty="0" err="1"/>
              <a:t>Units</a:t>
            </a:r>
            <a:r>
              <a:rPr lang="sv-SE" sz="1600" dirty="0"/>
              <a:t> of </a:t>
            </a:r>
            <a:r>
              <a:rPr lang="sv-SE" sz="1600" dirty="0" err="1"/>
              <a:t>Measurement</a:t>
            </a:r>
            <a:r>
              <a:rPr lang="sv-SE" sz="1600" dirty="0"/>
              <a:t> to be </a:t>
            </a:r>
            <a:r>
              <a:rPr lang="sv-SE" sz="1600" dirty="0" err="1"/>
              <a:t>used</a:t>
            </a:r>
            <a:r>
              <a:rPr lang="sv-SE" sz="1600" dirty="0"/>
              <a:t> in Air and </a:t>
            </a:r>
            <a:r>
              <a:rPr lang="sv-SE" sz="1600" dirty="0" err="1"/>
              <a:t>Ground</a:t>
            </a:r>
            <a:r>
              <a:rPr lang="sv-SE" sz="1600" dirty="0"/>
              <a:t> Operations </a:t>
            </a:r>
          </a:p>
          <a:p>
            <a:pPr lvl="1">
              <a:lnSpc>
                <a:spcPct val="80000"/>
              </a:lnSpc>
            </a:pPr>
            <a:r>
              <a:rPr lang="sv-SE" sz="1600" dirty="0"/>
              <a:t>Annex 6 - Operation of Aircraft </a:t>
            </a:r>
          </a:p>
          <a:p>
            <a:pPr lvl="1">
              <a:lnSpc>
                <a:spcPct val="80000"/>
              </a:lnSpc>
            </a:pPr>
            <a:r>
              <a:rPr lang="sv-SE" sz="1600" dirty="0"/>
              <a:t>Annex 7 - Aircraft </a:t>
            </a:r>
            <a:r>
              <a:rPr lang="sv-SE" sz="1600" dirty="0" err="1"/>
              <a:t>Nationality</a:t>
            </a:r>
            <a:r>
              <a:rPr lang="sv-SE" sz="1600" dirty="0"/>
              <a:t> and </a:t>
            </a:r>
            <a:r>
              <a:rPr lang="sv-SE" sz="1600" dirty="0" err="1"/>
              <a:t>Registration</a:t>
            </a:r>
            <a:r>
              <a:rPr lang="sv-SE" sz="1600" dirty="0"/>
              <a:t> Marks </a:t>
            </a:r>
          </a:p>
          <a:p>
            <a:pPr lvl="1">
              <a:lnSpc>
                <a:spcPct val="80000"/>
              </a:lnSpc>
            </a:pPr>
            <a:r>
              <a:rPr lang="sv-SE" sz="1600" dirty="0"/>
              <a:t>Annex 8 - </a:t>
            </a:r>
            <a:r>
              <a:rPr lang="sv-SE" sz="1600" dirty="0" err="1"/>
              <a:t>Airworthiness</a:t>
            </a:r>
            <a:r>
              <a:rPr lang="sv-SE" sz="1600" dirty="0"/>
              <a:t> of Aircraft </a:t>
            </a:r>
          </a:p>
          <a:p>
            <a:pPr lvl="1">
              <a:lnSpc>
                <a:spcPct val="80000"/>
              </a:lnSpc>
            </a:pPr>
            <a:r>
              <a:rPr lang="sv-SE" sz="1600" dirty="0"/>
              <a:t>Annex 9 - </a:t>
            </a:r>
            <a:r>
              <a:rPr lang="sv-SE" sz="1600" dirty="0" err="1"/>
              <a:t>Facilitation</a:t>
            </a:r>
            <a:r>
              <a:rPr lang="sv-SE" sz="1600" dirty="0"/>
              <a:t> </a:t>
            </a:r>
          </a:p>
          <a:p>
            <a:pPr lvl="1">
              <a:lnSpc>
                <a:spcPct val="80000"/>
              </a:lnSpc>
            </a:pPr>
            <a:r>
              <a:rPr lang="sv-SE" sz="1600" dirty="0"/>
              <a:t>Annex 10 - </a:t>
            </a:r>
            <a:r>
              <a:rPr lang="sv-SE" sz="1600" dirty="0" err="1"/>
              <a:t>Aeronautical</a:t>
            </a:r>
            <a:r>
              <a:rPr lang="sv-SE" sz="1600" dirty="0"/>
              <a:t> </a:t>
            </a:r>
            <a:r>
              <a:rPr lang="sv-SE" sz="1600" dirty="0" smtClean="0"/>
              <a:t>Telecommunications</a:t>
            </a:r>
          </a:p>
          <a:p>
            <a:pPr lvl="1">
              <a:lnSpc>
                <a:spcPct val="80000"/>
              </a:lnSpc>
            </a:pPr>
            <a:r>
              <a:rPr lang="sv-SE" sz="1600" dirty="0" smtClean="0"/>
              <a:t>Annex 11 - Air </a:t>
            </a:r>
            <a:r>
              <a:rPr lang="sv-SE" sz="1600" dirty="0" err="1" smtClean="0"/>
              <a:t>Traffic</a:t>
            </a:r>
            <a:r>
              <a:rPr lang="sv-SE" sz="1600" dirty="0" smtClean="0"/>
              <a:t> Services - Air </a:t>
            </a:r>
            <a:r>
              <a:rPr lang="sv-SE" sz="1600" dirty="0" err="1" smtClean="0"/>
              <a:t>Traffic</a:t>
            </a:r>
            <a:r>
              <a:rPr lang="sv-SE" sz="1600" dirty="0" smtClean="0"/>
              <a:t> Control Service, Flight Information Service and </a:t>
            </a:r>
            <a:r>
              <a:rPr lang="sv-SE" sz="1600" dirty="0" err="1" smtClean="0"/>
              <a:t>Alerting</a:t>
            </a:r>
            <a:r>
              <a:rPr lang="sv-SE" sz="1600" dirty="0" smtClean="0"/>
              <a:t> Service </a:t>
            </a:r>
          </a:p>
          <a:p>
            <a:pPr lvl="1">
              <a:lnSpc>
                <a:spcPct val="80000"/>
              </a:lnSpc>
            </a:pPr>
            <a:endParaRPr lang="sv-SE" sz="1600" dirty="0"/>
          </a:p>
        </p:txBody>
      </p:sp>
      <p:sp>
        <p:nvSpPr>
          <p:cNvPr id="105476" name="Rectangle 4"/>
          <p:cNvSpPr>
            <a:spLocks noGrp="1" noChangeArrowheads="1"/>
          </p:cNvSpPr>
          <p:nvPr>
            <p:ph type="body" sz="half" idx="2"/>
          </p:nvPr>
        </p:nvSpPr>
        <p:spPr/>
        <p:txBody>
          <a:bodyPr/>
          <a:lstStyle/>
          <a:p>
            <a:pPr lvl="1">
              <a:lnSpc>
                <a:spcPct val="90000"/>
              </a:lnSpc>
            </a:pPr>
            <a:r>
              <a:rPr lang="sv-SE" sz="1600" dirty="0" smtClean="0"/>
              <a:t>Annex </a:t>
            </a:r>
            <a:r>
              <a:rPr lang="sv-SE" sz="1600" dirty="0"/>
              <a:t>12 - </a:t>
            </a:r>
            <a:r>
              <a:rPr lang="sv-SE" sz="1600" dirty="0" err="1"/>
              <a:t>Search</a:t>
            </a:r>
            <a:r>
              <a:rPr lang="sv-SE" sz="1600" dirty="0"/>
              <a:t> and </a:t>
            </a:r>
            <a:r>
              <a:rPr lang="sv-SE" sz="1600" dirty="0" err="1"/>
              <a:t>Rescue</a:t>
            </a:r>
            <a:r>
              <a:rPr lang="sv-SE" sz="1600" dirty="0"/>
              <a:t> </a:t>
            </a:r>
          </a:p>
          <a:p>
            <a:pPr lvl="1">
              <a:lnSpc>
                <a:spcPct val="90000"/>
              </a:lnSpc>
            </a:pPr>
            <a:r>
              <a:rPr lang="sv-SE" sz="1600" dirty="0"/>
              <a:t>Annex 13 - Aircraft </a:t>
            </a:r>
            <a:r>
              <a:rPr lang="sv-SE" sz="1600" dirty="0" err="1"/>
              <a:t>Accident</a:t>
            </a:r>
            <a:r>
              <a:rPr lang="sv-SE" sz="1600" dirty="0"/>
              <a:t> and Incident </a:t>
            </a:r>
            <a:r>
              <a:rPr lang="sv-SE" sz="1600" dirty="0" err="1"/>
              <a:t>Investigation</a:t>
            </a:r>
            <a:r>
              <a:rPr lang="sv-SE" sz="1600" dirty="0"/>
              <a:t> </a:t>
            </a:r>
          </a:p>
          <a:p>
            <a:pPr lvl="1">
              <a:lnSpc>
                <a:spcPct val="90000"/>
              </a:lnSpc>
            </a:pPr>
            <a:r>
              <a:rPr lang="sv-SE" sz="1600" dirty="0"/>
              <a:t>Annex 14 - </a:t>
            </a:r>
            <a:r>
              <a:rPr lang="sv-SE" sz="1600" dirty="0" err="1"/>
              <a:t>Aerodromes</a:t>
            </a:r>
            <a:r>
              <a:rPr lang="sv-SE" sz="1600" dirty="0"/>
              <a:t> </a:t>
            </a:r>
          </a:p>
          <a:p>
            <a:pPr lvl="1">
              <a:lnSpc>
                <a:spcPct val="90000"/>
              </a:lnSpc>
            </a:pPr>
            <a:r>
              <a:rPr lang="sv-SE" sz="1600" dirty="0"/>
              <a:t>Annex 15 - </a:t>
            </a:r>
            <a:r>
              <a:rPr lang="sv-SE" sz="1600" dirty="0" err="1"/>
              <a:t>Aeronautical</a:t>
            </a:r>
            <a:r>
              <a:rPr lang="sv-SE" sz="1600" dirty="0"/>
              <a:t> Information Services </a:t>
            </a:r>
          </a:p>
          <a:p>
            <a:pPr lvl="1">
              <a:lnSpc>
                <a:spcPct val="90000"/>
              </a:lnSpc>
            </a:pPr>
            <a:r>
              <a:rPr lang="sv-SE" sz="1600" dirty="0"/>
              <a:t>Annex 16 - </a:t>
            </a:r>
            <a:r>
              <a:rPr lang="sv-SE" sz="1600" dirty="0" err="1"/>
              <a:t>Environmental</a:t>
            </a:r>
            <a:r>
              <a:rPr lang="sv-SE" sz="1600" dirty="0"/>
              <a:t> </a:t>
            </a:r>
            <a:r>
              <a:rPr lang="sv-SE" sz="1600" dirty="0" err="1"/>
              <a:t>Protection</a:t>
            </a:r>
            <a:r>
              <a:rPr lang="sv-SE" sz="1600" dirty="0"/>
              <a:t> </a:t>
            </a:r>
          </a:p>
          <a:p>
            <a:pPr lvl="1">
              <a:lnSpc>
                <a:spcPct val="90000"/>
              </a:lnSpc>
            </a:pPr>
            <a:r>
              <a:rPr lang="sv-SE" sz="1600" dirty="0"/>
              <a:t>Annex 17 - </a:t>
            </a:r>
            <a:r>
              <a:rPr lang="sv-SE" sz="1600" dirty="0" err="1"/>
              <a:t>Security</a:t>
            </a:r>
            <a:r>
              <a:rPr lang="sv-SE" sz="1600" dirty="0"/>
              <a:t>: </a:t>
            </a:r>
            <a:r>
              <a:rPr lang="sv-SE" sz="1600" dirty="0" err="1"/>
              <a:t>Safeguarding</a:t>
            </a:r>
            <a:r>
              <a:rPr lang="sv-SE" sz="1600" dirty="0"/>
              <a:t> International Civil Aviation </a:t>
            </a:r>
            <a:r>
              <a:rPr lang="sv-SE" sz="1600" dirty="0" err="1"/>
              <a:t>Against</a:t>
            </a:r>
            <a:r>
              <a:rPr lang="sv-SE" sz="1600" dirty="0"/>
              <a:t> </a:t>
            </a:r>
            <a:r>
              <a:rPr lang="sv-SE" sz="1600" dirty="0" err="1"/>
              <a:t>Acts</a:t>
            </a:r>
            <a:r>
              <a:rPr lang="sv-SE" sz="1600" dirty="0"/>
              <a:t> of </a:t>
            </a:r>
            <a:r>
              <a:rPr lang="sv-SE" sz="1600" dirty="0" err="1"/>
              <a:t>Unlawful</a:t>
            </a:r>
            <a:r>
              <a:rPr lang="sv-SE" sz="1600" dirty="0"/>
              <a:t> </a:t>
            </a:r>
            <a:r>
              <a:rPr lang="sv-SE" sz="1600" dirty="0" err="1"/>
              <a:t>Interference</a:t>
            </a:r>
            <a:r>
              <a:rPr lang="sv-SE" sz="1600" dirty="0"/>
              <a:t> </a:t>
            </a:r>
          </a:p>
          <a:p>
            <a:pPr lvl="1">
              <a:lnSpc>
                <a:spcPct val="90000"/>
              </a:lnSpc>
            </a:pPr>
            <a:r>
              <a:rPr lang="sv-SE" sz="1600" dirty="0"/>
              <a:t>Annex 18 - The </a:t>
            </a:r>
            <a:r>
              <a:rPr lang="sv-SE" sz="1600" dirty="0" err="1"/>
              <a:t>Safe</a:t>
            </a:r>
            <a:r>
              <a:rPr lang="sv-SE" sz="1600" dirty="0"/>
              <a:t> Transport of Dangerous </a:t>
            </a:r>
            <a:r>
              <a:rPr lang="sv-SE" sz="1600" dirty="0" err="1"/>
              <a:t>Goods</a:t>
            </a:r>
            <a:r>
              <a:rPr lang="sv-SE" sz="1600" dirty="0"/>
              <a:t> by Air </a:t>
            </a:r>
            <a:endParaRPr lang="sv-SE" sz="1600" dirty="0" smtClean="0"/>
          </a:p>
          <a:p>
            <a:pPr lvl="1">
              <a:lnSpc>
                <a:spcPct val="90000"/>
              </a:lnSpc>
            </a:pPr>
            <a:r>
              <a:rPr lang="sv-SE" sz="1600" dirty="0" smtClean="0"/>
              <a:t>Annex 19 – </a:t>
            </a:r>
            <a:r>
              <a:rPr lang="sv-SE" sz="1600" dirty="0" err="1" smtClean="0"/>
              <a:t>Safety</a:t>
            </a:r>
            <a:r>
              <a:rPr lang="sv-SE" sz="1600" dirty="0" smtClean="0"/>
              <a:t> Management</a:t>
            </a:r>
            <a:endParaRPr lang="sv-SE" sz="1600" dirty="0"/>
          </a:p>
        </p:txBody>
      </p:sp>
      <p:sp>
        <p:nvSpPr>
          <p:cNvPr id="105478" name="Text Box 6"/>
          <p:cNvSpPr txBox="1">
            <a:spLocks noChangeArrowheads="1"/>
          </p:cNvSpPr>
          <p:nvPr/>
        </p:nvSpPr>
        <p:spPr bwMode="auto">
          <a:xfrm rot="481305">
            <a:off x="6284618" y="6235496"/>
            <a:ext cx="2034789" cy="305212"/>
          </a:xfrm>
          <a:prstGeom prst="rect">
            <a:avLst/>
          </a:prstGeom>
          <a:noFill/>
          <a:ln w="9525">
            <a:noFill/>
            <a:miter lim="800000"/>
            <a:headEnd/>
            <a:tailEnd/>
          </a:ln>
          <a:effectLst/>
        </p:spPr>
        <p:txBody>
          <a:bodyPr wrap="none" lIns="90488" tIns="44450" rIns="90488" bIns="44450">
            <a:spAutoFit/>
          </a:bodyPr>
          <a:lstStyle/>
          <a:p>
            <a:pPr>
              <a:buFontTx/>
              <a:buNone/>
            </a:pPr>
            <a:r>
              <a:rPr lang="sv-SE" sz="1400" i="1"/>
              <a:t>Läs mer på www.icao.int!</a:t>
            </a:r>
          </a:p>
        </p:txBody>
      </p:sp>
      <p:sp>
        <p:nvSpPr>
          <p:cNvPr id="105479" name="Text Box 7"/>
          <p:cNvSpPr txBox="1">
            <a:spLocks noChangeArrowheads="1"/>
          </p:cNvSpPr>
          <p:nvPr/>
        </p:nvSpPr>
        <p:spPr bwMode="auto">
          <a:xfrm rot="-1033117">
            <a:off x="2339592" y="5582373"/>
            <a:ext cx="3385838" cy="920765"/>
          </a:xfrm>
          <a:prstGeom prst="rect">
            <a:avLst/>
          </a:prstGeom>
          <a:noFill/>
          <a:ln w="9525">
            <a:noFill/>
            <a:miter lim="800000"/>
            <a:headEnd/>
            <a:tailEnd/>
          </a:ln>
          <a:effectLst/>
        </p:spPr>
        <p:txBody>
          <a:bodyPr wrap="square" lIns="90488" tIns="44450" rIns="90488" bIns="44450">
            <a:spAutoFit/>
          </a:bodyPr>
          <a:lstStyle/>
          <a:p>
            <a:pPr>
              <a:buFontTx/>
              <a:buNone/>
            </a:pPr>
            <a:r>
              <a:rPr lang="sv-SE" sz="1800" i="1" dirty="0"/>
              <a:t>Dessa görs till bindande regler i </a:t>
            </a:r>
            <a:r>
              <a:rPr lang="sv-SE" sz="1800" i="1" dirty="0" smtClean="0"/>
              <a:t>EG-förordningar, svenska lagar, föreskrifter etc.</a:t>
            </a:r>
            <a:endParaRPr lang="sv-SE" sz="1800" i="1" dirty="0"/>
          </a:p>
        </p:txBody>
      </p:sp>
      <p:grpSp>
        <p:nvGrpSpPr>
          <p:cNvPr id="16" name="Grupp 15"/>
          <p:cNvGrpSpPr/>
          <p:nvPr/>
        </p:nvGrpSpPr>
        <p:grpSpPr>
          <a:xfrm>
            <a:off x="5862109" y="4869160"/>
            <a:ext cx="3314369" cy="764194"/>
            <a:chOff x="5862109" y="4869160"/>
            <a:chExt cx="3314369" cy="764194"/>
          </a:xfrm>
        </p:grpSpPr>
        <p:sp>
          <p:nvSpPr>
            <p:cNvPr id="12" name="textruta 11"/>
            <p:cNvSpPr txBox="1"/>
            <p:nvPr/>
          </p:nvSpPr>
          <p:spPr>
            <a:xfrm rot="20438494">
              <a:off x="5862109" y="5264022"/>
              <a:ext cx="3314369" cy="369332"/>
            </a:xfrm>
            <a:prstGeom prst="rect">
              <a:avLst/>
            </a:prstGeom>
            <a:noFill/>
          </p:spPr>
          <p:txBody>
            <a:bodyPr wrap="none" rtlCol="0">
              <a:spAutoFit/>
            </a:bodyPr>
            <a:lstStyle/>
            <a:p>
              <a:r>
                <a:rPr lang="sv-SE" dirty="0" smtClean="0">
                  <a:solidFill>
                    <a:srgbClr val="FF0000"/>
                  </a:solidFill>
                </a:rPr>
                <a:t>Vi återkommer till denna senare</a:t>
              </a:r>
              <a:endParaRPr lang="sv-SE" dirty="0">
                <a:solidFill>
                  <a:srgbClr val="FF0000"/>
                </a:solidFill>
              </a:endParaRPr>
            </a:p>
          </p:txBody>
        </p:sp>
        <p:cxnSp>
          <p:nvCxnSpPr>
            <p:cNvPr id="14" name="Rak pil 13"/>
            <p:cNvCxnSpPr/>
            <p:nvPr/>
          </p:nvCxnSpPr>
          <p:spPr>
            <a:xfrm rot="5400000" flipH="1" flipV="1">
              <a:off x="6804248" y="5157192"/>
              <a:ext cx="6480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to="" calcmode="lin" valueType="num">
                                      <p:cBhvr>
                                        <p:cTn id="7" dur="1" fill="hold"/>
                                        <p:tgtEl>
                                          <p:spTgt spid="105475">
                                            <p:txEl>
                                              <p:pRg st="0" end="0"/>
                                            </p:txEl>
                                          </p:spTgt>
                                        </p:tgtEl>
                                        <p:attrNameLst>
                                          <p:attrName/>
                                        </p:attrNameLst>
                                      </p:cBhvr>
                                    </p:anim>
                                  </p:childTnLst>
                                </p:cTn>
                              </p:par>
                            </p:childTnLst>
                          </p:cTn>
                        </p:par>
                        <p:par>
                          <p:cTn id="8" fill="hold">
                            <p:stCondLst>
                              <p:cond delay="0"/>
                            </p:stCondLst>
                            <p:childTnLst>
                              <p:par>
                                <p:cTn id="9" presetID="1" presetClass="entr" presetSubtype="0" fill="hold" grpId="0" nodeType="afterEffect">
                                  <p:stCondLst>
                                    <p:cond delay="30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par>
                          <p:cTn id="11" fill="hold">
                            <p:stCondLst>
                              <p:cond delay="300"/>
                            </p:stCondLst>
                            <p:childTnLst>
                              <p:par>
                                <p:cTn id="12" presetID="1" presetClass="entr" presetSubtype="0" fill="hold" grpId="0" nodeType="afterEffect">
                                  <p:stCondLst>
                                    <p:cond delay="300"/>
                                  </p:stCondLst>
                                  <p:childTnLst>
                                    <p:set>
                                      <p:cBhvr>
                                        <p:cTn id="13" dur="1" fill="hold">
                                          <p:stCondLst>
                                            <p:cond delay="0"/>
                                          </p:stCondLst>
                                        </p:cTn>
                                        <p:tgtEl>
                                          <p:spTgt spid="105475">
                                            <p:txEl>
                                              <p:pRg st="2" end="2"/>
                                            </p:txEl>
                                          </p:spTgt>
                                        </p:tgtEl>
                                        <p:attrNameLst>
                                          <p:attrName>style.visibility</p:attrName>
                                        </p:attrNameLst>
                                      </p:cBhvr>
                                      <p:to>
                                        <p:strVal val="visible"/>
                                      </p:to>
                                    </p:set>
                                  </p:childTnLst>
                                </p:cTn>
                              </p:par>
                            </p:childTnLst>
                          </p:cTn>
                        </p:par>
                        <p:par>
                          <p:cTn id="14" fill="hold">
                            <p:stCondLst>
                              <p:cond delay="600"/>
                            </p:stCondLst>
                            <p:childTnLst>
                              <p:par>
                                <p:cTn id="15" presetID="1" presetClass="entr" presetSubtype="0" fill="hold" grpId="0" nodeType="afterEffect">
                                  <p:stCondLst>
                                    <p:cond delay="300"/>
                                  </p:stCondLst>
                                  <p:childTnLst>
                                    <p:set>
                                      <p:cBhvr>
                                        <p:cTn id="16" dur="1" fill="hold">
                                          <p:stCondLst>
                                            <p:cond delay="0"/>
                                          </p:stCondLst>
                                        </p:cTn>
                                        <p:tgtEl>
                                          <p:spTgt spid="105475">
                                            <p:txEl>
                                              <p:pRg st="3" end="3"/>
                                            </p:txEl>
                                          </p:spTgt>
                                        </p:tgtEl>
                                        <p:attrNameLst>
                                          <p:attrName>style.visibility</p:attrName>
                                        </p:attrNameLst>
                                      </p:cBhvr>
                                      <p:to>
                                        <p:strVal val="visible"/>
                                      </p:to>
                                    </p:set>
                                  </p:childTnLst>
                                </p:cTn>
                              </p:par>
                            </p:childTnLst>
                          </p:cTn>
                        </p:par>
                        <p:par>
                          <p:cTn id="17" fill="hold">
                            <p:stCondLst>
                              <p:cond delay="900"/>
                            </p:stCondLst>
                            <p:childTnLst>
                              <p:par>
                                <p:cTn id="18" presetID="1" presetClass="entr" presetSubtype="0" fill="hold" grpId="0" nodeType="afterEffect">
                                  <p:stCondLst>
                                    <p:cond delay="300"/>
                                  </p:stCondLst>
                                  <p:childTnLst>
                                    <p:set>
                                      <p:cBhvr>
                                        <p:cTn id="19" dur="1" fill="hold">
                                          <p:stCondLst>
                                            <p:cond delay="0"/>
                                          </p:stCondLst>
                                        </p:cTn>
                                        <p:tgtEl>
                                          <p:spTgt spid="105475">
                                            <p:txEl>
                                              <p:pRg st="4" end="4"/>
                                            </p:txEl>
                                          </p:spTgt>
                                        </p:tgtEl>
                                        <p:attrNameLst>
                                          <p:attrName>style.visibility</p:attrName>
                                        </p:attrNameLst>
                                      </p:cBhvr>
                                      <p:to>
                                        <p:strVal val="visible"/>
                                      </p:to>
                                    </p:set>
                                  </p:childTnLst>
                                </p:cTn>
                              </p:par>
                            </p:childTnLst>
                          </p:cTn>
                        </p:par>
                        <p:par>
                          <p:cTn id="20" fill="hold">
                            <p:stCondLst>
                              <p:cond delay="1200"/>
                            </p:stCondLst>
                            <p:childTnLst>
                              <p:par>
                                <p:cTn id="21" presetID="1" presetClass="entr" presetSubtype="0" fill="hold" grpId="0" nodeType="afterEffect">
                                  <p:stCondLst>
                                    <p:cond delay="300"/>
                                  </p:stCondLst>
                                  <p:childTnLst>
                                    <p:set>
                                      <p:cBhvr>
                                        <p:cTn id="22" dur="1" fill="hold">
                                          <p:stCondLst>
                                            <p:cond delay="0"/>
                                          </p:stCondLst>
                                        </p:cTn>
                                        <p:tgtEl>
                                          <p:spTgt spid="105475">
                                            <p:txEl>
                                              <p:pRg st="5" end="5"/>
                                            </p:txEl>
                                          </p:spTgt>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300"/>
                                  </p:stCondLst>
                                  <p:childTnLst>
                                    <p:set>
                                      <p:cBhvr>
                                        <p:cTn id="25" dur="1" fill="hold">
                                          <p:stCondLst>
                                            <p:cond delay="0"/>
                                          </p:stCondLst>
                                        </p:cTn>
                                        <p:tgtEl>
                                          <p:spTgt spid="105475">
                                            <p:txEl>
                                              <p:pRg st="6" end="6"/>
                                            </p:txEl>
                                          </p:spTgt>
                                        </p:tgtEl>
                                        <p:attrNameLst>
                                          <p:attrName>style.visibility</p:attrName>
                                        </p:attrNameLst>
                                      </p:cBhvr>
                                      <p:to>
                                        <p:strVal val="visible"/>
                                      </p:to>
                                    </p:set>
                                  </p:childTnLst>
                                </p:cTn>
                              </p:par>
                            </p:childTnLst>
                          </p:cTn>
                        </p:par>
                        <p:par>
                          <p:cTn id="26" fill="hold">
                            <p:stCondLst>
                              <p:cond delay="1800"/>
                            </p:stCondLst>
                            <p:childTnLst>
                              <p:par>
                                <p:cTn id="27" presetID="1" presetClass="entr" presetSubtype="0" fill="hold" grpId="0" nodeType="afterEffect">
                                  <p:stCondLst>
                                    <p:cond delay="300"/>
                                  </p:stCondLst>
                                  <p:childTnLst>
                                    <p:set>
                                      <p:cBhvr>
                                        <p:cTn id="28" dur="1" fill="hold">
                                          <p:stCondLst>
                                            <p:cond delay="0"/>
                                          </p:stCondLst>
                                        </p:cTn>
                                        <p:tgtEl>
                                          <p:spTgt spid="105475">
                                            <p:txEl>
                                              <p:pRg st="7" end="7"/>
                                            </p:txEl>
                                          </p:spTgt>
                                        </p:tgtEl>
                                        <p:attrNameLst>
                                          <p:attrName>style.visibility</p:attrName>
                                        </p:attrNameLst>
                                      </p:cBhvr>
                                      <p:to>
                                        <p:strVal val="visible"/>
                                      </p:to>
                                    </p:set>
                                  </p:childTnLst>
                                </p:cTn>
                              </p:par>
                            </p:childTnLst>
                          </p:cTn>
                        </p:par>
                        <p:par>
                          <p:cTn id="29" fill="hold">
                            <p:stCondLst>
                              <p:cond delay="2100"/>
                            </p:stCondLst>
                            <p:childTnLst>
                              <p:par>
                                <p:cTn id="30" presetID="1" presetClass="entr" presetSubtype="0" fill="hold" grpId="0" nodeType="afterEffect">
                                  <p:stCondLst>
                                    <p:cond delay="300"/>
                                  </p:stCondLst>
                                  <p:childTnLst>
                                    <p:set>
                                      <p:cBhvr>
                                        <p:cTn id="31" dur="1" fill="hold">
                                          <p:stCondLst>
                                            <p:cond delay="0"/>
                                          </p:stCondLst>
                                        </p:cTn>
                                        <p:tgtEl>
                                          <p:spTgt spid="105475">
                                            <p:txEl>
                                              <p:pRg st="8" end="8"/>
                                            </p:txEl>
                                          </p:spTgt>
                                        </p:tgtEl>
                                        <p:attrNameLst>
                                          <p:attrName>style.visibility</p:attrName>
                                        </p:attrNameLst>
                                      </p:cBhvr>
                                      <p:to>
                                        <p:strVal val="visible"/>
                                      </p:to>
                                    </p:set>
                                  </p:childTnLst>
                                </p:cTn>
                              </p:par>
                            </p:childTnLst>
                          </p:cTn>
                        </p:par>
                        <p:par>
                          <p:cTn id="32" fill="hold">
                            <p:stCondLst>
                              <p:cond delay="2400"/>
                            </p:stCondLst>
                            <p:childTnLst>
                              <p:par>
                                <p:cTn id="33" presetID="1" presetClass="entr" presetSubtype="0" fill="hold" grpId="0" nodeType="afterEffect">
                                  <p:stCondLst>
                                    <p:cond delay="300"/>
                                  </p:stCondLst>
                                  <p:childTnLst>
                                    <p:set>
                                      <p:cBhvr>
                                        <p:cTn id="34" dur="1" fill="hold">
                                          <p:stCondLst>
                                            <p:cond delay="0"/>
                                          </p:stCondLst>
                                        </p:cTn>
                                        <p:tgtEl>
                                          <p:spTgt spid="10547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47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476">
                                            <p:txEl>
                                              <p:pRg st="0" end="0"/>
                                            </p:txEl>
                                          </p:spTgt>
                                        </p:tgtEl>
                                        <p:attrNameLst>
                                          <p:attrName>style.visibility</p:attrName>
                                        </p:attrNameLst>
                                      </p:cBhvr>
                                      <p:to>
                                        <p:strVal val="visible"/>
                                      </p:to>
                                    </p:set>
                                  </p:childTnLst>
                                </p:cTn>
                              </p:par>
                            </p:childTnLst>
                          </p:cTn>
                        </p:par>
                        <p:par>
                          <p:cTn id="39" fill="hold">
                            <p:stCondLst>
                              <p:cond delay="2700"/>
                            </p:stCondLst>
                            <p:childTnLst>
                              <p:par>
                                <p:cTn id="40" presetID="1" presetClass="entr" presetSubtype="0" fill="hold" grpId="0" nodeType="afterEffect">
                                  <p:stCondLst>
                                    <p:cond delay="300"/>
                                  </p:stCondLst>
                                  <p:childTnLst>
                                    <p:set>
                                      <p:cBhvr>
                                        <p:cTn id="41" dur="1" fill="hold">
                                          <p:stCondLst>
                                            <p:cond delay="0"/>
                                          </p:stCondLst>
                                        </p:cTn>
                                        <p:tgtEl>
                                          <p:spTgt spid="105476">
                                            <p:txEl>
                                              <p:pRg st="1" end="1"/>
                                            </p:txEl>
                                          </p:spTgt>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grpId="0" nodeType="afterEffect">
                                  <p:stCondLst>
                                    <p:cond delay="300"/>
                                  </p:stCondLst>
                                  <p:childTnLst>
                                    <p:set>
                                      <p:cBhvr>
                                        <p:cTn id="44" dur="1" fill="hold">
                                          <p:stCondLst>
                                            <p:cond delay="0"/>
                                          </p:stCondLst>
                                        </p:cTn>
                                        <p:tgtEl>
                                          <p:spTgt spid="105476">
                                            <p:txEl>
                                              <p:pRg st="2" end="2"/>
                                            </p:txEl>
                                          </p:spTgt>
                                        </p:tgtEl>
                                        <p:attrNameLst>
                                          <p:attrName>style.visibility</p:attrName>
                                        </p:attrNameLst>
                                      </p:cBhvr>
                                      <p:to>
                                        <p:strVal val="visible"/>
                                      </p:to>
                                    </p:set>
                                  </p:childTnLst>
                                </p:cTn>
                              </p:par>
                            </p:childTnLst>
                          </p:cTn>
                        </p:par>
                        <p:par>
                          <p:cTn id="45" fill="hold">
                            <p:stCondLst>
                              <p:cond delay="3300"/>
                            </p:stCondLst>
                            <p:childTnLst>
                              <p:par>
                                <p:cTn id="46" presetID="1" presetClass="entr" presetSubtype="0" fill="hold" grpId="0" nodeType="afterEffect">
                                  <p:stCondLst>
                                    <p:cond delay="300"/>
                                  </p:stCondLst>
                                  <p:childTnLst>
                                    <p:set>
                                      <p:cBhvr>
                                        <p:cTn id="47" dur="1" fill="hold">
                                          <p:stCondLst>
                                            <p:cond delay="0"/>
                                          </p:stCondLst>
                                        </p:cTn>
                                        <p:tgtEl>
                                          <p:spTgt spid="105476">
                                            <p:txEl>
                                              <p:pRg st="3" end="3"/>
                                            </p:txEl>
                                          </p:spTgt>
                                        </p:tgtEl>
                                        <p:attrNameLst>
                                          <p:attrName>style.visibility</p:attrName>
                                        </p:attrNameLst>
                                      </p:cBhvr>
                                      <p:to>
                                        <p:strVal val="visible"/>
                                      </p:to>
                                    </p:set>
                                  </p:childTnLst>
                                </p:cTn>
                              </p:par>
                            </p:childTnLst>
                          </p:cTn>
                        </p:par>
                        <p:par>
                          <p:cTn id="48" fill="hold">
                            <p:stCondLst>
                              <p:cond delay="3600"/>
                            </p:stCondLst>
                            <p:childTnLst>
                              <p:par>
                                <p:cTn id="49" presetID="1" presetClass="entr" presetSubtype="0" fill="hold" grpId="0" nodeType="afterEffect">
                                  <p:stCondLst>
                                    <p:cond delay="300"/>
                                  </p:stCondLst>
                                  <p:childTnLst>
                                    <p:set>
                                      <p:cBhvr>
                                        <p:cTn id="50" dur="1" fill="hold">
                                          <p:stCondLst>
                                            <p:cond delay="0"/>
                                          </p:stCondLst>
                                        </p:cTn>
                                        <p:tgtEl>
                                          <p:spTgt spid="105476">
                                            <p:txEl>
                                              <p:pRg st="4" end="4"/>
                                            </p:txEl>
                                          </p:spTgt>
                                        </p:tgtEl>
                                        <p:attrNameLst>
                                          <p:attrName>style.visibility</p:attrName>
                                        </p:attrNameLst>
                                      </p:cBhvr>
                                      <p:to>
                                        <p:strVal val="visible"/>
                                      </p:to>
                                    </p:set>
                                  </p:childTnLst>
                                </p:cTn>
                              </p:par>
                            </p:childTnLst>
                          </p:cTn>
                        </p:par>
                        <p:par>
                          <p:cTn id="51" fill="hold">
                            <p:stCondLst>
                              <p:cond delay="3900"/>
                            </p:stCondLst>
                            <p:childTnLst>
                              <p:par>
                                <p:cTn id="52" presetID="1" presetClass="entr" presetSubtype="0" fill="hold" grpId="0" nodeType="afterEffect">
                                  <p:stCondLst>
                                    <p:cond delay="300"/>
                                  </p:stCondLst>
                                  <p:childTnLst>
                                    <p:set>
                                      <p:cBhvr>
                                        <p:cTn id="53" dur="1" fill="hold">
                                          <p:stCondLst>
                                            <p:cond delay="0"/>
                                          </p:stCondLst>
                                        </p:cTn>
                                        <p:tgtEl>
                                          <p:spTgt spid="105476">
                                            <p:txEl>
                                              <p:pRg st="5" end="5"/>
                                            </p:txEl>
                                          </p:spTgt>
                                        </p:tgtEl>
                                        <p:attrNameLst>
                                          <p:attrName>style.visibility</p:attrName>
                                        </p:attrNameLst>
                                      </p:cBhvr>
                                      <p:to>
                                        <p:strVal val="visible"/>
                                      </p:to>
                                    </p:set>
                                  </p:childTnLst>
                                </p:cTn>
                              </p:par>
                            </p:childTnLst>
                          </p:cTn>
                        </p:par>
                        <p:par>
                          <p:cTn id="54" fill="hold">
                            <p:stCondLst>
                              <p:cond delay="4200"/>
                            </p:stCondLst>
                            <p:childTnLst>
                              <p:par>
                                <p:cTn id="55" presetID="1" presetClass="entr" presetSubtype="0" fill="hold" grpId="0" nodeType="afterEffect">
                                  <p:stCondLst>
                                    <p:cond delay="300"/>
                                  </p:stCondLst>
                                  <p:childTnLst>
                                    <p:set>
                                      <p:cBhvr>
                                        <p:cTn id="56" dur="1" fill="hold">
                                          <p:stCondLst>
                                            <p:cond delay="0"/>
                                          </p:stCondLst>
                                        </p:cTn>
                                        <p:tgtEl>
                                          <p:spTgt spid="105476">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5476">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105479">
                                            <p:txEl>
                                              <p:pRg st="0" end="0"/>
                                            </p:txEl>
                                          </p:spTgt>
                                        </p:tgtEl>
                                        <p:attrNameLst>
                                          <p:attrName>style.visibility</p:attrName>
                                        </p:attrNameLst>
                                      </p:cBhvr>
                                      <p:to>
                                        <p:strVal val="visible"/>
                                      </p:to>
                                    </p:set>
                                    <p:anim calcmode="lin" valueType="num">
                                      <p:cBhvr>
                                        <p:cTn id="65" dur="500" fill="hold"/>
                                        <p:tgtEl>
                                          <p:spTgt spid="105479">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5479">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547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547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P spid="105476" grpId="0" uiExpand="1" build="p"/>
      <p:bldP spid="105478" grpId="0"/>
    </p:bldLst>
  </p:timing>
</p:sld>
</file>

<file path=ppt/theme/theme1.xml><?xml version="1.0" encoding="utf-8"?>
<a:theme xmlns:a="http://schemas.openxmlformats.org/drawingml/2006/main" name="TS_Liggande_svensk">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4909</TotalTime>
  <Words>6406</Words>
  <Application>Microsoft Office PowerPoint</Application>
  <PresentationFormat>Bildspel på skärmen (4:3)</PresentationFormat>
  <Paragraphs>681</Paragraphs>
  <Slides>59</Slides>
  <Notes>53</Notes>
  <HiddenSlides>5</HiddenSlides>
  <MMClips>1</MMClips>
  <ScaleCrop>false</ScaleCrop>
  <HeadingPairs>
    <vt:vector size="4" baseType="variant">
      <vt:variant>
        <vt:lpstr>Tema</vt:lpstr>
      </vt:variant>
      <vt:variant>
        <vt:i4>1</vt:i4>
      </vt:variant>
      <vt:variant>
        <vt:lpstr>Bildrubriker</vt:lpstr>
      </vt:variant>
      <vt:variant>
        <vt:i4>59</vt:i4>
      </vt:variant>
    </vt:vector>
  </HeadingPairs>
  <TitlesOfParts>
    <vt:vector size="60" baseType="lpstr">
      <vt:lpstr>TS_Liggande_svensk</vt:lpstr>
      <vt:lpstr>Luftfartssystemet och myndigheten</vt:lpstr>
      <vt:lpstr>Mål för dagens föreläsning</vt:lpstr>
      <vt:lpstr>Luftfartens karaktär…</vt:lpstr>
      <vt:lpstr>Luftfartssystemet:</vt:lpstr>
      <vt:lpstr>Bild 5</vt:lpstr>
      <vt:lpstr>Luftfarten känner inga (nations)gränser</vt:lpstr>
      <vt:lpstr>Länderna träffas, i slutet av kriget</vt:lpstr>
      <vt:lpstr>Chicagokonventionen 1944</vt:lpstr>
      <vt:lpstr>Annexen till Chicagokonventionen</vt:lpstr>
      <vt:lpstr>Standards and Recommended Practices, SARPs</vt:lpstr>
      <vt:lpstr>Rörlighet – förtroende – ömsesidighet</vt:lpstr>
      <vt:lpstr>Hur vet vi att de andra ”gör rätt” eller ”lika”?</vt:lpstr>
      <vt:lpstr>Om man följer ICAO:s standarder…</vt:lpstr>
      <vt:lpstr>Flygsäkerhet:</vt:lpstr>
      <vt:lpstr>Flygsäkerhetsutveckling – ett exempel </vt:lpstr>
      <vt:lpstr>Antal döda i världsluftfarten, normerat per sträcka</vt:lpstr>
      <vt:lpstr>Flygsäkerhetsutveckling i världen 1994 - 2013</vt:lpstr>
      <vt:lpstr>Bild 18</vt:lpstr>
      <vt:lpstr>Bild 19</vt:lpstr>
      <vt:lpstr>USOAP-resultat?</vt:lpstr>
      <vt:lpstr>Slutsats  - gränsöverskridande behov…</vt:lpstr>
      <vt:lpstr>Ledningssystem för flygsäkerhet:</vt:lpstr>
      <vt:lpstr>Annex 19 – Safety Management</vt:lpstr>
      <vt:lpstr>Säkerhetsledningssystem = ett sorts kvalitetssystem </vt:lpstr>
      <vt:lpstr>Nu plockar vi ned SMS i mindre bitar</vt:lpstr>
      <vt:lpstr>”Alla” ska ha ett SMS</vt:lpstr>
      <vt:lpstr>Säkerhetsledning / Säkerhetskultur</vt:lpstr>
      <vt:lpstr>Marknadsutvecklingen</vt:lpstr>
      <vt:lpstr>Passagerarutveckling i Sverige 1974-2015</vt:lpstr>
      <vt:lpstr>Utrikesflyget är konjunkturberoende</vt:lpstr>
      <vt:lpstr>Hur klarar sig svenska flygbolag?</vt:lpstr>
      <vt:lpstr>Det europeiska flygsäkerhetssystemet</vt:lpstr>
      <vt:lpstr>Var kommer EU och EASA in?</vt:lpstr>
      <vt:lpstr>Jacques Barrot, vid invigningen  av EASA i Köln, december 2004:</vt:lpstr>
      <vt:lpstr>Varför har EASA inrättats? Artikel 2:</vt:lpstr>
      <vt:lpstr>Varför räcker inte ICAO?  Varför behövs EASA?</vt:lpstr>
      <vt:lpstr>Mekanismer i EASA-förordningen</vt:lpstr>
      <vt:lpstr>EASA-systemet – hittills</vt:lpstr>
      <vt:lpstr>Miljö:</vt:lpstr>
      <vt:lpstr>Miljöfrågor inom luftfarten</vt:lpstr>
      <vt:lpstr>”Carbon neutral growth by 2020”</vt:lpstr>
      <vt:lpstr>ETS – Stort politiskt tryck på EU:</vt:lpstr>
      <vt:lpstr>Det gick inte så bra…</vt:lpstr>
      <vt:lpstr>Flygets utsläpp av växthusgaser</vt:lpstr>
      <vt:lpstr>Vi blir bättre</vt:lpstr>
      <vt:lpstr>http://sverigesradio.se/sida/avsnitt/778489?programid=3345</vt:lpstr>
      <vt:lpstr>Miljöarbete kräver strategi</vt:lpstr>
      <vt:lpstr>Bild 48</vt:lpstr>
      <vt:lpstr>Transportpolitiska mål</vt:lpstr>
      <vt:lpstr>Vision</vt:lpstr>
      <vt:lpstr>Myndighetsbilden</vt:lpstr>
      <vt:lpstr>Fakta om Transportstyrelsen</vt:lpstr>
      <vt:lpstr>Organisation</vt:lpstr>
      <vt:lpstr>Medarbetare</vt:lpstr>
      <vt:lpstr>Fyra trafikslag – samma ansvar</vt:lpstr>
      <vt:lpstr>Luftfart</vt:lpstr>
      <vt:lpstr>Vi skapar trygghet…</vt:lpstr>
      <vt:lpstr>Utvärdering – nådde vi målet?</vt:lpstr>
      <vt:lpstr>Tack för mig</vt:lpstr>
    </vt:vector>
  </TitlesOfParts>
  <Company>Transportstyrelsen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pika01</dc:creator>
  <dc:description>TS9000, v1.0, 2011-06-13</dc:description>
  <cp:lastModifiedBy>mamo01</cp:lastModifiedBy>
  <cp:revision>341</cp:revision>
  <dcterms:created xsi:type="dcterms:W3CDTF">2011-10-04T12:25:33Z</dcterms:created>
  <dcterms:modified xsi:type="dcterms:W3CDTF">2016-09-20T09:28:20Z</dcterms:modified>
</cp:coreProperties>
</file>