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0" r:id="rId5"/>
    <p:sldId id="261" r:id="rId6"/>
    <p:sldId id="265" r:id="rId7"/>
    <p:sldId id="267" r:id="rId8"/>
    <p:sldId id="268" r:id="rId9"/>
    <p:sldId id="269" r:id="rId10"/>
    <p:sldId id="270" r:id="rId11"/>
    <p:sldId id="271" r:id="rId12"/>
    <p:sldId id="266" r:id="rId13"/>
    <p:sldId id="272" r:id="rId14"/>
    <p:sldId id="262" r:id="rId15"/>
    <p:sldId id="263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13" autoAdjust="0"/>
    <p:restoredTop sz="94697" autoAdjust="0"/>
  </p:normalViewPr>
  <p:slideViewPr>
    <p:cSldViewPr snapToObjects="1">
      <p:cViewPr>
        <p:scale>
          <a:sx n="100" d="100"/>
          <a:sy n="100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83" d="100"/>
          <a:sy n="83" d="100"/>
        </p:scale>
        <p:origin x="-2648" y="-11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DB9BD-A4B9-E045-A88E-BC4106DE8319}" type="datetimeFigureOut">
              <a:rPr lang="en-US" smtClean="0"/>
              <a:pPr/>
              <a:t>10/2/2011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B53C4-AB0E-6341-833C-B9C3112CE8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B53C4-AB0E-6341-833C-B9C3112CE8B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B53C4-AB0E-6341-833C-B9C3112CE8B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B53C4-AB0E-6341-833C-B9C3112CE8B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B53C4-AB0E-6341-833C-B9C3112CE8B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B53C4-AB0E-6341-833C-B9C3112CE8B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B53C4-AB0E-6341-833C-B9C3112CE8B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B53C4-AB0E-6341-833C-B9C3112CE8B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B53C4-AB0E-6341-833C-B9C3112CE8B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B53C4-AB0E-6341-833C-B9C3112CE8B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B53C4-AB0E-6341-833C-B9C3112CE8B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7499-10E7-4C4D-B4A9-FE3A38466969}" type="datetimeFigureOut">
              <a:rPr lang="en-US" smtClean="0"/>
              <a:pPr/>
              <a:t>10/2/2011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02D4-212D-B24D-AEF2-64B63E94B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7499-10E7-4C4D-B4A9-FE3A38466969}" type="datetimeFigureOut">
              <a:rPr lang="en-US" smtClean="0"/>
              <a:pPr/>
              <a:t>10/2/2011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02D4-212D-B24D-AEF2-64B63E94B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7499-10E7-4C4D-B4A9-FE3A38466969}" type="datetimeFigureOut">
              <a:rPr lang="en-US" smtClean="0"/>
              <a:pPr/>
              <a:t>10/2/2011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02D4-212D-B24D-AEF2-64B63E94B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7499-10E7-4C4D-B4A9-FE3A38466969}" type="datetimeFigureOut">
              <a:rPr lang="en-US" smtClean="0"/>
              <a:pPr/>
              <a:t>10/2/2011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02D4-212D-B24D-AEF2-64B63E94B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7499-10E7-4C4D-B4A9-FE3A38466969}" type="datetimeFigureOut">
              <a:rPr lang="en-US" smtClean="0"/>
              <a:pPr/>
              <a:t>10/2/2011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02D4-212D-B24D-AEF2-64B63E94B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7499-10E7-4C4D-B4A9-FE3A38466969}" type="datetimeFigureOut">
              <a:rPr lang="en-US" smtClean="0"/>
              <a:pPr/>
              <a:t>10/2/2011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02D4-212D-B24D-AEF2-64B63E94B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7499-10E7-4C4D-B4A9-FE3A38466969}" type="datetimeFigureOut">
              <a:rPr lang="en-US" smtClean="0"/>
              <a:pPr/>
              <a:t>10/2/2011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02D4-212D-B24D-AEF2-64B63E94B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7499-10E7-4C4D-B4A9-FE3A38466969}" type="datetimeFigureOut">
              <a:rPr lang="en-US" smtClean="0"/>
              <a:pPr/>
              <a:t>10/2/2011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02D4-212D-B24D-AEF2-64B63E94B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7499-10E7-4C4D-B4A9-FE3A38466969}" type="datetimeFigureOut">
              <a:rPr lang="en-US" smtClean="0"/>
              <a:pPr/>
              <a:t>10/2/2011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02D4-212D-B24D-AEF2-64B63E94B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7499-10E7-4C4D-B4A9-FE3A38466969}" type="datetimeFigureOut">
              <a:rPr lang="en-US" smtClean="0"/>
              <a:pPr/>
              <a:t>10/2/2011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02D4-212D-B24D-AEF2-64B63E94B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E7499-10E7-4C4D-B4A9-FE3A38466969}" type="datetimeFigureOut">
              <a:rPr lang="en-US" smtClean="0"/>
              <a:pPr/>
              <a:t>10/2/2011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C02D4-212D-B24D-AEF2-64B63E94B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E7499-10E7-4C4D-B4A9-FE3A38466969}" type="datetimeFigureOut">
              <a:rPr lang="en-US" smtClean="0"/>
              <a:pPr/>
              <a:t>10/2/2011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C02D4-212D-B24D-AEF2-64B63E94BC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181350"/>
            <a:ext cx="7543800" cy="55245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Data Transmission and Base-Station Placement for Optimizing Network </a:t>
            </a:r>
            <a:r>
              <a:rPr lang="en-US" sz="4000" dirty="0" smtClean="0"/>
              <a:t>Lifetime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556" dirty="0" smtClean="0"/>
              <a:t>Esther </a:t>
            </a:r>
            <a:r>
              <a:rPr lang="en-US" sz="2556" dirty="0"/>
              <a:t>M. </a:t>
            </a:r>
            <a:r>
              <a:rPr lang="en-US" sz="2556" dirty="0" err="1"/>
              <a:t>Arkin</a:t>
            </a:r>
            <a:r>
              <a:rPr lang="en-US" sz="2556" dirty="0" smtClean="0"/>
              <a:t>  </a:t>
            </a:r>
            <a:r>
              <a:rPr lang="en-US" sz="2556" smtClean="0"/>
              <a:t>and </a:t>
            </a:r>
            <a:r>
              <a:rPr lang="en-US" sz="2556" smtClean="0"/>
              <a:t>Joseph </a:t>
            </a:r>
            <a:r>
              <a:rPr lang="en-US" sz="2556" dirty="0" smtClean="0"/>
              <a:t>S. B. Mitchell</a:t>
            </a:r>
            <a:r>
              <a:rPr lang="en-US" sz="2222" dirty="0" smtClean="0"/>
              <a:t/>
            </a:r>
            <a:br>
              <a:rPr lang="en-US" sz="2222" dirty="0" smtClean="0"/>
            </a:br>
            <a:r>
              <a:rPr lang="en-US" sz="2222" dirty="0" smtClean="0">
                <a:solidFill>
                  <a:schemeClr val="tx2"/>
                </a:solidFill>
              </a:rPr>
              <a:t>Stony </a:t>
            </a:r>
            <a:r>
              <a:rPr lang="en-US" sz="2222" dirty="0">
                <a:solidFill>
                  <a:schemeClr val="tx2"/>
                </a:solidFill>
              </a:rPr>
              <a:t>Brook University</a:t>
            </a:r>
            <a:r>
              <a:rPr lang="en-US" sz="2222" dirty="0" smtClean="0">
                <a:solidFill>
                  <a:schemeClr val="tx2"/>
                </a:solidFill>
              </a:rPr>
              <a:t> </a:t>
            </a:r>
            <a:r>
              <a:rPr lang="en-US" sz="2222" dirty="0" smtClean="0"/>
              <a:t/>
            </a:r>
            <a:br>
              <a:rPr lang="en-US" sz="2222" dirty="0" smtClean="0"/>
            </a:br>
            <a:r>
              <a:rPr lang="en-US" sz="2222" dirty="0" smtClean="0"/>
              <a:t/>
            </a:r>
            <a:br>
              <a:rPr lang="en-US" sz="2222" dirty="0" smtClean="0"/>
            </a:br>
            <a:r>
              <a:rPr lang="en-US" sz="2222" dirty="0" smtClean="0"/>
              <a:t/>
            </a:r>
            <a:br>
              <a:rPr lang="en-US" sz="2222" dirty="0" smtClean="0"/>
            </a:br>
            <a:r>
              <a:rPr lang="en-US" sz="2556" dirty="0" smtClean="0"/>
              <a:t/>
            </a:r>
            <a:br>
              <a:rPr lang="en-US" sz="2556" dirty="0" smtClean="0"/>
            </a:br>
            <a:r>
              <a:rPr lang="en-US" sz="2556" dirty="0" err="1" smtClean="0"/>
              <a:t>Swaminathan</a:t>
            </a:r>
            <a:r>
              <a:rPr lang="en-US" sz="2556" dirty="0" smtClean="0"/>
              <a:t> </a:t>
            </a:r>
            <a:r>
              <a:rPr lang="en-US" sz="2556" dirty="0" err="1" smtClean="0"/>
              <a:t>Sankararaman</a:t>
            </a:r>
            <a:r>
              <a:rPr lang="en-US" sz="2556" dirty="0" smtClean="0"/>
              <a:t>, </a:t>
            </a:r>
            <a:r>
              <a:rPr lang="en-US" sz="2556" dirty="0" err="1" smtClean="0"/>
              <a:t>Javad</a:t>
            </a:r>
            <a:r>
              <a:rPr lang="en-US" sz="2556" dirty="0" smtClean="0"/>
              <a:t> </a:t>
            </a:r>
            <a:r>
              <a:rPr lang="en-US" sz="2556" dirty="0" err="1" smtClean="0"/>
              <a:t>Taheri</a:t>
            </a:r>
            <a:r>
              <a:rPr lang="en-US" sz="2556" dirty="0" smtClean="0"/>
              <a:t/>
            </a:r>
            <a:br>
              <a:rPr lang="en-US" sz="2556" dirty="0" smtClean="0"/>
            </a:br>
            <a:r>
              <a:rPr lang="en-US" sz="2400" dirty="0" smtClean="0"/>
              <a:t>Alon Efrat,  </a:t>
            </a:r>
            <a:r>
              <a:rPr lang="en-US" sz="2400" dirty="0" err="1" smtClean="0"/>
              <a:t>Srinivasan</a:t>
            </a:r>
            <a:r>
              <a:rPr lang="en-US" sz="2400" dirty="0" smtClean="0"/>
              <a:t> </a:t>
            </a:r>
            <a:r>
              <a:rPr lang="en-US" sz="2400" dirty="0" err="1" smtClean="0"/>
              <a:t>Ramasubramanian</a:t>
            </a:r>
            <a:r>
              <a:rPr lang="en-US" sz="2400" dirty="0" smtClean="0"/>
              <a:t> </a:t>
            </a:r>
            <a:r>
              <a:rPr lang="en-US" sz="2222" dirty="0" smtClean="0"/>
              <a:t/>
            </a:r>
            <a:br>
              <a:rPr lang="en-US" sz="2222" dirty="0" smtClean="0"/>
            </a:br>
            <a:r>
              <a:rPr lang="en-US" sz="2222" dirty="0" smtClean="0">
                <a:solidFill>
                  <a:srgbClr val="1F497D"/>
                </a:solidFill>
              </a:rPr>
              <a:t>U of Arizona </a:t>
            </a:r>
            <a:r>
              <a:rPr lang="en-US" sz="2222" dirty="0" smtClean="0"/>
              <a:t/>
            </a:r>
            <a:br>
              <a:rPr lang="en-US" sz="2222" dirty="0" smtClean="0"/>
            </a:br>
            <a:r>
              <a:rPr lang="en-US" sz="2222" dirty="0" smtClean="0"/>
              <a:t/>
            </a:r>
            <a:br>
              <a:rPr lang="en-US" sz="2222" dirty="0" smtClean="0"/>
            </a:br>
            <a:r>
              <a:rPr lang="en-US" sz="2222" dirty="0"/>
              <a:t/>
            </a:r>
            <a:br>
              <a:rPr lang="en-US" sz="2222" dirty="0"/>
            </a:br>
            <a:r>
              <a:rPr lang="en-US" sz="2222" dirty="0" smtClean="0"/>
              <a:t> </a:t>
            </a:r>
            <a:r>
              <a:rPr lang="en-US" sz="2556" dirty="0" err="1" smtClean="0"/>
              <a:t>Valentin</a:t>
            </a:r>
            <a:r>
              <a:rPr lang="en-US" sz="2556" dirty="0" smtClean="0"/>
              <a:t> </a:t>
            </a:r>
            <a:r>
              <a:rPr lang="en-US" sz="2556" dirty="0" err="1" smtClean="0"/>
              <a:t>Polishchuk</a:t>
            </a:r>
            <a:r>
              <a:rPr lang="en-US" sz="2556" dirty="0" smtClean="0"/>
              <a:t> </a:t>
            </a:r>
            <a:r>
              <a:rPr lang="en-US" sz="2222" dirty="0" smtClean="0"/>
              <a:t/>
            </a:r>
            <a:br>
              <a:rPr lang="en-US" sz="2222" dirty="0" smtClean="0"/>
            </a:br>
            <a:r>
              <a:rPr lang="en-US" sz="2222" dirty="0" smtClean="0">
                <a:solidFill>
                  <a:srgbClr val="1F497D"/>
                </a:solidFill>
              </a:rPr>
              <a:t>U </a:t>
            </a:r>
            <a:r>
              <a:rPr lang="en-US" sz="2222" dirty="0">
                <a:solidFill>
                  <a:srgbClr val="1F497D"/>
                </a:solidFill>
              </a:rPr>
              <a:t>of </a:t>
            </a:r>
            <a:r>
              <a:rPr lang="en-US" sz="2222" dirty="0" smtClean="0">
                <a:solidFill>
                  <a:srgbClr val="1F497D"/>
                </a:solidFill>
              </a:rPr>
              <a:t>Helsinki </a:t>
            </a:r>
            <a:r>
              <a:rPr lang="en-US" sz="2222" dirty="0" smtClean="0"/>
              <a:t/>
            </a:r>
            <a:br>
              <a:rPr lang="en-US" sz="2222" dirty="0" smtClean="0"/>
            </a:br>
            <a:endParaRPr lang="en-US" sz="2222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543800" cy="552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Computing the assignment</a:t>
            </a:r>
            <a:r>
              <a:rPr lang="en-US" sz="2222" dirty="0" smtClean="0"/>
              <a:t/>
            </a:r>
            <a:br>
              <a:rPr lang="en-US" sz="2222" dirty="0" smtClean="0"/>
            </a:br>
            <a:endParaRPr lang="en-US" sz="2222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857250"/>
            <a:ext cx="8458200" cy="7232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/>
            <a:endParaRPr lang="en-US" sz="2100" dirty="0" smtClean="0"/>
          </a:p>
          <a:p>
            <a:pPr marL="457200" indent="-457200">
              <a:buFont typeface="+mj-lt"/>
              <a:buAutoNum type="arabicPeriod"/>
            </a:pPr>
            <a:endParaRPr lang="en-US" sz="2000" i="1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0" y="1349692"/>
            <a:ext cx="88392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By expanding </a:t>
            </a:r>
            <a:r>
              <a:rPr lang="en-US" sz="2400" dirty="0" err="1" smtClean="0"/>
              <a:t>Dinic</a:t>
            </a:r>
            <a:r>
              <a:rPr lang="en-US" sz="2400" dirty="0" smtClean="0"/>
              <a:t>’ matching algorithm, we can actually find the assignment in </a:t>
            </a:r>
            <a:r>
              <a:rPr lang="en-US" sz="2800" i="1" dirty="0" smtClean="0"/>
              <a:t>O(n</a:t>
            </a:r>
            <a:r>
              <a:rPr lang="en-US" sz="2800" i="1" baseline="30000" dirty="0" smtClean="0"/>
              <a:t>3/2</a:t>
            </a:r>
            <a:r>
              <a:rPr lang="en-US" sz="2800" i="1" dirty="0" smtClean="0"/>
              <a:t> log </a:t>
            </a:r>
            <a:r>
              <a:rPr lang="en-US" sz="2800" i="1" dirty="0" err="1" smtClean="0"/>
              <a:t>n</a:t>
            </a:r>
            <a:r>
              <a:rPr lang="en-US" sz="2800" i="1" dirty="0" smtClean="0"/>
              <a:t>)</a:t>
            </a:r>
            <a:endParaRPr lang="en-US" sz="2400" i="1" dirty="0" smtClean="0"/>
          </a:p>
          <a:p>
            <a:endParaRPr lang="en-US" sz="2400" i="1" dirty="0" smtClean="0"/>
          </a:p>
          <a:p>
            <a:r>
              <a:rPr lang="en-US" sz="2400" dirty="0" smtClean="0"/>
              <a:t>If an edge is deleted/inserted, or if </a:t>
            </a:r>
            <a:r>
              <a:rPr lang="en-US" sz="2400" dirty="0" err="1" smtClean="0"/>
              <a:t>c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 is incremented/decremented, we can update the assignment in </a:t>
            </a:r>
            <a:r>
              <a:rPr lang="en-US" sz="2400" i="1" dirty="0" smtClean="0"/>
              <a:t>O( </a:t>
            </a:r>
            <a:r>
              <a:rPr lang="en-US" sz="2400" i="1" dirty="0" err="1" smtClean="0"/>
              <a:t>n</a:t>
            </a:r>
            <a:r>
              <a:rPr lang="en-US" sz="2400" i="1" dirty="0" smtClean="0"/>
              <a:t> log </a:t>
            </a:r>
            <a:r>
              <a:rPr lang="en-US" sz="2400" i="1" dirty="0" err="1" smtClean="0"/>
              <a:t>n</a:t>
            </a:r>
            <a:r>
              <a:rPr lang="en-US" sz="2400" i="1" dirty="0" smtClean="0"/>
              <a:t>) </a:t>
            </a:r>
            <a:r>
              <a:rPr lang="en-US" sz="2400" dirty="0" smtClean="0"/>
              <a:t> per event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1371600" y="4419600"/>
            <a:ext cx="75016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Next lets find optimum location of the basestation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543800" cy="552450"/>
          </a:xfrm>
        </p:spPr>
        <p:txBody>
          <a:bodyPr>
            <a:noAutofit/>
          </a:bodyPr>
          <a:lstStyle/>
          <a:p>
            <a:r>
              <a:rPr lang="en-US" sz="3200" dirty="0" smtClean="0"/>
              <a:t>Orbits around </a:t>
            </a:r>
            <a:r>
              <a:rPr lang="en-US" sz="3200" i="1" dirty="0" err="1" smtClean="0"/>
              <a:t>s</a:t>
            </a:r>
            <a:r>
              <a:rPr lang="en-US" sz="3200" i="1" baseline="-25000" dirty="0" err="1" smtClean="0"/>
              <a:t>i</a:t>
            </a:r>
            <a:r>
              <a:rPr lang="en-US" sz="3200" i="1" dirty="0" smtClean="0"/>
              <a:t> </a:t>
            </a:r>
            <a:r>
              <a:rPr lang="en-US" sz="3200" dirty="0" smtClean="0"/>
              <a:t> for a fixed duration </a:t>
            </a:r>
            <a:r>
              <a:rPr lang="en-US" sz="3200" dirty="0" err="1" smtClean="0"/>
              <a:t>τ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857250"/>
            <a:ext cx="8458200" cy="7232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1"/>
            <a:endParaRPr lang="en-US" sz="2100" dirty="0" smtClean="0"/>
          </a:p>
          <a:p>
            <a:pPr marL="457200" indent="-457200">
              <a:buFont typeface="+mj-lt"/>
              <a:buAutoNum type="arabicPeriod"/>
            </a:pPr>
            <a:endParaRPr lang="en-US" sz="2000" i="1" dirty="0" smtClean="0"/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4503420" y="3497580"/>
            <a:ext cx="137160" cy="137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1676400" y="914400"/>
            <a:ext cx="5486400" cy="5486400"/>
          </a:xfrm>
          <a:prstGeom prst="ellipse">
            <a:avLst/>
          </a:prstGeom>
          <a:noFill/>
          <a:ln w="28575" cap="flat" cmpd="sng" algn="ctr">
            <a:solidFill>
              <a:srgbClr val="008000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640580" y="3143637"/>
            <a:ext cx="5714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i="1" dirty="0" err="1" smtClean="0"/>
              <a:t>s</a:t>
            </a:r>
            <a:r>
              <a:rPr lang="en-US" sz="4000" i="1" baseline="-25000" dirty="0" err="1" smtClean="0"/>
              <a:t>i</a:t>
            </a:r>
            <a:endParaRPr lang="en-US" sz="4000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4670176" y="914400"/>
            <a:ext cx="379534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err="1" smtClean="0">
                <a:ln>
                  <a:solidFill>
                    <a:srgbClr val="008000"/>
                  </a:solidFill>
                </a:ln>
              </a:rPr>
              <a:t>s</a:t>
            </a:r>
            <a:r>
              <a:rPr lang="en-US" sz="2100" baseline="-25000" dirty="0" err="1" smtClean="0">
                <a:ln>
                  <a:solidFill>
                    <a:srgbClr val="008000"/>
                  </a:solidFill>
                </a:ln>
              </a:rPr>
              <a:t>i</a:t>
            </a:r>
            <a:r>
              <a:rPr lang="en-US" sz="2100" dirty="0" smtClean="0">
                <a:ln>
                  <a:solidFill>
                    <a:srgbClr val="008000"/>
                  </a:solidFill>
                </a:ln>
              </a:rPr>
              <a:t> can transmit its data to any point in this disk for duration </a:t>
            </a:r>
            <a:r>
              <a:rPr lang="en-US" sz="2100" dirty="0" err="1" smtClean="0">
                <a:ln>
                  <a:solidFill>
                    <a:srgbClr val="008000"/>
                  </a:solidFill>
                </a:ln>
              </a:rPr>
              <a:t>τ</a:t>
            </a:r>
            <a:endParaRPr lang="en-US" sz="2100" dirty="0">
              <a:ln>
                <a:solidFill>
                  <a:srgbClr val="008000"/>
                </a:solidFill>
              </a:ln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2438400" y="1676400"/>
            <a:ext cx="4023360" cy="402336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3040380" y="2125980"/>
            <a:ext cx="2903220" cy="2903220"/>
          </a:xfrm>
          <a:prstGeom prst="ellipse">
            <a:avLst/>
          </a:prstGeom>
          <a:noFill/>
          <a:ln w="38100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 rot="20243320">
            <a:off x="3560617" y="4902301"/>
            <a:ext cx="31765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n>
                  <a:solidFill>
                    <a:srgbClr val="FF0000"/>
                  </a:solidFill>
                </a:ln>
              </a:rPr>
              <a:t>s</a:t>
            </a:r>
            <a:r>
              <a:rPr lang="en-US" baseline="-25000" dirty="0" err="1" smtClean="0">
                <a:ln>
                  <a:solidFill>
                    <a:srgbClr val="FF0000"/>
                  </a:solidFill>
                </a:ln>
              </a:rPr>
              <a:t>i</a:t>
            </a:r>
            <a:r>
              <a:rPr lang="en-US" dirty="0" smtClean="0">
                <a:ln>
                  <a:solidFill>
                    <a:srgbClr val="FF0000"/>
                  </a:solidFill>
                </a:ln>
              </a:rPr>
              <a:t> can transmit all its data, and data relayed from 1 another sensor</a:t>
            </a:r>
            <a:endParaRPr lang="en-US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8" name="TextBox 27"/>
          <p:cNvSpPr txBox="1"/>
          <p:nvPr/>
        </p:nvSpPr>
        <p:spPr>
          <a:xfrm rot="2270456">
            <a:off x="1997867" y="3581588"/>
            <a:ext cx="31765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n>
                  <a:solidFill>
                    <a:srgbClr val="0000FF"/>
                  </a:solidFill>
                </a:ln>
              </a:rPr>
              <a:t>s</a:t>
            </a:r>
            <a:r>
              <a:rPr lang="en-US" baseline="-25000" dirty="0" err="1" smtClean="0">
                <a:ln>
                  <a:solidFill>
                    <a:srgbClr val="0000FF"/>
                  </a:solidFill>
                </a:ln>
              </a:rPr>
              <a:t>i</a:t>
            </a:r>
            <a:r>
              <a:rPr lang="en-US" dirty="0" smtClean="0">
                <a:ln>
                  <a:solidFill>
                    <a:srgbClr val="0000FF"/>
                  </a:solidFill>
                </a:ln>
              </a:rPr>
              <a:t> can transmit all its data, and data received  from  </a:t>
            </a:r>
            <a:r>
              <a:rPr lang="en-US" sz="2800" b="1" dirty="0" smtClean="0">
                <a:ln>
                  <a:solidFill>
                    <a:srgbClr val="0000FF"/>
                  </a:solidFill>
                </a:ln>
              </a:rPr>
              <a:t>2 </a:t>
            </a:r>
            <a:r>
              <a:rPr lang="en-US" dirty="0" smtClean="0">
                <a:ln>
                  <a:solidFill>
                    <a:srgbClr val="0000FF"/>
                  </a:solidFill>
                </a:ln>
              </a:rPr>
              <a:t>other sensors</a:t>
            </a:r>
            <a:endParaRPr lang="en-US" dirty="0">
              <a:ln>
                <a:solidFill>
                  <a:srgbClr val="0000FF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Finding opt location of a </a:t>
            </a:r>
            <a:r>
              <a:rPr lang="en-US" sz="3200" dirty="0" err="1" smtClean="0"/>
              <a:t>basestaion</a:t>
            </a:r>
            <a:r>
              <a:rPr lang="en-US" sz="3200" dirty="0" smtClean="0"/>
              <a:t> – fixed duration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7700"/>
            <a:ext cx="8229600" cy="45259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2057400"/>
            <a:ext cx="6400800" cy="47724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118680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each sensor compute its orbits.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89589" y="1676400"/>
            <a:ext cx="712561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compute the assignment at each vertex of this arrangement (using previous algorithm)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O(</a:t>
            </a:r>
            <a:r>
              <a:rPr lang="en-US" sz="2000" i="1" dirty="0" err="1" smtClean="0"/>
              <a:t>n</a:t>
            </a:r>
            <a:r>
              <a:rPr lang="en-US" sz="2000" dirty="0" smtClean="0"/>
              <a:t> log </a:t>
            </a:r>
            <a:r>
              <a:rPr lang="en-US" sz="2000" i="1" dirty="0" err="1" smtClean="0"/>
              <a:t>n</a:t>
            </a:r>
            <a:r>
              <a:rPr lang="en-US" sz="2000" dirty="0" smtClean="0"/>
              <a:t>) per vertex, </a:t>
            </a:r>
          </a:p>
          <a:p>
            <a:r>
              <a:rPr lang="en-US" sz="2000" dirty="0" smtClean="0"/>
              <a:t>or O(</a:t>
            </a:r>
            <a:r>
              <a:rPr lang="en-US" sz="2000" i="1" dirty="0" smtClean="0"/>
              <a:t>n</a:t>
            </a:r>
            <a:r>
              <a:rPr lang="en-US" sz="2000" baseline="30000" dirty="0" smtClean="0"/>
              <a:t>5</a:t>
            </a:r>
            <a:r>
              <a:rPr lang="en-US" sz="2000" dirty="0" smtClean="0"/>
              <a:t> log </a:t>
            </a:r>
            <a:r>
              <a:rPr lang="en-US" sz="2000" i="1" dirty="0" err="1" smtClean="0"/>
              <a:t>n</a:t>
            </a:r>
            <a:r>
              <a:rPr lang="en-US" sz="2000" dirty="0" smtClean="0"/>
              <a:t>) altogether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Finding optimum duration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77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2057400"/>
            <a:ext cx="6400800" cy="47724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118680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Use parametric search of Megiddo + improvements by Cole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4389" y="1734234"/>
            <a:ext cx="81924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Use AKS sorting networks to sort the vertices between disks. This is the generic algorithm  generating critical durations </a:t>
            </a:r>
            <a:r>
              <a:rPr lang="en-US" sz="2000" i="1" dirty="0" err="1" smtClean="0">
                <a:solidFill>
                  <a:srgbClr val="0000FF"/>
                </a:solidFill>
              </a:rPr>
              <a:t>τ</a:t>
            </a:r>
            <a:endParaRPr lang="en-US" sz="2000" i="1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Use previous algorithm as an oracle to determine if </a:t>
            </a:r>
            <a:r>
              <a:rPr lang="en-US" sz="2000" i="1" dirty="0" err="1" smtClean="0">
                <a:solidFill>
                  <a:srgbClr val="0000FF"/>
                </a:solidFill>
              </a:rPr>
              <a:t>τ</a:t>
            </a:r>
            <a:r>
              <a:rPr lang="en-US" sz="2000" dirty="0" smtClean="0">
                <a:solidFill>
                  <a:srgbClr val="0000FF"/>
                </a:solidFill>
              </a:rPr>
              <a:t> is too small/large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064500" y="14351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Finding 3-Level Trees is NP-Hard</a:t>
            </a:r>
          </a:p>
        </p:txBody>
      </p:sp>
      <p:sp>
        <p:nvSpPr>
          <p:cNvPr id="2051" name="Content Placeholder 5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295400"/>
          </a:xfrm>
        </p:spPr>
        <p:txBody>
          <a:bodyPr>
            <a:normAutofit fontScale="77500" lnSpcReduction="20000"/>
          </a:bodyPr>
          <a:lstStyle/>
          <a:p>
            <a:r>
              <a:rPr lang="en-US" sz="2200">
                <a:latin typeface="Times New Roman" charset="0"/>
                <a:ea typeface="Times New Roman" charset="0"/>
                <a:cs typeface="Times New Roman" charset="0"/>
              </a:rPr>
              <a:t>Hard even in the case of finite data transmission (no issue of maximizing lifetime). </a:t>
            </a:r>
          </a:p>
          <a:p>
            <a:r>
              <a:rPr lang="en-US" sz="2200">
                <a:latin typeface="Times New Roman" charset="0"/>
                <a:ea typeface="Times New Roman" charset="0"/>
                <a:cs typeface="Times New Roman" charset="0"/>
              </a:rPr>
              <a:t>Maximum distance to which sensor can transmit data of </a:t>
            </a:r>
            <a:r>
              <a:rPr lang="en-US" sz="2200" b="1" i="1">
                <a:latin typeface="Times New Roman" charset="0"/>
                <a:ea typeface="Times New Roman" charset="0"/>
                <a:cs typeface="Times New Roman" charset="0"/>
              </a:rPr>
              <a:t>x </a:t>
            </a:r>
            <a:r>
              <a:rPr lang="en-US" sz="2200">
                <a:latin typeface="Times New Roman" charset="0"/>
                <a:ea typeface="Times New Roman" charset="0"/>
                <a:cs typeface="Times New Roman" charset="0"/>
              </a:rPr>
              <a:t>sensors:</a:t>
            </a:r>
          </a:p>
          <a:p>
            <a:pPr marL="800100" lvl="1" indent="-342900" algn="ctr">
              <a:buFont typeface="Arial" charset="0"/>
              <a:buNone/>
            </a:pPr>
            <a:r>
              <a:rPr lang="en-US" sz="2200" b="1" i="1"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en-US" sz="2200" b="1" i="1" baseline="-25000">
                <a:latin typeface="Times New Roman" charset="0"/>
                <a:ea typeface="Times New Roman" charset="0"/>
                <a:cs typeface="Times New Roman" charset="0"/>
              </a:rPr>
              <a:t>x</a:t>
            </a:r>
            <a:r>
              <a:rPr lang="en-US" sz="2200" b="1" i="1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b="1">
                <a:latin typeface="Times New Roman" charset="0"/>
                <a:ea typeface="Times New Roman" charset="0"/>
                <a:cs typeface="Times New Roman" charset="0"/>
              </a:rPr>
              <a:t>=</a:t>
            </a:r>
            <a:r>
              <a:rPr lang="en-US" sz="2200" b="1" i="1">
                <a:latin typeface="Times New Roman" charset="0"/>
                <a:ea typeface="Times New Roman" charset="0"/>
                <a:cs typeface="Times New Roman" charset="0"/>
              </a:rPr>
              <a:t> x</a:t>
            </a:r>
            <a:r>
              <a:rPr lang="en-US" sz="2200" baseline="30000">
                <a:latin typeface="Times New Roman" charset="0"/>
                <a:ea typeface="Times New Roman" charset="0"/>
                <a:cs typeface="Times New Roman" charset="0"/>
              </a:rPr>
              <a:t>−</a:t>
            </a:r>
            <a:r>
              <a:rPr lang="en-US" sz="2200" b="1" i="1" baseline="30000">
                <a:latin typeface="Times New Roman" charset="0"/>
                <a:ea typeface="Times New Roman" charset="0"/>
                <a:cs typeface="Times New Roman" charset="0"/>
              </a:rPr>
              <a:t>(1/</a:t>
            </a:r>
            <a:r>
              <a:rPr lang="el-GR" sz="2200" b="1" baseline="30000">
                <a:latin typeface="Times New Roman" charset="0"/>
                <a:ea typeface="Times New Roman" charset="0"/>
                <a:cs typeface="Times New Roman" charset="0"/>
              </a:rPr>
              <a:t> α</a:t>
            </a:r>
            <a:r>
              <a:rPr lang="en-US" sz="2200" b="1" baseline="30000">
                <a:latin typeface="Times New Roman" charset="0"/>
                <a:ea typeface="Times New Roman" charset="0"/>
                <a:cs typeface="Times New Roman" charset="0"/>
              </a:rPr>
              <a:t>)</a:t>
            </a:r>
            <a:r>
              <a:rPr lang="en-US" sz="2200" b="1" i="1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b="1">
                <a:latin typeface="Times New Roman" charset="0"/>
                <a:ea typeface="Times New Roman" charset="0"/>
                <a:cs typeface="Times New Roman" charset="0"/>
              </a:rPr>
              <a:t>, for some 2 ≤ </a:t>
            </a:r>
            <a:r>
              <a:rPr lang="el-GR" sz="2200" b="1">
                <a:latin typeface="Times New Roman" charset="0"/>
                <a:ea typeface="Times New Roman" charset="0"/>
                <a:cs typeface="Times New Roman" charset="0"/>
              </a:rPr>
              <a:t>α</a:t>
            </a:r>
            <a:r>
              <a:rPr lang="en-US" sz="2200" b="1">
                <a:latin typeface="Times New Roman" charset="0"/>
                <a:ea typeface="Times New Roman" charset="0"/>
                <a:cs typeface="Times New Roman" charset="0"/>
              </a:rPr>
              <a:t> ≤ 4</a:t>
            </a:r>
          </a:p>
          <a:p>
            <a:r>
              <a:rPr lang="en-US" sz="2200" b="1">
                <a:latin typeface="Times New Roman" charset="0"/>
                <a:ea typeface="Times New Roman" charset="0"/>
                <a:cs typeface="Times New Roman" charset="0"/>
              </a:rPr>
              <a:t>Decision Problem:</a:t>
            </a:r>
          </a:p>
        </p:txBody>
      </p:sp>
      <p:sp>
        <p:nvSpPr>
          <p:cNvPr id="2052" name="TextBox 7"/>
          <p:cNvSpPr txBox="1">
            <a:spLocks noChangeArrowheads="1"/>
          </p:cNvSpPr>
          <p:nvPr/>
        </p:nvSpPr>
        <p:spPr bwMode="auto">
          <a:xfrm>
            <a:off x="914400" y="2657475"/>
            <a:ext cx="7467600" cy="92392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just"/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Given a set of sensors </a:t>
            </a:r>
            <a:r>
              <a:rPr lang="en-US" b="1" i="1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and a location of the base-station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b="1" i="1" dirty="0" smtClean="0">
                <a:latin typeface="Times New Roman" charset="0"/>
                <a:ea typeface="Times New Roman" charset="0"/>
                <a:cs typeface="Times New Roman" charset="0"/>
              </a:rPr>
              <a:t>BS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does there exist a transmission protocol (with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arbitrarily many levels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) enabling all sensors to transmit their data to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b="1" i="1" dirty="0" smtClean="0">
                <a:latin typeface="Times New Roman" charset="0"/>
                <a:ea typeface="Times New Roman" charset="0"/>
                <a:cs typeface="Times New Roman" charset="0"/>
              </a:rPr>
              <a:t>BS</a:t>
            </a:r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457200" y="4800600"/>
            <a:ext cx="8229600" cy="457200"/>
          </a:xfrm>
          <a:prstGeom prst="rect">
            <a:avLst/>
          </a:prstGeom>
        </p:spPr>
        <p:txBody>
          <a:bodyPr>
            <a:prstTxWarp prst="textNoShape">
              <a:avLst/>
            </a:prstTxWarp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400" b="1">
                <a:latin typeface="Times New Roman" charset="0"/>
                <a:ea typeface="Times New Roman" charset="0"/>
                <a:cs typeface="Times New Roman" charset="0"/>
              </a:rPr>
              <a:t>Reduction from 3-PARTITION Problem:</a:t>
            </a:r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914400" y="5410200"/>
            <a:ext cx="7467600" cy="923925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Given a set of integers </a:t>
            </a:r>
            <a:r>
              <a:rPr lang="en-US" b="1" i="1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en-US" b="1" i="1" baseline="-2500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b="1" i="1">
                <a:latin typeface="Times New Roman" charset="0"/>
                <a:ea typeface="Times New Roman" charset="0"/>
                <a:cs typeface="Times New Roman" charset="0"/>
              </a:rPr>
              <a:t>, . . . ,a</a:t>
            </a:r>
            <a:r>
              <a:rPr lang="en-US" b="1" i="1" baseline="-25000">
                <a:latin typeface="Times New Roman" charset="0"/>
                <a:ea typeface="Times New Roman" charset="0"/>
                <a:cs typeface="Times New Roman" charset="0"/>
              </a:rPr>
              <a:t>3n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, where each </a:t>
            </a:r>
            <a:r>
              <a:rPr lang="en-US" b="1" i="1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en-US" b="1" i="1" baseline="-2500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 is between </a:t>
            </a:r>
            <a:r>
              <a:rPr lang="en-US" b="1" i="1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b="1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en-US" b="1" i="1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 and </a:t>
            </a:r>
            <a:r>
              <a:rPr lang="en-US" b="1" i="1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b="1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en-US" b="1" i="1">
                <a:latin typeface="Times New Roman" charset="0"/>
                <a:ea typeface="Times New Roman" charset="0"/>
                <a:cs typeface="Times New Roman" charset="0"/>
              </a:rPr>
              <a:t>4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 for </a:t>
            </a:r>
            <a:r>
              <a:rPr lang="en-US" b="1" i="1">
                <a:latin typeface="Times New Roman" charset="0"/>
                <a:ea typeface="Times New Roman" charset="0"/>
                <a:cs typeface="Times New Roman" charset="0"/>
              </a:rPr>
              <a:t>B </a:t>
            </a:r>
            <a:r>
              <a:rPr lang="en-US" b="1">
                <a:latin typeface="Times New Roman" charset="0"/>
                <a:ea typeface="Times New Roman" charset="0"/>
                <a:cs typeface="Times New Roman" charset="0"/>
              </a:rPr>
              <a:t>=</a:t>
            </a:r>
            <a:r>
              <a:rPr lang="en-US" b="1" i="1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l-GR" b="1">
                <a:latin typeface="Times New Roman" charset="0"/>
                <a:ea typeface="Times New Roman" charset="0"/>
                <a:cs typeface="Times New Roman" charset="0"/>
              </a:rPr>
              <a:t>Σ</a:t>
            </a:r>
            <a:r>
              <a:rPr lang="en-US" b="1" i="1">
                <a:latin typeface="Times New Roman" charset="0"/>
                <a:ea typeface="Times New Roman" charset="0"/>
                <a:cs typeface="Times New Roman" charset="0"/>
              </a:rPr>
              <a:t> a</a:t>
            </a:r>
            <a:r>
              <a:rPr lang="en-US" b="1" i="1" baseline="-2500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b="1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en-US" b="1" i="1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b="1">
                <a:latin typeface="Times New Roman" charset="0"/>
                <a:ea typeface="Times New Roman" charset="0"/>
                <a:cs typeface="Times New Roman" charset="0"/>
              </a:rPr>
              <a:t> =</a:t>
            </a:r>
            <a:r>
              <a:rPr lang="en-US" b="1" i="1">
                <a:latin typeface="Times New Roman" charset="0"/>
                <a:ea typeface="Times New Roman" charset="0"/>
                <a:cs typeface="Times New Roman" charset="0"/>
              </a:rPr>
              <a:t> O</a:t>
            </a:r>
            <a:r>
              <a:rPr lang="en-US" b="1">
                <a:latin typeface="Times New Roman" charset="0"/>
                <a:ea typeface="Times New Roman" charset="0"/>
                <a:cs typeface="Times New Roman" charset="0"/>
              </a:rPr>
              <a:t>(1)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, decide if it is possible to split them into </a:t>
            </a:r>
            <a:r>
              <a:rPr lang="en-US" b="1" i="1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 groups of </a:t>
            </a:r>
            <a:r>
              <a:rPr lang="en-US" b="1" i="1">
                <a:latin typeface="Times New Roman" charset="0"/>
                <a:ea typeface="Times New Roman" charset="0"/>
                <a:cs typeface="Times New Roman" charset="0"/>
              </a:rPr>
              <a:t>3</a:t>
            </a:r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 so that the sum of the integers in every group is the same.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Construction</a:t>
            </a:r>
          </a:p>
        </p:txBody>
      </p:sp>
      <p:pic>
        <p:nvPicPr>
          <p:cNvPr id="307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24051"/>
          <a:stretch>
            <a:fillRect/>
          </a:stretch>
        </p:blipFill>
        <p:spPr>
          <a:xfrm>
            <a:off x="381000" y="3581400"/>
            <a:ext cx="4572000" cy="2574925"/>
          </a:xfrm>
          <a:noFill/>
        </p:spPr>
      </p:pic>
      <p:sp>
        <p:nvSpPr>
          <p:cNvPr id="5" name="Content Placeholder 5"/>
          <p:cNvSpPr txBox="1">
            <a:spLocks/>
          </p:cNvSpPr>
          <p:nvPr/>
        </p:nvSpPr>
        <p:spPr>
          <a:xfrm>
            <a:off x="457200" y="1295400"/>
            <a:ext cx="8229600" cy="2286000"/>
          </a:xfrm>
          <a:prstGeom prst="rect">
            <a:avLst/>
          </a:prstGeom>
        </p:spPr>
        <p:txBody>
          <a:bodyPr>
            <a:prstTxWarp prst="textNoShape">
              <a:avLst/>
            </a:prstTxWarp>
            <a:normAutofit/>
          </a:bodyPr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For an instance of 3-PARTITION, place 3 types of sensors: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200" b="1" i="1" dirty="0" err="1">
                <a:latin typeface="Times New Roman" charset="0"/>
                <a:ea typeface="Times New Roman" charset="0"/>
                <a:cs typeface="Times New Roman" charset="0"/>
              </a:rPr>
              <a:t>n</a:t>
            </a:r>
            <a:r>
              <a:rPr lang="en-US" sz="2200" b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b="1" dirty="0" err="1">
                <a:latin typeface="Times New Roman" charset="0"/>
                <a:ea typeface="Times New Roman" charset="0"/>
                <a:cs typeface="Times New Roman" charset="0"/>
              </a:rPr>
              <a:t>clusterheads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en-US" sz="2200" b="1" i="1" dirty="0" err="1">
                <a:latin typeface="Times New Roman" charset="0"/>
                <a:ea typeface="Times New Roman" charset="0"/>
                <a:cs typeface="Times New Roman" charset="0"/>
              </a:rPr>
              <a:t>c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) at distance </a:t>
            </a:r>
            <a:r>
              <a:rPr lang="en-US" sz="2200" b="1" i="1" dirty="0"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en-US" sz="2200" b="1" i="1" baseline="-25000" dirty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sz="2200" b="1" baseline="-25000" dirty="0">
                <a:latin typeface="Times New Roman" charset="0"/>
                <a:ea typeface="Times New Roman" charset="0"/>
                <a:cs typeface="Times New Roman" charset="0"/>
              </a:rPr>
              <a:t>+1</a:t>
            </a:r>
            <a:r>
              <a:rPr lang="en-US" sz="2200" b="1" i="1" baseline="-25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to the left of</a:t>
            </a:r>
            <a:r>
              <a:rPr lang="en-US" sz="2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b="1" i="1" dirty="0" smtClean="0">
                <a:latin typeface="Times New Roman" charset="0"/>
                <a:ea typeface="Times New Roman" charset="0"/>
                <a:cs typeface="Times New Roman" charset="0"/>
              </a:rPr>
              <a:t>BS</a:t>
            </a:r>
            <a:endParaRPr lang="en-US" sz="2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200" b="1" i="1" dirty="0">
                <a:latin typeface="Times New Roman" charset="0"/>
                <a:ea typeface="Times New Roman" charset="0"/>
                <a:cs typeface="Times New Roman" charset="0"/>
              </a:rPr>
              <a:t>3n</a:t>
            </a:r>
            <a:r>
              <a:rPr lang="en-US" sz="2200" b="1" dirty="0">
                <a:latin typeface="Times New Roman" charset="0"/>
                <a:ea typeface="Times New Roman" charset="0"/>
                <a:cs typeface="Times New Roman" charset="0"/>
              </a:rPr>
              <a:t> elements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en-US" sz="2200" b="1" i="1" dirty="0" err="1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) on semicircle of radius </a:t>
            </a:r>
            <a:r>
              <a:rPr lang="en-US" sz="2200" b="1" i="1" dirty="0"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en-US" sz="2200" b="1" i="1" baseline="-25000" dirty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sz="2200" b="1" baseline="-25000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en-US" sz="2200" b="1" i="1" baseline="-25000" dirty="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 around </a:t>
            </a:r>
            <a:r>
              <a:rPr lang="en-US" sz="2200" b="1" i="1" dirty="0" err="1">
                <a:latin typeface="Times New Roman" charset="0"/>
                <a:ea typeface="Times New Roman" charset="0"/>
                <a:cs typeface="Times New Roman" charset="0"/>
              </a:rPr>
              <a:t>c</a:t>
            </a:r>
            <a:r>
              <a:rPr lang="en-US" sz="2200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away from</a:t>
            </a:r>
            <a:r>
              <a:rPr lang="en-US" sz="22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b="1" i="1" dirty="0" smtClean="0">
                <a:latin typeface="Times New Roman" charset="0"/>
                <a:ea typeface="Times New Roman" charset="0"/>
                <a:cs typeface="Times New Roman" charset="0"/>
              </a:rPr>
              <a:t>BS 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(close to the horizontal line)</a:t>
            </a:r>
            <a:endParaRPr lang="en-US" sz="2200" b="1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en-US" sz="2200" b="1" i="1" dirty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en-US" sz="2200" b="1" i="1" baseline="-25000" dirty="0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sz="2200" b="1" i="1" dirty="0">
                <a:latin typeface="Times New Roman" charset="0"/>
                <a:ea typeface="Times New Roman" charset="0"/>
                <a:cs typeface="Times New Roman" charset="0"/>
              </a:rPr>
              <a:t>−1</a:t>
            </a:r>
            <a:r>
              <a:rPr lang="en-US" sz="2200" b="1" dirty="0">
                <a:latin typeface="Times New Roman" charset="0"/>
                <a:ea typeface="Times New Roman" charset="0"/>
                <a:cs typeface="Times New Roman" charset="0"/>
              </a:rPr>
              <a:t> atoms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 (</a:t>
            </a:r>
            <a:r>
              <a:rPr lang="en-US" sz="2200" b="1" i="1" dirty="0" err="1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en-US" sz="2200" b="1" i="1" baseline="-25000" dirty="0" err="1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) at distance </a:t>
            </a:r>
            <a:r>
              <a:rPr lang="en-US" sz="2200" b="1" i="1" dirty="0"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en-US" sz="2200" b="1" i="1" baseline="-25000" dirty="0">
                <a:latin typeface="Times New Roman" charset="0"/>
                <a:ea typeface="Times New Roman" charset="0"/>
                <a:cs typeface="Times New Roman" charset="0"/>
              </a:rPr>
              <a:t>1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 on ray from </a:t>
            </a:r>
            <a:r>
              <a:rPr lang="en-US" sz="2200" b="1" i="1" dirty="0" err="1">
                <a:latin typeface="Times New Roman" charset="0"/>
                <a:ea typeface="Times New Roman" charset="0"/>
                <a:cs typeface="Times New Roman" charset="0"/>
              </a:rPr>
              <a:t>c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 through </a:t>
            </a:r>
            <a:r>
              <a:rPr lang="en-US" sz="2200" b="1" i="1" dirty="0" err="1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sz="2200" b="1" i="1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200" dirty="0">
                <a:latin typeface="Times New Roman" charset="0"/>
                <a:ea typeface="Times New Roman" charset="0"/>
                <a:cs typeface="Times New Roman" charset="0"/>
              </a:rPr>
              <a:t>where</a:t>
            </a:r>
          </a:p>
          <a:p>
            <a:pPr marL="800100" lvl="1" indent="-342900" algn="ctr">
              <a:lnSpc>
                <a:spcPct val="90000"/>
              </a:lnSpc>
              <a:spcBef>
                <a:spcPct val="20000"/>
              </a:spcBef>
            </a:pPr>
            <a:r>
              <a:rPr lang="en-US" sz="2200" b="1" i="1" dirty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sz="2200" b="1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en-US" sz="2200" b="1" i="1" dirty="0">
                <a:latin typeface="Times New Roman" charset="0"/>
                <a:ea typeface="Times New Roman" charset="0"/>
                <a:cs typeface="Times New Roman" charset="0"/>
              </a:rPr>
              <a:t>4 ≤ </a:t>
            </a:r>
            <a:r>
              <a:rPr lang="en-US" sz="2200" b="1" i="1" dirty="0" err="1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en-US" sz="2200" b="1" i="1" baseline="-25000" dirty="0" err="1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sz="2200" b="1" i="1" dirty="0">
                <a:latin typeface="Times New Roman" charset="0"/>
                <a:ea typeface="Times New Roman" charset="0"/>
                <a:cs typeface="Times New Roman" charset="0"/>
              </a:rPr>
              <a:t> ≤ B</a:t>
            </a:r>
            <a:r>
              <a:rPr lang="en-US" sz="2200" b="1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en-US" sz="2200" b="1" i="1" dirty="0">
                <a:latin typeface="Times New Roman" charset="0"/>
                <a:ea typeface="Times New Roman" charset="0"/>
                <a:cs typeface="Times New Roman" charset="0"/>
              </a:rPr>
              <a:t>2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en-US" sz="22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en-US" sz="2200" b="1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</a:pPr>
            <a:endParaRPr lang="en-US" sz="22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077" name="TextBox 5"/>
          <p:cNvSpPr txBox="1">
            <a:spLocks noChangeArrowheads="1"/>
          </p:cNvSpPr>
          <p:nvPr/>
        </p:nvSpPr>
        <p:spPr bwMode="auto">
          <a:xfrm>
            <a:off x="5486400" y="3733800"/>
            <a:ext cx="3200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Solution for Decision Problem (if there exists a tree) </a:t>
            </a:r>
          </a:p>
          <a:p>
            <a:pPr algn="ctr"/>
            <a:r>
              <a:rPr lang="en-US" sz="3600">
                <a:latin typeface="Times New Roman" charset="0"/>
                <a:ea typeface="Times New Roman" charset="0"/>
                <a:cs typeface="Times New Roman" charset="0"/>
              </a:rPr>
              <a:t>↕</a:t>
            </a:r>
          </a:p>
          <a:p>
            <a:r>
              <a:rPr lang="en-US">
                <a:latin typeface="Times New Roman" charset="0"/>
                <a:ea typeface="Times New Roman" charset="0"/>
                <a:cs typeface="Times New Roman" charset="0"/>
              </a:rPr>
              <a:t>Solution for 3-PARTITION (partition element sensors into groups of 3 transmitting to same clusterhead)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700" dirty="0">
                <a:latin typeface="Times New Roman" charset="0"/>
                <a:ea typeface="Times New Roman" charset="0"/>
                <a:cs typeface="Times New Roman" charset="0"/>
              </a:rPr>
              <a:t>Idea: elements </a:t>
            </a:r>
            <a:r>
              <a:rPr lang="en-US" sz="2700" b="1" i="1" dirty="0" err="1">
                <a:latin typeface="Times New Roman" charset="0"/>
                <a:ea typeface="Times New Roman" charset="0"/>
                <a:cs typeface="Times New Roman" charset="0"/>
              </a:rPr>
              <a:t>i</a:t>
            </a:r>
            <a:r>
              <a:rPr lang="en-US" sz="2700" dirty="0">
                <a:latin typeface="Times New Roman" charset="0"/>
                <a:ea typeface="Times New Roman" charset="0"/>
                <a:cs typeface="Times New Roman" charset="0"/>
              </a:rPr>
              <a:t> grouped according to solution of 3-PARTITION</a:t>
            </a:r>
          </a:p>
          <a:p>
            <a:pPr>
              <a:lnSpc>
                <a:spcPct val="90000"/>
              </a:lnSpc>
            </a:pPr>
            <a:r>
              <a:rPr lang="en-US" sz="2700" b="1" dirty="0">
                <a:latin typeface="Times New Roman" charset="0"/>
                <a:ea typeface="Times New Roman" charset="0"/>
                <a:cs typeface="Times New Roman" charset="0"/>
              </a:rPr>
              <a:t>Forward</a:t>
            </a:r>
            <a:r>
              <a:rPr lang="en-US" sz="2700" dirty="0">
                <a:latin typeface="Times New Roman" charset="0"/>
                <a:ea typeface="Times New Roman" charset="0"/>
                <a:cs typeface="Times New Roman" charset="0"/>
              </a:rPr>
              <a:t>: 3-PARTITION implies 3-Level Tree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Elements in each group transmit to one </a:t>
            </a:r>
            <a:r>
              <a:rPr lang="en-US" sz="2400" dirty="0" err="1">
                <a:latin typeface="Times New Roman" charset="0"/>
                <a:ea typeface="Times New Roman" charset="0"/>
                <a:cs typeface="Times New Roman" charset="0"/>
              </a:rPr>
              <a:t>clusterhead</a:t>
            </a: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sz="2700" b="1" dirty="0">
                <a:latin typeface="Times New Roman" charset="0"/>
                <a:ea typeface="Times New Roman" charset="0"/>
                <a:cs typeface="Times New Roman" charset="0"/>
              </a:rPr>
              <a:t>Backward</a:t>
            </a:r>
            <a:r>
              <a:rPr lang="en-US" sz="2700" dirty="0">
                <a:latin typeface="Times New Roman" charset="0"/>
                <a:ea typeface="Times New Roman" charset="0"/>
                <a:cs typeface="Times New Roman" charset="0"/>
              </a:rPr>
              <a:t>: 3-Level tree implies 3-PARTITION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Atoms must transmit to elements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Elements cannot transmit directly to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b="1" i="1" dirty="0" smtClean="0">
                <a:latin typeface="Times New Roman" charset="0"/>
                <a:ea typeface="Times New Roman" charset="0"/>
                <a:cs typeface="Times New Roman" charset="0"/>
              </a:rPr>
              <a:t>BS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since</a:t>
            </a:r>
          </a:p>
          <a:p>
            <a:pPr lvl="1" algn="ctr">
              <a:lnSpc>
                <a:spcPct val="90000"/>
              </a:lnSpc>
              <a:buFont typeface="Arial" charset="0"/>
              <a:buNone/>
            </a:pPr>
            <a:r>
              <a:rPr lang="en-US" sz="2400" b="1" i="1" dirty="0">
                <a:latin typeface="Times New Roman" charset="0"/>
                <a:ea typeface="Times New Roman" charset="0"/>
                <a:cs typeface="Times New Roman" charset="0"/>
              </a:rPr>
              <a:t>d</a:t>
            </a:r>
            <a:r>
              <a:rPr lang="en-US" sz="2400" b="1" i="1" baseline="-25000" dirty="0">
                <a:latin typeface="Times New Roman" charset="0"/>
                <a:ea typeface="Times New Roman" charset="0"/>
                <a:cs typeface="Times New Roman" charset="0"/>
              </a:rPr>
              <a:t>B+1</a:t>
            </a:r>
            <a:r>
              <a:rPr lang="en-US" sz="2400" b="1" i="1" dirty="0">
                <a:latin typeface="Times New Roman" charset="0"/>
                <a:ea typeface="Times New Roman" charset="0"/>
                <a:cs typeface="Times New Roman" charset="0"/>
              </a:rPr>
              <a:t> + d</a:t>
            </a:r>
            <a:r>
              <a:rPr lang="en-US" sz="2400" b="1" i="1" baseline="-25000" dirty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sz="2400" b="1" baseline="-25000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en-US" sz="2400" b="1" i="1" baseline="-25000" dirty="0">
                <a:latin typeface="Times New Roman" charset="0"/>
                <a:ea typeface="Times New Roman" charset="0"/>
                <a:cs typeface="Times New Roman" charset="0"/>
              </a:rPr>
              <a:t>2</a:t>
            </a:r>
            <a:r>
              <a:rPr lang="en-US" sz="2400" b="1" i="1" dirty="0">
                <a:latin typeface="Times New Roman" charset="0"/>
                <a:ea typeface="Times New Roman" charset="0"/>
                <a:cs typeface="Times New Roman" charset="0"/>
              </a:rPr>
              <a:t> &gt; d</a:t>
            </a:r>
            <a:r>
              <a:rPr lang="en-US" sz="2400" b="1" i="1" baseline="-25000" dirty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en-US" sz="2400" b="1" baseline="-25000" dirty="0">
                <a:latin typeface="Times New Roman" charset="0"/>
                <a:ea typeface="Times New Roman" charset="0"/>
                <a:cs typeface="Times New Roman" charset="0"/>
              </a:rPr>
              <a:t>/</a:t>
            </a:r>
            <a:r>
              <a:rPr lang="en-US" sz="2400" b="1" i="1" baseline="-25000" dirty="0">
                <a:latin typeface="Times New Roman" charset="0"/>
                <a:ea typeface="Times New Roman" charset="0"/>
                <a:cs typeface="Times New Roman" charset="0"/>
              </a:rPr>
              <a:t>4</a:t>
            </a:r>
            <a:r>
              <a:rPr lang="en-US" sz="2400" b="1" i="1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Hence, elements must transmit to </a:t>
            </a:r>
            <a:r>
              <a:rPr lang="en-US" sz="2400" b="1" i="1" dirty="0" err="1">
                <a:latin typeface="Times New Roman" charset="0"/>
                <a:ea typeface="Times New Roman" charset="0"/>
                <a:cs typeface="Times New Roman" charset="0"/>
              </a:rPr>
              <a:t>c</a:t>
            </a:r>
            <a:endParaRPr lang="en-US" sz="2400" b="1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Elements must be split </a:t>
            </a:r>
            <a:r>
              <a:rPr lang="en-US" sz="2400" b="1" dirty="0">
                <a:latin typeface="Times New Roman" charset="0"/>
                <a:ea typeface="Times New Roman" charset="0"/>
                <a:cs typeface="Times New Roman" charset="0"/>
              </a:rPr>
              <a:t>evenly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 among </a:t>
            </a:r>
            <a:r>
              <a:rPr lang="en-US" sz="2400" dirty="0" err="1">
                <a:latin typeface="Times New Roman" charset="0"/>
                <a:ea typeface="Times New Roman" charset="0"/>
                <a:cs typeface="Times New Roman" charset="0"/>
              </a:rPr>
              <a:t>clusterheads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, since no </a:t>
            </a:r>
            <a:r>
              <a:rPr lang="en-US" sz="2400" dirty="0" err="1">
                <a:latin typeface="Times New Roman" charset="0"/>
                <a:ea typeface="Times New Roman" charset="0"/>
                <a:cs typeface="Times New Roman" charset="0"/>
              </a:rPr>
              <a:t>clusterhead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 can transmit more than B+1 sensors</a:t>
            </a:r>
          </a:p>
          <a:p>
            <a:pPr lvl="1" algn="ctr">
              <a:lnSpc>
                <a:spcPct val="90000"/>
              </a:lnSpc>
              <a:buFont typeface="Arial" charset="0"/>
              <a:buNone/>
            </a:pP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lvl="1">
              <a:lnSpc>
                <a:spcPct val="90000"/>
              </a:lnSpc>
            </a:pP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543800" cy="552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 Formalization (1)</a:t>
            </a:r>
            <a:r>
              <a:rPr lang="en-US" sz="2222" dirty="0" smtClean="0"/>
              <a:t/>
            </a:r>
            <a:br>
              <a:rPr lang="en-US" sz="2222" dirty="0" smtClean="0"/>
            </a:br>
            <a:endParaRPr lang="en-US" sz="2222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857250"/>
            <a:ext cx="7924800" cy="3886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1371600" indent="-1371600">
              <a:spcBef>
                <a:spcPct val="0"/>
              </a:spcBef>
              <a:defRPr/>
            </a:pPr>
            <a:r>
              <a:rPr lang="en-US" sz="9600" b="1" dirty="0" smtClean="0">
                <a:latin typeface="+mj-lt"/>
                <a:ea typeface="+mj-ea"/>
                <a:cs typeface="+mj-cs"/>
              </a:rPr>
              <a:t>Given:  </a:t>
            </a:r>
            <a:r>
              <a:rPr lang="en-US" sz="9600" dirty="0" smtClean="0">
                <a:latin typeface="+mj-lt"/>
                <a:ea typeface="+mj-ea"/>
                <a:cs typeface="+mj-cs"/>
              </a:rPr>
              <a:t>a set of sensors </a:t>
            </a:r>
            <a:r>
              <a:rPr lang="en-US" sz="9600" i="1" dirty="0" smtClean="0">
                <a:latin typeface="+mj-lt"/>
                <a:ea typeface="+mj-ea"/>
                <a:cs typeface="+mj-cs"/>
              </a:rPr>
              <a:t>S={s</a:t>
            </a:r>
            <a:r>
              <a:rPr lang="en-US" sz="9600" i="1" baseline="-25000" dirty="0" smtClean="0">
                <a:latin typeface="+mj-lt"/>
                <a:ea typeface="+mj-ea"/>
                <a:cs typeface="+mj-cs"/>
              </a:rPr>
              <a:t>1</a:t>
            </a:r>
            <a:r>
              <a:rPr lang="en-US" sz="9600" i="1" dirty="0" smtClean="0">
                <a:latin typeface="+mj-lt"/>
                <a:ea typeface="+mj-ea"/>
                <a:cs typeface="+mj-cs"/>
              </a:rPr>
              <a:t>…</a:t>
            </a:r>
            <a:r>
              <a:rPr lang="en-US" sz="9600" i="1" dirty="0" err="1" smtClean="0">
                <a:latin typeface="+mj-lt"/>
                <a:ea typeface="+mj-ea"/>
                <a:cs typeface="+mj-cs"/>
              </a:rPr>
              <a:t>s</a:t>
            </a:r>
            <a:r>
              <a:rPr lang="en-US" sz="9600" i="1" baseline="-25000" dirty="0" err="1" smtClean="0">
                <a:latin typeface="+mj-lt"/>
                <a:ea typeface="+mj-ea"/>
                <a:cs typeface="+mj-cs"/>
              </a:rPr>
              <a:t>n</a:t>
            </a:r>
            <a:r>
              <a:rPr lang="en-US" sz="9600" i="1" dirty="0" smtClean="0">
                <a:latin typeface="+mj-lt"/>
                <a:ea typeface="+mj-ea"/>
                <a:cs typeface="+mj-cs"/>
              </a:rPr>
              <a:t>}</a:t>
            </a:r>
            <a:r>
              <a:rPr lang="en-US" sz="9600" dirty="0" smtClean="0">
                <a:latin typeface="+mj-lt"/>
                <a:ea typeface="+mj-ea"/>
                <a:cs typeface="+mj-cs"/>
              </a:rPr>
              <a:t>, and a basestation </a:t>
            </a:r>
            <a:r>
              <a:rPr lang="en-US" sz="9600" i="1" dirty="0" smtClean="0">
                <a:latin typeface="+mj-lt"/>
                <a:ea typeface="+mj-ea"/>
                <a:cs typeface="+mj-cs"/>
              </a:rPr>
              <a:t>BS</a:t>
            </a:r>
            <a:r>
              <a:rPr lang="en-US" sz="9600" dirty="0" smtClean="0">
                <a:latin typeface="+mj-lt"/>
                <a:ea typeface="+mj-ea"/>
                <a:cs typeface="+mj-cs"/>
              </a:rPr>
              <a:t>. Need to find a topology – a forwarding scheme (who sends data to whom) to prolong the time the first sensor die. </a:t>
            </a:r>
          </a:p>
          <a:p>
            <a:pPr marL="1371600" marR="0" lvl="0" indent="-137160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9600" dirty="0" smtClean="0">
              <a:latin typeface="+mj-lt"/>
              <a:ea typeface="+mj-ea"/>
              <a:cs typeface="+mj-cs"/>
            </a:endParaRPr>
          </a:p>
          <a:p>
            <a:pPr marL="1371600" marR="0" lvl="0" indent="-137160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9600" b="1" dirty="0" smtClean="0">
                <a:latin typeface="+mj-lt"/>
                <a:ea typeface="+mj-ea"/>
                <a:cs typeface="+mj-cs"/>
              </a:rPr>
              <a:t>Assumptions: </a:t>
            </a:r>
          </a:p>
          <a:p>
            <a:pPr marL="1371600" marR="0" lvl="0" indent="-137160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9600" dirty="0" smtClean="0">
                <a:latin typeface="+mj-lt"/>
                <a:ea typeface="+mj-ea"/>
                <a:cs typeface="+mj-cs"/>
              </a:rPr>
              <a:t>Each sensor generates </a:t>
            </a:r>
            <a:r>
              <a:rPr lang="en-US" sz="9600" i="1" dirty="0" smtClean="0">
                <a:latin typeface="+mj-lt"/>
                <a:ea typeface="+mj-ea"/>
                <a:cs typeface="+mj-cs"/>
              </a:rPr>
              <a:t>F</a:t>
            </a:r>
            <a:r>
              <a:rPr lang="en-US" sz="9600" dirty="0" smtClean="0">
                <a:latin typeface="+mj-lt"/>
                <a:ea typeface="+mj-ea"/>
                <a:cs typeface="+mj-cs"/>
              </a:rPr>
              <a:t>  bits/second, all have to reach the basestation (</a:t>
            </a:r>
            <a:r>
              <a:rPr lang="en-US" sz="9600" b="1" dirty="0" smtClean="0">
                <a:latin typeface="+mj-lt"/>
                <a:ea typeface="+mj-ea"/>
                <a:cs typeface="+mj-cs"/>
              </a:rPr>
              <a:t>no bit is left behind</a:t>
            </a:r>
            <a:r>
              <a:rPr lang="en-US" sz="9600" dirty="0" smtClean="0">
                <a:latin typeface="+mj-lt"/>
                <a:ea typeface="+mj-ea"/>
                <a:cs typeface="+mj-cs"/>
              </a:rPr>
              <a:t>).</a:t>
            </a:r>
          </a:p>
          <a:p>
            <a:pPr marL="1371600" marR="0" lvl="0" indent="-137160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9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All</a:t>
            </a:r>
            <a:r>
              <a:rPr kumimoji="0" lang="en-US" sz="9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sensors have identical batteries.  </a:t>
            </a:r>
          </a:p>
          <a:p>
            <a:pPr marL="1371600" marR="0" lvl="0" indent="-137160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9600" noProof="0" dirty="0" smtClean="0">
                <a:latin typeface="+mj-lt"/>
                <a:ea typeface="+mj-ea"/>
                <a:cs typeface="+mj-cs"/>
              </a:rPr>
              <a:t>Rayleigh </a:t>
            </a:r>
            <a:r>
              <a:rPr lang="en-US" sz="9600" dirty="0" smtClean="0">
                <a:latin typeface="+mj-lt"/>
                <a:ea typeface="+mj-ea"/>
                <a:cs typeface="+mj-cs"/>
              </a:rPr>
              <a:t>fading </a:t>
            </a:r>
            <a:r>
              <a:rPr lang="en-US" sz="9600" noProof="0" dirty="0" smtClean="0">
                <a:latin typeface="+mj-lt"/>
                <a:ea typeface="+mj-ea"/>
                <a:cs typeface="+mj-cs"/>
              </a:rPr>
              <a:t>model  - energy needed </a:t>
            </a:r>
            <a:r>
              <a:rPr lang="en-US" sz="9600" dirty="0" smtClean="0">
                <a:latin typeface="+mj-lt"/>
                <a:ea typeface="+mj-ea"/>
                <a:cs typeface="+mj-cs"/>
              </a:rPr>
              <a:t>for </a:t>
            </a:r>
            <a:r>
              <a:rPr lang="en-US" sz="9600" noProof="0" dirty="0" smtClean="0">
                <a:latin typeface="+mj-lt"/>
                <a:ea typeface="+mj-ea"/>
                <a:cs typeface="+mj-cs"/>
              </a:rPr>
              <a:t>sending a bit </a:t>
            </a:r>
            <a:r>
              <a:rPr lang="en-US" sz="9600" dirty="0" err="1" smtClean="0">
                <a:latin typeface="+mj-lt"/>
                <a:ea typeface="+mj-ea"/>
                <a:cs typeface="+mj-cs"/>
              </a:rPr>
              <a:t>x</a:t>
            </a:r>
            <a:r>
              <a:rPr lang="en-US" sz="9600" dirty="0" err="1" smtClean="0">
                <a:latin typeface="Wingdings"/>
                <a:ea typeface="Wingdings"/>
                <a:cs typeface="Wingdings"/>
              </a:rPr>
              <a:t></a:t>
            </a:r>
            <a:r>
              <a:rPr lang="en-US" sz="9600" dirty="0" err="1" smtClean="0">
                <a:latin typeface="+mj-lt"/>
                <a:ea typeface="+mj-ea"/>
                <a:cs typeface="+mj-cs"/>
              </a:rPr>
              <a:t>y</a:t>
            </a:r>
            <a:r>
              <a:rPr lang="en-US" sz="9600" dirty="0" smtClean="0">
                <a:latin typeface="+mj-lt"/>
                <a:ea typeface="+mj-ea"/>
                <a:cs typeface="+mj-cs"/>
              </a:rPr>
              <a:t>  increases as distance squared. </a:t>
            </a:r>
          </a:p>
          <a:p>
            <a:pPr marL="1371600" marR="0" lvl="0" indent="-1371600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22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2222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2222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Oval 3"/>
          <p:cNvSpPr/>
          <p:nvPr/>
        </p:nvSpPr>
        <p:spPr>
          <a:xfrm>
            <a:off x="3429000" y="4800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Oval 4"/>
          <p:cNvSpPr/>
          <p:nvPr/>
        </p:nvSpPr>
        <p:spPr>
          <a:xfrm>
            <a:off x="2971800" y="52578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Oval 5"/>
          <p:cNvSpPr/>
          <p:nvPr/>
        </p:nvSpPr>
        <p:spPr>
          <a:xfrm>
            <a:off x="3429000" y="52578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7" name="Oval 6"/>
          <p:cNvSpPr/>
          <p:nvPr/>
        </p:nvSpPr>
        <p:spPr>
          <a:xfrm>
            <a:off x="4038600" y="52578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8" name="Oval 7"/>
          <p:cNvSpPr/>
          <p:nvPr/>
        </p:nvSpPr>
        <p:spPr>
          <a:xfrm>
            <a:off x="2743200" y="60198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9" name="Oval 8"/>
          <p:cNvSpPr/>
          <p:nvPr/>
        </p:nvSpPr>
        <p:spPr>
          <a:xfrm>
            <a:off x="3009900" y="60198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Oval 9"/>
          <p:cNvSpPr/>
          <p:nvPr/>
        </p:nvSpPr>
        <p:spPr>
          <a:xfrm>
            <a:off x="2438400" y="60198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Oval 10"/>
          <p:cNvSpPr/>
          <p:nvPr/>
        </p:nvSpPr>
        <p:spPr>
          <a:xfrm>
            <a:off x="4572000" y="62484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13" name="Straight Connector 12"/>
          <p:cNvCxnSpPr>
            <a:stCxn id="5" idx="4"/>
            <a:endCxn id="10" idx="0"/>
          </p:cNvCxnSpPr>
          <p:nvPr/>
        </p:nvCxnSpPr>
        <p:spPr>
          <a:xfrm rot="5400000">
            <a:off x="2552700" y="5486400"/>
            <a:ext cx="5334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  <a:endCxn id="8" idx="0"/>
          </p:cNvCxnSpPr>
          <p:nvPr/>
        </p:nvCxnSpPr>
        <p:spPr>
          <a:xfrm rot="5400000">
            <a:off x="2705100" y="5638800"/>
            <a:ext cx="5334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4"/>
            <a:endCxn id="9" idx="0"/>
          </p:cNvCxnSpPr>
          <p:nvPr/>
        </p:nvCxnSpPr>
        <p:spPr>
          <a:xfrm rot="16200000" flipH="1">
            <a:off x="2838450" y="5734050"/>
            <a:ext cx="5334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4"/>
            <a:endCxn id="6" idx="0"/>
          </p:cNvCxnSpPr>
          <p:nvPr/>
        </p:nvCxnSpPr>
        <p:spPr>
          <a:xfrm rot="5400000">
            <a:off x="3429000" y="514350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4"/>
            <a:endCxn id="7" idx="0"/>
          </p:cNvCxnSpPr>
          <p:nvPr/>
        </p:nvCxnSpPr>
        <p:spPr>
          <a:xfrm rot="16200000" flipH="1">
            <a:off x="3733800" y="4838700"/>
            <a:ext cx="22860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4"/>
            <a:endCxn id="5" idx="0"/>
          </p:cNvCxnSpPr>
          <p:nvPr/>
        </p:nvCxnSpPr>
        <p:spPr>
          <a:xfrm rot="5400000">
            <a:off x="3200400" y="4914900"/>
            <a:ext cx="22860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7" idx="5"/>
            <a:endCxn id="11" idx="0"/>
          </p:cNvCxnSpPr>
          <p:nvPr/>
        </p:nvCxnSpPr>
        <p:spPr>
          <a:xfrm rot="16200000" flipH="1">
            <a:off x="4062272" y="5624372"/>
            <a:ext cx="795478" cy="4525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05200" y="4419600"/>
            <a:ext cx="493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BS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2180952" y="6107668"/>
            <a:ext cx="434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r>
              <a:rPr lang="en-US" sz="2400" i="1" baseline="-25000" dirty="0" smtClean="0"/>
              <a:t>1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133452" y="6183868"/>
            <a:ext cx="538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r>
              <a:rPr lang="en-US" sz="2400" i="1" baseline="-25000" dirty="0" smtClean="0"/>
              <a:t>13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2667000" y="4796135"/>
            <a:ext cx="538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r>
              <a:rPr lang="en-US" sz="2400" i="1" baseline="-25000" dirty="0" smtClean="0"/>
              <a:t>14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4800600" y="6248400"/>
            <a:ext cx="538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r>
              <a:rPr lang="en-US" sz="2400" i="1" baseline="-25000" dirty="0" smtClean="0"/>
              <a:t>34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543800" cy="552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More Interesting Problem </a:t>
            </a:r>
            <a:r>
              <a:rPr lang="en-US" sz="2222" dirty="0" smtClean="0"/>
              <a:t/>
            </a:r>
            <a:br>
              <a:rPr lang="en-US" sz="2222" dirty="0" smtClean="0"/>
            </a:br>
            <a:endParaRPr lang="en-US" sz="2222" dirty="0"/>
          </a:p>
        </p:txBody>
      </p:sp>
      <p:sp>
        <p:nvSpPr>
          <p:cNvPr id="20" name="TextBox 19"/>
          <p:cNvSpPr txBox="1"/>
          <p:nvPr/>
        </p:nvSpPr>
        <p:spPr>
          <a:xfrm>
            <a:off x="183363" y="1353234"/>
            <a:ext cx="896063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Where should we place the Basestation to maximize system’s lifetime ? </a:t>
            </a:r>
          </a:p>
          <a:p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5105319" y="2522785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4" name="Oval 23"/>
          <p:cNvSpPr/>
          <p:nvPr/>
        </p:nvSpPr>
        <p:spPr>
          <a:xfrm>
            <a:off x="3957697" y="3657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6" name="Oval 25"/>
          <p:cNvSpPr/>
          <p:nvPr/>
        </p:nvSpPr>
        <p:spPr>
          <a:xfrm>
            <a:off x="4414897" y="3657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7" name="Oval 26"/>
          <p:cNvSpPr/>
          <p:nvPr/>
        </p:nvSpPr>
        <p:spPr>
          <a:xfrm>
            <a:off x="5024497" y="3657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8" name="Oval 27"/>
          <p:cNvSpPr/>
          <p:nvPr/>
        </p:nvSpPr>
        <p:spPr>
          <a:xfrm>
            <a:off x="3729097" y="4419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9" name="Oval 28"/>
          <p:cNvSpPr/>
          <p:nvPr/>
        </p:nvSpPr>
        <p:spPr>
          <a:xfrm>
            <a:off x="3995797" y="4419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0" name="Oval 29"/>
          <p:cNvSpPr/>
          <p:nvPr/>
        </p:nvSpPr>
        <p:spPr>
          <a:xfrm>
            <a:off x="3424297" y="4419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1" name="Oval 30"/>
          <p:cNvSpPr/>
          <p:nvPr/>
        </p:nvSpPr>
        <p:spPr>
          <a:xfrm>
            <a:off x="5557897" y="46482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cxnSp>
        <p:nvCxnSpPr>
          <p:cNvPr id="32" name="Straight Connector 31"/>
          <p:cNvCxnSpPr>
            <a:stCxn id="24" idx="4"/>
            <a:endCxn id="30" idx="0"/>
          </p:cNvCxnSpPr>
          <p:nvPr/>
        </p:nvCxnSpPr>
        <p:spPr>
          <a:xfrm rot="5400000">
            <a:off x="3538597" y="3886200"/>
            <a:ext cx="5334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24" idx="4"/>
            <a:endCxn id="28" idx="0"/>
          </p:cNvCxnSpPr>
          <p:nvPr/>
        </p:nvCxnSpPr>
        <p:spPr>
          <a:xfrm rot="5400000">
            <a:off x="3690997" y="4038600"/>
            <a:ext cx="5334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24" idx="4"/>
            <a:endCxn id="29" idx="0"/>
          </p:cNvCxnSpPr>
          <p:nvPr/>
        </p:nvCxnSpPr>
        <p:spPr>
          <a:xfrm rot="16200000" flipH="1">
            <a:off x="3824347" y="4133850"/>
            <a:ext cx="5334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22" idx="4"/>
            <a:endCxn id="26" idx="0"/>
          </p:cNvCxnSpPr>
          <p:nvPr/>
        </p:nvCxnSpPr>
        <p:spPr>
          <a:xfrm rot="5400000">
            <a:off x="4421301" y="2859281"/>
            <a:ext cx="906215" cy="6904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22" idx="4"/>
            <a:endCxn id="27" idx="0"/>
          </p:cNvCxnSpPr>
          <p:nvPr/>
        </p:nvCxnSpPr>
        <p:spPr>
          <a:xfrm rot="5400000">
            <a:off x="4726101" y="3164081"/>
            <a:ext cx="906215" cy="808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22" idx="4"/>
            <a:endCxn id="24" idx="0"/>
          </p:cNvCxnSpPr>
          <p:nvPr/>
        </p:nvCxnSpPr>
        <p:spPr>
          <a:xfrm rot="5400000">
            <a:off x="4192701" y="2630681"/>
            <a:ext cx="906215" cy="1147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27" idx="5"/>
            <a:endCxn id="31" idx="0"/>
          </p:cNvCxnSpPr>
          <p:nvPr/>
        </p:nvCxnSpPr>
        <p:spPr>
          <a:xfrm rot="16200000" flipH="1">
            <a:off x="5048169" y="4024172"/>
            <a:ext cx="795478" cy="45257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333919" y="2362200"/>
            <a:ext cx="5656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BS</a:t>
            </a:r>
            <a:endParaRPr lang="en-US" sz="2400" i="1" dirty="0"/>
          </a:p>
        </p:txBody>
      </p:sp>
      <p:sp>
        <p:nvSpPr>
          <p:cNvPr id="40" name="TextBox 39"/>
          <p:cNvSpPr txBox="1"/>
          <p:nvPr/>
        </p:nvSpPr>
        <p:spPr>
          <a:xfrm>
            <a:off x="3166849" y="4507468"/>
            <a:ext cx="434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r>
              <a:rPr lang="en-US" sz="2400" i="1" baseline="-25000" dirty="0" smtClean="0"/>
              <a:t>1</a:t>
            </a:r>
            <a:endParaRPr lang="en-US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4119349" y="4583668"/>
            <a:ext cx="538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r>
              <a:rPr lang="en-US" sz="2400" i="1" baseline="-25000" dirty="0" smtClean="0"/>
              <a:t>13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3652897" y="3195935"/>
            <a:ext cx="538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r>
              <a:rPr lang="en-US" sz="2400" i="1" baseline="-25000" dirty="0" smtClean="0"/>
              <a:t>14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5786497" y="4648200"/>
            <a:ext cx="5381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s</a:t>
            </a:r>
            <a:r>
              <a:rPr lang="en-US" sz="2400" i="1" baseline="-25000" dirty="0" smtClean="0"/>
              <a:t>34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543800" cy="552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Topologies – what is this obsession about trees. </a:t>
            </a:r>
            <a:endParaRPr lang="en-US" sz="2222" dirty="0"/>
          </a:p>
        </p:txBody>
      </p:sp>
      <p:sp>
        <p:nvSpPr>
          <p:cNvPr id="4" name="Oval 3"/>
          <p:cNvSpPr/>
          <p:nvPr/>
        </p:nvSpPr>
        <p:spPr>
          <a:xfrm>
            <a:off x="3429000" y="4419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71800" y="48768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429000" y="48768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38600" y="48768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743200" y="56388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09900" y="56388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438400" y="56388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572000" y="58674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5" idx="4"/>
            <a:endCxn id="10" idx="0"/>
          </p:cNvCxnSpPr>
          <p:nvPr/>
        </p:nvCxnSpPr>
        <p:spPr>
          <a:xfrm rot="5400000">
            <a:off x="2552700" y="5105400"/>
            <a:ext cx="5334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  <a:endCxn id="8" idx="0"/>
          </p:cNvCxnSpPr>
          <p:nvPr/>
        </p:nvCxnSpPr>
        <p:spPr>
          <a:xfrm rot="5400000">
            <a:off x="2705100" y="5257800"/>
            <a:ext cx="5334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4"/>
            <a:endCxn id="9" idx="0"/>
          </p:cNvCxnSpPr>
          <p:nvPr/>
        </p:nvCxnSpPr>
        <p:spPr>
          <a:xfrm rot="16200000" flipH="1">
            <a:off x="2838450" y="5353050"/>
            <a:ext cx="5334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4"/>
            <a:endCxn id="6" idx="0"/>
          </p:cNvCxnSpPr>
          <p:nvPr/>
        </p:nvCxnSpPr>
        <p:spPr>
          <a:xfrm rot="5400000">
            <a:off x="3429000" y="476250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4"/>
            <a:endCxn id="7" idx="0"/>
          </p:cNvCxnSpPr>
          <p:nvPr/>
        </p:nvCxnSpPr>
        <p:spPr>
          <a:xfrm rot="16200000" flipH="1">
            <a:off x="3733800" y="4457700"/>
            <a:ext cx="22860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4"/>
            <a:endCxn id="5" idx="0"/>
          </p:cNvCxnSpPr>
          <p:nvPr/>
        </p:nvCxnSpPr>
        <p:spPr>
          <a:xfrm rot="5400000">
            <a:off x="3200400" y="4533900"/>
            <a:ext cx="22860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7" idx="4"/>
            <a:endCxn id="11" idx="0"/>
          </p:cNvCxnSpPr>
          <p:nvPr/>
        </p:nvCxnSpPr>
        <p:spPr>
          <a:xfrm rot="16200000" flipH="1">
            <a:off x="4038600" y="5219700"/>
            <a:ext cx="7620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83363" y="1353234"/>
            <a:ext cx="896063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(and what about interference ?) </a:t>
            </a:r>
          </a:p>
          <a:p>
            <a:endParaRPr lang="en-US" sz="2600" dirty="0" smtClean="0"/>
          </a:p>
          <a:p>
            <a:r>
              <a:rPr lang="en-US" sz="2600" dirty="0" smtClean="0"/>
              <a:t>Answer: We assume that sensors are deactivated for long periods (sleeping). In a tree topology, clock synchronization is relatively easy, comparing to arbitrary </a:t>
            </a:r>
            <a:r>
              <a:rPr lang="en-US" sz="2600" dirty="0" err="1" smtClean="0"/>
              <a:t>DAGs</a:t>
            </a:r>
            <a:r>
              <a:rPr lang="en-US" sz="2600" dirty="0" smtClean="0"/>
              <a:t>.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543800" cy="552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And what’s the deal with 2-trees ? </a:t>
            </a:r>
            <a:r>
              <a:rPr lang="en-US" sz="2222" dirty="0" smtClean="0"/>
              <a:t/>
            </a:r>
            <a:br>
              <a:rPr lang="en-US" sz="2222" dirty="0" smtClean="0"/>
            </a:br>
            <a:endParaRPr lang="en-US" sz="2222" dirty="0"/>
          </a:p>
        </p:txBody>
      </p:sp>
      <p:sp>
        <p:nvSpPr>
          <p:cNvPr id="4" name="Oval 3"/>
          <p:cNvSpPr/>
          <p:nvPr/>
        </p:nvSpPr>
        <p:spPr>
          <a:xfrm>
            <a:off x="1371600" y="44958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14400" y="49530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1371600" y="49530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1200" y="49530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85800" y="57150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952500" y="57150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1000" y="57150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514600" y="5943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5" idx="4"/>
            <a:endCxn id="10" idx="0"/>
          </p:cNvCxnSpPr>
          <p:nvPr/>
        </p:nvCxnSpPr>
        <p:spPr>
          <a:xfrm rot="5400000">
            <a:off x="495300" y="5181600"/>
            <a:ext cx="5334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  <a:endCxn id="8" idx="0"/>
          </p:cNvCxnSpPr>
          <p:nvPr/>
        </p:nvCxnSpPr>
        <p:spPr>
          <a:xfrm rot="5400000">
            <a:off x="647700" y="5334000"/>
            <a:ext cx="5334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4"/>
            <a:endCxn id="9" idx="0"/>
          </p:cNvCxnSpPr>
          <p:nvPr/>
        </p:nvCxnSpPr>
        <p:spPr>
          <a:xfrm rot="16200000" flipH="1">
            <a:off x="781050" y="5429250"/>
            <a:ext cx="5334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4"/>
            <a:endCxn id="6" idx="0"/>
          </p:cNvCxnSpPr>
          <p:nvPr/>
        </p:nvCxnSpPr>
        <p:spPr>
          <a:xfrm rot="5400000">
            <a:off x="1371600" y="483870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4"/>
            <a:endCxn id="7" idx="0"/>
          </p:cNvCxnSpPr>
          <p:nvPr/>
        </p:nvCxnSpPr>
        <p:spPr>
          <a:xfrm rot="16200000" flipH="1">
            <a:off x="1676400" y="4533900"/>
            <a:ext cx="22860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4"/>
            <a:endCxn id="5" idx="0"/>
          </p:cNvCxnSpPr>
          <p:nvPr/>
        </p:nvCxnSpPr>
        <p:spPr>
          <a:xfrm rot="5400000">
            <a:off x="1143000" y="4610100"/>
            <a:ext cx="22860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7" idx="4"/>
            <a:endCxn id="11" idx="0"/>
          </p:cNvCxnSpPr>
          <p:nvPr/>
        </p:nvCxnSpPr>
        <p:spPr>
          <a:xfrm rot="16200000" flipH="1">
            <a:off x="1981200" y="5295900"/>
            <a:ext cx="7620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83363" y="1353234"/>
            <a:ext cx="896063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/>
              <a:t>We would consider only topologies which are trees where each sensor is of distance ≤ 2 from the basestation.  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Delay time is limited 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Simplicity of protocol </a:t>
            </a:r>
          </a:p>
          <a:p>
            <a:pPr>
              <a:buFont typeface="Arial"/>
              <a:buChar char="•"/>
            </a:pPr>
            <a:r>
              <a:rPr lang="en-US" sz="2600" dirty="0" smtClean="0"/>
              <a:t>3-trees (or more) are NP-Hard (in this paper) </a:t>
            </a:r>
          </a:p>
          <a:p>
            <a:pPr>
              <a:buFont typeface="Arial"/>
              <a:buChar char="•"/>
            </a:pPr>
            <a:r>
              <a:rPr lang="en-US" sz="2600" dirty="0" err="1" smtClean="0"/>
              <a:t>Polynomiallity</a:t>
            </a:r>
            <a:r>
              <a:rPr lang="en-US" sz="2600" dirty="0" smtClean="0"/>
              <a:t>. </a:t>
            </a:r>
          </a:p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581400" y="3696831"/>
            <a:ext cx="4800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Side comment – if any DAG solution is acceptable then a simple LP solution finds optimum forwarding scheme for the fixed BS problem (in ideal conditions) 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For the dual problem where the BS location need to be found, a (1-ε) approximation algorithm exits [</a:t>
            </a:r>
            <a:r>
              <a:rPr lang="en-US" sz="2000" dirty="0" err="1" smtClean="0">
                <a:solidFill>
                  <a:srgbClr val="0000FF"/>
                </a:solidFill>
              </a:rPr>
              <a:t>Efrat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dirty="0" err="1" smtClean="0">
                <a:solidFill>
                  <a:srgbClr val="0000FF"/>
                </a:solidFill>
              </a:rPr>
              <a:t>Har-Peled</a:t>
            </a:r>
            <a:r>
              <a:rPr lang="en-US" sz="2000" dirty="0" smtClean="0">
                <a:solidFill>
                  <a:srgbClr val="0000FF"/>
                </a:solidFill>
              </a:rPr>
              <a:t>, Mitchell 05]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543800" cy="552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Fixed BS  - the decision problem </a:t>
            </a:r>
            <a:r>
              <a:rPr lang="en-US" sz="2222" dirty="0" smtClean="0"/>
              <a:t/>
            </a:r>
            <a:br>
              <a:rPr lang="en-US" sz="2222" dirty="0" smtClean="0"/>
            </a:br>
            <a:endParaRPr lang="en-US" sz="2222" dirty="0"/>
          </a:p>
        </p:txBody>
      </p:sp>
      <p:sp>
        <p:nvSpPr>
          <p:cNvPr id="4" name="Oval 3"/>
          <p:cNvSpPr/>
          <p:nvPr/>
        </p:nvSpPr>
        <p:spPr>
          <a:xfrm>
            <a:off x="5715000" y="51054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257800" y="5562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715000" y="5562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324600" y="5562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029200" y="6324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95900" y="6324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6324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58000" y="65532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5" idx="4"/>
            <a:endCxn id="10" idx="0"/>
          </p:cNvCxnSpPr>
          <p:nvPr/>
        </p:nvCxnSpPr>
        <p:spPr>
          <a:xfrm rot="5400000">
            <a:off x="4838700" y="5791200"/>
            <a:ext cx="5334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  <a:endCxn id="8" idx="0"/>
          </p:cNvCxnSpPr>
          <p:nvPr/>
        </p:nvCxnSpPr>
        <p:spPr>
          <a:xfrm rot="5400000">
            <a:off x="4991100" y="5943600"/>
            <a:ext cx="5334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4"/>
            <a:endCxn id="9" idx="0"/>
          </p:cNvCxnSpPr>
          <p:nvPr/>
        </p:nvCxnSpPr>
        <p:spPr>
          <a:xfrm rot="16200000" flipH="1">
            <a:off x="5124450" y="6038850"/>
            <a:ext cx="5334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4"/>
            <a:endCxn id="6" idx="0"/>
          </p:cNvCxnSpPr>
          <p:nvPr/>
        </p:nvCxnSpPr>
        <p:spPr>
          <a:xfrm rot="5400000">
            <a:off x="5715000" y="544830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4"/>
            <a:endCxn id="7" idx="0"/>
          </p:cNvCxnSpPr>
          <p:nvPr/>
        </p:nvCxnSpPr>
        <p:spPr>
          <a:xfrm rot="16200000" flipH="1">
            <a:off x="6019800" y="5143500"/>
            <a:ext cx="22860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4"/>
            <a:endCxn id="5" idx="0"/>
          </p:cNvCxnSpPr>
          <p:nvPr/>
        </p:nvCxnSpPr>
        <p:spPr>
          <a:xfrm rot="5400000">
            <a:off x="5486400" y="5219700"/>
            <a:ext cx="22860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7" idx="4"/>
            <a:endCxn id="11" idx="0"/>
          </p:cNvCxnSpPr>
          <p:nvPr/>
        </p:nvCxnSpPr>
        <p:spPr>
          <a:xfrm rot="16200000" flipH="1">
            <a:off x="6324600" y="5905500"/>
            <a:ext cx="7620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42900" y="857250"/>
            <a:ext cx="84582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Given a time duration </a:t>
            </a:r>
            <a:r>
              <a:rPr lang="en-US" sz="2400" dirty="0" err="1" smtClean="0"/>
              <a:t>τ</a:t>
            </a:r>
            <a:r>
              <a:rPr lang="en-US" sz="2000" dirty="0" smtClean="0"/>
              <a:t> either find a forwarding scheme that enables the system to survive this duration, or determine that no such topology exist. </a:t>
            </a:r>
          </a:p>
          <a:p>
            <a:endParaRPr lang="en-US" sz="2000" dirty="0" smtClean="0"/>
          </a:p>
          <a:p>
            <a:r>
              <a:rPr lang="en-US" sz="2000" dirty="0" smtClean="0"/>
              <a:t>Algorithm – </a:t>
            </a:r>
          </a:p>
          <a:p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compute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d</a:t>
            </a:r>
            <a:r>
              <a:rPr lang="en-US" sz="2000" i="1" dirty="0" smtClean="0"/>
              <a:t>* </a:t>
            </a:r>
            <a:r>
              <a:rPr lang="en-US" sz="2000" dirty="0" smtClean="0"/>
              <a:t>- the crucial radius – for which a sensor within this distance could transmit all its data directly to the basestation (no relaying is needed) for time </a:t>
            </a:r>
            <a:r>
              <a:rPr lang="en-US" sz="2000" i="1" dirty="0" smtClean="0"/>
              <a:t> </a:t>
            </a:r>
            <a:r>
              <a:rPr lang="en-US" sz="2400" i="1" dirty="0" err="1" smtClean="0"/>
              <a:t>τ</a:t>
            </a:r>
            <a:r>
              <a:rPr lang="en-US" sz="2000" dirty="0" smtClean="0"/>
              <a:t>.  Observe that </a:t>
            </a:r>
            <a:r>
              <a:rPr lang="en-US" sz="2000" i="1" dirty="0" err="1" smtClean="0"/>
              <a:t>d</a:t>
            </a:r>
            <a:r>
              <a:rPr lang="en-US" sz="2000" i="1" dirty="0" smtClean="0"/>
              <a:t>* </a:t>
            </a:r>
            <a:r>
              <a:rPr lang="en-US" sz="2000" dirty="0" smtClean="0"/>
              <a:t>is universal to all sensors. 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Find the set of cluster-heads – sensors within distance </a:t>
            </a:r>
            <a:r>
              <a:rPr lang="en-US" sz="2000" i="1" dirty="0" err="1" smtClean="0"/>
              <a:t>d</a:t>
            </a:r>
            <a:r>
              <a:rPr lang="en-US" sz="2000" i="1" dirty="0" smtClean="0"/>
              <a:t>* </a:t>
            </a:r>
            <a:r>
              <a:rPr lang="en-US" sz="2000" dirty="0" smtClean="0"/>
              <a:t> from </a:t>
            </a:r>
            <a:r>
              <a:rPr lang="en-US" sz="2000" i="1" dirty="0" smtClean="0"/>
              <a:t>BS. </a:t>
            </a:r>
            <a:r>
              <a:rPr lang="en-US" sz="2000" dirty="0" smtClean="0"/>
              <a:t>The other sensors are </a:t>
            </a:r>
            <a:r>
              <a:rPr lang="en-US" sz="2000" i="1" dirty="0" smtClean="0"/>
              <a:t>leaves.</a:t>
            </a:r>
          </a:p>
          <a:p>
            <a:pPr marL="457200" indent="-457200"/>
            <a:r>
              <a:rPr lang="en-US" sz="2000" i="1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endParaRPr lang="en-US" sz="2000" i="1" dirty="0" smtClean="0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4876800" y="4267199"/>
            <a:ext cx="1905001" cy="1905001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5400000" flipH="1" flipV="1">
            <a:off x="5808632" y="4591874"/>
            <a:ext cx="650142" cy="610394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19800" y="4800600"/>
            <a:ext cx="47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d</a:t>
            </a:r>
            <a:r>
              <a:rPr lang="en-US" i="1" dirty="0" smtClean="0"/>
              <a:t>*</a:t>
            </a:r>
            <a:endParaRPr lang="en-US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5334000" y="4796135"/>
            <a:ext cx="50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BS</a:t>
            </a:r>
            <a:endParaRPr lang="en-US" sz="2000" i="1" dirty="0"/>
          </a:p>
        </p:txBody>
      </p:sp>
      <p:sp>
        <p:nvSpPr>
          <p:cNvPr id="26" name="TextBox 25"/>
          <p:cNvSpPr txBox="1"/>
          <p:nvPr/>
        </p:nvSpPr>
        <p:spPr>
          <a:xfrm>
            <a:off x="685800" y="5334794"/>
            <a:ext cx="373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Next need to find an</a:t>
            </a:r>
            <a:r>
              <a:rPr lang="en-US" sz="2000" b="1" dirty="0" smtClean="0"/>
              <a:t> assignment </a:t>
            </a:r>
            <a:r>
              <a:rPr lang="en-US" sz="2000" dirty="0" smtClean="0"/>
              <a:t> specifying which leaf to connect to which </a:t>
            </a:r>
            <a:r>
              <a:rPr lang="en-US" sz="2000" dirty="0" err="1" smtClean="0"/>
              <a:t>ClusterHead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543800" cy="552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Computing the assignment</a:t>
            </a:r>
            <a:r>
              <a:rPr lang="en-US" sz="2222" dirty="0" smtClean="0"/>
              <a:t/>
            </a:r>
            <a:br>
              <a:rPr lang="en-US" sz="2222" dirty="0" smtClean="0"/>
            </a:br>
            <a:endParaRPr lang="en-US" sz="2222" dirty="0"/>
          </a:p>
        </p:txBody>
      </p:sp>
      <p:sp>
        <p:nvSpPr>
          <p:cNvPr id="4" name="Oval 3"/>
          <p:cNvSpPr/>
          <p:nvPr/>
        </p:nvSpPr>
        <p:spPr>
          <a:xfrm>
            <a:off x="5715000" y="51054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257800" y="5562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715000" y="5562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324600" y="5562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029200" y="6324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95900" y="6324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724400" y="6324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58000" y="65532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>
            <a:stCxn id="5" idx="4"/>
            <a:endCxn id="10" idx="0"/>
          </p:cNvCxnSpPr>
          <p:nvPr/>
        </p:nvCxnSpPr>
        <p:spPr>
          <a:xfrm rot="5400000">
            <a:off x="4838700" y="5791200"/>
            <a:ext cx="5334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5" idx="4"/>
            <a:endCxn id="8" idx="0"/>
          </p:cNvCxnSpPr>
          <p:nvPr/>
        </p:nvCxnSpPr>
        <p:spPr>
          <a:xfrm rot="5400000">
            <a:off x="4991100" y="5943600"/>
            <a:ext cx="533400" cy="228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5" idx="4"/>
            <a:endCxn id="9" idx="0"/>
          </p:cNvCxnSpPr>
          <p:nvPr/>
        </p:nvCxnSpPr>
        <p:spPr>
          <a:xfrm rot="16200000" flipH="1">
            <a:off x="5124450" y="6038850"/>
            <a:ext cx="533400" cy="381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4"/>
            <a:endCxn id="6" idx="0"/>
          </p:cNvCxnSpPr>
          <p:nvPr/>
        </p:nvCxnSpPr>
        <p:spPr>
          <a:xfrm rot="5400000">
            <a:off x="5715000" y="544830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4" idx="4"/>
            <a:endCxn id="7" idx="0"/>
          </p:cNvCxnSpPr>
          <p:nvPr/>
        </p:nvCxnSpPr>
        <p:spPr>
          <a:xfrm rot="16200000" flipH="1">
            <a:off x="6019800" y="5143500"/>
            <a:ext cx="228600" cy="6096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4" idx="4"/>
            <a:endCxn id="5" idx="0"/>
          </p:cNvCxnSpPr>
          <p:nvPr/>
        </p:nvCxnSpPr>
        <p:spPr>
          <a:xfrm rot="5400000">
            <a:off x="5486400" y="5219700"/>
            <a:ext cx="228600" cy="4572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7" idx="4"/>
            <a:endCxn id="11" idx="0"/>
          </p:cNvCxnSpPr>
          <p:nvPr/>
        </p:nvCxnSpPr>
        <p:spPr>
          <a:xfrm rot="16200000" flipH="1">
            <a:off x="6324600" y="5905500"/>
            <a:ext cx="762000" cy="533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0" y="857250"/>
            <a:ext cx="8458200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 smtClean="0">
                <a:latin typeface="Times New Roman"/>
                <a:cs typeface="Times New Roman"/>
              </a:rPr>
              <a:t>A </a:t>
            </a:r>
            <a:r>
              <a:rPr lang="en-US" sz="2100" dirty="0" err="1" smtClean="0">
                <a:latin typeface="Times New Roman"/>
                <a:cs typeface="Times New Roman"/>
              </a:rPr>
              <a:t>ClusterHead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i="1" dirty="0" smtClean="0">
                <a:latin typeface="Times New Roman"/>
                <a:cs typeface="Times New Roman"/>
              </a:rPr>
              <a:t> </a:t>
            </a:r>
            <a:r>
              <a:rPr lang="en-US" sz="2100" i="1" dirty="0" err="1" smtClean="0">
                <a:latin typeface="Times New Roman"/>
                <a:cs typeface="Times New Roman"/>
              </a:rPr>
              <a:t>s</a:t>
            </a:r>
            <a:r>
              <a:rPr lang="en-US" sz="2100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100" i="1" dirty="0" smtClean="0">
                <a:latin typeface="Times New Roman"/>
                <a:cs typeface="Times New Roman"/>
              </a:rPr>
              <a:t> </a:t>
            </a:r>
            <a:r>
              <a:rPr lang="en-US" sz="2100" dirty="0" smtClean="0">
                <a:latin typeface="Times New Roman"/>
                <a:cs typeface="Times New Roman"/>
              </a:rPr>
              <a:t>can transmit  all its own data for time duration</a:t>
            </a:r>
            <a:r>
              <a:rPr lang="en-US" sz="2100" i="1" dirty="0" smtClean="0">
                <a:latin typeface="Times New Roman"/>
                <a:cs typeface="Times New Roman"/>
              </a:rPr>
              <a:t> </a:t>
            </a:r>
            <a:r>
              <a:rPr lang="en-US" sz="2100" i="1" dirty="0" err="1" smtClean="0">
                <a:latin typeface="Times New Roman"/>
                <a:cs typeface="Times New Roman"/>
              </a:rPr>
              <a:t>τ</a:t>
            </a:r>
            <a:endParaRPr lang="en-US" sz="2100" i="1" dirty="0" smtClean="0">
              <a:latin typeface="Times New Roman"/>
              <a:cs typeface="Times New Roman"/>
            </a:endParaRPr>
          </a:p>
          <a:p>
            <a:endParaRPr lang="en-US" sz="2100" dirty="0" smtClean="0">
              <a:latin typeface="Times New Roman"/>
              <a:cs typeface="Times New Roman"/>
            </a:endParaRPr>
          </a:p>
          <a:p>
            <a:r>
              <a:rPr lang="en-US" sz="2100" dirty="0" smtClean="0">
                <a:latin typeface="Times New Roman"/>
                <a:cs typeface="Times New Roman"/>
              </a:rPr>
              <a:t>In addition, possibly it could relay other sensors’ data – depending on its distance </a:t>
            </a:r>
            <a:r>
              <a:rPr lang="en-US" sz="2100" i="1" dirty="0" err="1" smtClean="0">
                <a:latin typeface="Times New Roman"/>
                <a:cs typeface="Times New Roman"/>
              </a:rPr>
              <a:t>d(s</a:t>
            </a:r>
            <a:r>
              <a:rPr lang="en-US" sz="2100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100" i="1" baseline="-25000" dirty="0" smtClean="0">
                <a:latin typeface="Times New Roman"/>
                <a:cs typeface="Times New Roman"/>
              </a:rPr>
              <a:t> </a:t>
            </a:r>
            <a:r>
              <a:rPr lang="en-US" sz="2100" i="1" dirty="0" smtClean="0">
                <a:latin typeface="Times New Roman"/>
                <a:cs typeface="Times New Roman"/>
              </a:rPr>
              <a:t>,  BS). </a:t>
            </a:r>
          </a:p>
          <a:p>
            <a:endParaRPr lang="en-US" sz="2100" dirty="0" smtClean="0">
              <a:latin typeface="Times New Roman"/>
              <a:cs typeface="Times New Roman"/>
            </a:endParaRPr>
          </a:p>
          <a:p>
            <a:r>
              <a:rPr lang="en-US" sz="2100" dirty="0" smtClean="0">
                <a:latin typeface="Times New Roman"/>
                <a:cs typeface="Times New Roman"/>
              </a:rPr>
              <a:t>Let</a:t>
            </a:r>
            <a:r>
              <a:rPr lang="en-US" sz="2100" i="1" dirty="0" smtClean="0">
                <a:latin typeface="Times New Roman"/>
                <a:cs typeface="Times New Roman"/>
              </a:rPr>
              <a:t> </a:t>
            </a:r>
            <a:r>
              <a:rPr lang="en-US" sz="2100" i="1" dirty="0" err="1" smtClean="0">
                <a:latin typeface="Times New Roman"/>
                <a:cs typeface="Times New Roman"/>
              </a:rPr>
              <a:t>c</a:t>
            </a:r>
            <a:r>
              <a:rPr lang="en-US" sz="2100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100" i="1" dirty="0" smtClean="0">
                <a:latin typeface="Times New Roman"/>
                <a:cs typeface="Times New Roman"/>
              </a:rPr>
              <a:t> </a:t>
            </a:r>
            <a:r>
              <a:rPr lang="en-US" sz="2100" dirty="0" smtClean="0">
                <a:latin typeface="Times New Roman"/>
                <a:cs typeface="Times New Roman"/>
              </a:rPr>
              <a:t>denote the </a:t>
            </a:r>
            <a:r>
              <a:rPr lang="en-US" sz="2100" u="sng" dirty="0" smtClean="0">
                <a:latin typeface="Times New Roman"/>
                <a:cs typeface="Times New Roman"/>
              </a:rPr>
              <a:t>number</a:t>
            </a:r>
            <a:r>
              <a:rPr lang="en-US" sz="2100" dirty="0" smtClean="0">
                <a:latin typeface="Times New Roman"/>
                <a:cs typeface="Times New Roman"/>
              </a:rPr>
              <a:t> of other sensors </a:t>
            </a:r>
            <a:r>
              <a:rPr lang="en-US" sz="2100" i="1" dirty="0" smtClean="0">
                <a:latin typeface="Times New Roman"/>
                <a:cs typeface="Times New Roman"/>
              </a:rPr>
              <a:t> </a:t>
            </a:r>
            <a:r>
              <a:rPr lang="en-US" sz="2100" i="1" dirty="0" err="1" smtClean="0">
                <a:latin typeface="Times New Roman"/>
                <a:cs typeface="Times New Roman"/>
              </a:rPr>
              <a:t>s</a:t>
            </a:r>
            <a:r>
              <a:rPr lang="en-US" sz="2100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100" i="1" dirty="0" smtClean="0">
                <a:latin typeface="Times New Roman"/>
                <a:cs typeface="Times New Roman"/>
              </a:rPr>
              <a:t> </a:t>
            </a:r>
            <a:r>
              <a:rPr lang="en-US" sz="2100" dirty="0" smtClean="0">
                <a:latin typeface="Times New Roman"/>
                <a:cs typeface="Times New Roman"/>
              </a:rPr>
              <a:t> can relay.  </a:t>
            </a:r>
          </a:p>
          <a:p>
            <a:endParaRPr lang="en-US" sz="2100" dirty="0" smtClean="0">
              <a:latin typeface="Times New Roman"/>
              <a:cs typeface="Times New Roman"/>
            </a:endParaRPr>
          </a:p>
          <a:p>
            <a:r>
              <a:rPr lang="en-US" sz="2100" dirty="0" smtClean="0">
                <a:latin typeface="Times New Roman"/>
                <a:cs typeface="Times New Roman"/>
              </a:rPr>
              <a:t>The assignment problem: Need to connect each leaf </a:t>
            </a:r>
            <a:r>
              <a:rPr lang="en-US" sz="2100" i="1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s</a:t>
            </a:r>
            <a:r>
              <a:rPr lang="en-US" sz="2100" i="1" baseline="-25000" dirty="0" err="1" smtClean="0">
                <a:solidFill>
                  <a:schemeClr val="tx2"/>
                </a:solidFill>
                <a:latin typeface="Times New Roman"/>
                <a:cs typeface="Times New Roman"/>
              </a:rPr>
              <a:t>j</a:t>
            </a:r>
            <a:r>
              <a:rPr lang="en-US" sz="2100" dirty="0" smtClean="0">
                <a:latin typeface="Times New Roman"/>
                <a:cs typeface="Times New Roman"/>
              </a:rPr>
              <a:t> to a </a:t>
            </a:r>
            <a:r>
              <a:rPr lang="en-US" sz="2100" dirty="0" err="1" smtClean="0">
                <a:latin typeface="Times New Roman"/>
                <a:cs typeface="Times New Roman"/>
              </a:rPr>
              <a:t>ClusterHead</a:t>
            </a: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i="1" dirty="0" err="1" smtClean="0">
                <a:latin typeface="Times New Roman"/>
                <a:cs typeface="Times New Roman"/>
              </a:rPr>
              <a:t>s</a:t>
            </a:r>
            <a:r>
              <a:rPr lang="en-US" sz="2100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100" i="1" baseline="-25000" dirty="0" smtClean="0">
                <a:latin typeface="Times New Roman"/>
                <a:cs typeface="Times New Roman"/>
              </a:rPr>
              <a:t> </a:t>
            </a:r>
            <a:r>
              <a:rPr lang="en-US" sz="2100" dirty="0" smtClean="0">
                <a:latin typeface="Times New Roman"/>
                <a:cs typeface="Times New Roman"/>
              </a:rPr>
              <a:t> such that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>
                <a:latin typeface="Times New Roman"/>
                <a:cs typeface="Times New Roman"/>
              </a:rPr>
              <a:t> </a:t>
            </a:r>
            <a:r>
              <a:rPr lang="en-US" sz="2100" i="1" dirty="0" err="1" smtClean="0">
                <a:latin typeface="Times New Roman"/>
                <a:cs typeface="Times New Roman"/>
              </a:rPr>
              <a:t>d(s</a:t>
            </a:r>
            <a:r>
              <a:rPr lang="en-US" sz="2100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100" i="1" baseline="-25000" dirty="0" smtClean="0">
                <a:latin typeface="Times New Roman"/>
                <a:cs typeface="Times New Roman"/>
              </a:rPr>
              <a:t> </a:t>
            </a:r>
            <a:r>
              <a:rPr lang="en-US" sz="2100" i="1" dirty="0" smtClean="0">
                <a:latin typeface="Times New Roman"/>
                <a:cs typeface="Times New Roman"/>
              </a:rPr>
              <a:t>, </a:t>
            </a:r>
            <a:r>
              <a:rPr lang="en-US" sz="2100" i="1" dirty="0" err="1" smtClean="0">
                <a:latin typeface="Times New Roman"/>
                <a:cs typeface="Times New Roman"/>
              </a:rPr>
              <a:t>s</a:t>
            </a:r>
            <a:r>
              <a:rPr lang="en-US" sz="2100" i="1" baseline="-25000" dirty="0" err="1" smtClean="0">
                <a:latin typeface="Times New Roman"/>
                <a:cs typeface="Times New Roman"/>
              </a:rPr>
              <a:t>j</a:t>
            </a:r>
            <a:r>
              <a:rPr lang="en-US" sz="2100" i="1" baseline="-25000" dirty="0" smtClean="0">
                <a:latin typeface="Times New Roman"/>
                <a:cs typeface="Times New Roman"/>
              </a:rPr>
              <a:t> </a:t>
            </a:r>
            <a:r>
              <a:rPr lang="en-US" sz="2100" i="1" dirty="0" smtClean="0">
                <a:latin typeface="Times New Roman"/>
                <a:cs typeface="Times New Roman"/>
              </a:rPr>
              <a:t>) ≤ </a:t>
            </a:r>
            <a:r>
              <a:rPr lang="en-US" sz="2100" i="1" dirty="0" err="1" smtClean="0">
                <a:latin typeface="Times New Roman"/>
                <a:cs typeface="Times New Roman"/>
              </a:rPr>
              <a:t>d</a:t>
            </a:r>
            <a:r>
              <a:rPr lang="en-US" sz="2100" i="1" dirty="0" smtClean="0">
                <a:latin typeface="Times New Roman"/>
                <a:cs typeface="Times New Roman"/>
              </a:rPr>
              <a:t>*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100" dirty="0" smtClean="0">
                <a:latin typeface="Times New Roman"/>
                <a:cs typeface="Times New Roman"/>
              </a:rPr>
              <a:t>The number of sensors relayed by  </a:t>
            </a:r>
            <a:r>
              <a:rPr lang="en-US" sz="2100" i="1" dirty="0" err="1" smtClean="0">
                <a:latin typeface="Times New Roman"/>
                <a:cs typeface="Times New Roman"/>
              </a:rPr>
              <a:t>s</a:t>
            </a:r>
            <a:r>
              <a:rPr lang="en-US" sz="2100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100" i="1" baseline="-25000" dirty="0" smtClean="0">
                <a:latin typeface="Times New Roman"/>
                <a:cs typeface="Times New Roman"/>
              </a:rPr>
              <a:t> </a:t>
            </a:r>
            <a:r>
              <a:rPr lang="en-US" sz="2100" i="1" dirty="0" smtClean="0">
                <a:latin typeface="Times New Roman"/>
                <a:cs typeface="Times New Roman"/>
              </a:rPr>
              <a:t> </a:t>
            </a:r>
          </a:p>
          <a:p>
            <a:pPr marL="914400" lvl="1" indent="-457200"/>
            <a:r>
              <a:rPr lang="en-US" sz="2100" dirty="0" smtClean="0">
                <a:latin typeface="Times New Roman"/>
                <a:cs typeface="Times New Roman"/>
              </a:rPr>
              <a:t>cannot exceed</a:t>
            </a:r>
            <a:r>
              <a:rPr lang="en-US" sz="2100" i="1" dirty="0" smtClean="0">
                <a:latin typeface="Times New Roman"/>
                <a:cs typeface="Times New Roman"/>
              </a:rPr>
              <a:t> </a:t>
            </a:r>
            <a:r>
              <a:rPr lang="en-US" sz="2100" i="1" dirty="0" err="1" smtClean="0">
                <a:latin typeface="Times New Roman"/>
                <a:cs typeface="Times New Roman"/>
              </a:rPr>
              <a:t>c</a:t>
            </a:r>
            <a:r>
              <a:rPr lang="en-US" sz="2100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sz="2100" i="1" dirty="0" smtClean="0">
                <a:latin typeface="Times New Roman"/>
                <a:cs typeface="Times New Roman"/>
              </a:rPr>
              <a:t> </a:t>
            </a:r>
            <a:r>
              <a:rPr lang="en-US" sz="2100" dirty="0" smtClean="0">
                <a:latin typeface="Times New Roman"/>
                <a:cs typeface="Times New Roman"/>
              </a:rPr>
              <a:t>	</a:t>
            </a:r>
          </a:p>
          <a:p>
            <a:pPr marL="457200" indent="-457200">
              <a:buFont typeface="+mj-lt"/>
              <a:buAutoNum type="arabicPeriod"/>
            </a:pPr>
            <a:endParaRPr lang="en-US" sz="2100" i="1" dirty="0" smtClean="0">
              <a:latin typeface="Times New Roman"/>
              <a:cs typeface="Times New Roman"/>
            </a:endParaRPr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4876800" y="4267199"/>
            <a:ext cx="1905001" cy="1905001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5828506" y="5105400"/>
            <a:ext cx="724694" cy="116742"/>
          </a:xfrm>
          <a:prstGeom prst="straightConnector1">
            <a:avLst/>
          </a:prstGeom>
          <a:ln>
            <a:solidFill>
              <a:schemeClr val="tx1"/>
            </a:solidFill>
            <a:prstDash val="sysDot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6019800" y="4800600"/>
            <a:ext cx="474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d</a:t>
            </a:r>
            <a:r>
              <a:rPr lang="en-US" i="1" dirty="0" smtClean="0"/>
              <a:t>*</a:t>
            </a:r>
            <a:endParaRPr lang="en-US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5334000" y="4796135"/>
            <a:ext cx="50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BS</a:t>
            </a:r>
            <a:endParaRPr lang="en-US" sz="2000" i="1" dirty="0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5830094" y="4343400"/>
            <a:ext cx="137160" cy="137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5829300" y="4648200"/>
            <a:ext cx="137160" cy="137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5806440" y="4892040"/>
            <a:ext cx="137160" cy="137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7086600" y="6400800"/>
            <a:ext cx="311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</a:t>
            </a:r>
            <a:r>
              <a:rPr lang="en-US" baseline="-25000" dirty="0" err="1" smtClean="0"/>
              <a:t>j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393833" y="5193268"/>
            <a:ext cx="311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37801" y="5574268"/>
            <a:ext cx="3905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Smells somehow like bipartite matching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543800" cy="552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Computing the assignment-cont</a:t>
            </a:r>
            <a:r>
              <a:rPr lang="en-US" sz="2222" dirty="0" smtClean="0"/>
              <a:t/>
            </a:r>
            <a:br>
              <a:rPr lang="en-US" sz="2222" dirty="0" smtClean="0"/>
            </a:br>
            <a:endParaRPr lang="en-US" sz="2222" dirty="0"/>
          </a:p>
        </p:txBody>
      </p:sp>
      <p:sp>
        <p:nvSpPr>
          <p:cNvPr id="5" name="Oval 4"/>
          <p:cNvSpPr/>
          <p:nvPr/>
        </p:nvSpPr>
        <p:spPr>
          <a:xfrm>
            <a:off x="7207360" y="5562600"/>
            <a:ext cx="228600" cy="228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>
            <a:endCxn id="27" idx="4"/>
          </p:cNvCxnSpPr>
          <p:nvPr/>
        </p:nvCxnSpPr>
        <p:spPr>
          <a:xfrm rot="10800000">
            <a:off x="6637020" y="5334000"/>
            <a:ext cx="570340" cy="297180"/>
          </a:xfrm>
          <a:prstGeom prst="line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31" idx="4"/>
            <a:endCxn id="5" idx="0"/>
          </p:cNvCxnSpPr>
          <p:nvPr/>
        </p:nvCxnSpPr>
        <p:spPr>
          <a:xfrm rot="16200000" flipH="1">
            <a:off x="7032099" y="5273039"/>
            <a:ext cx="579120" cy="1"/>
          </a:xfrm>
          <a:prstGeom prst="line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5" idx="7"/>
            <a:endCxn id="32" idx="3"/>
          </p:cNvCxnSpPr>
          <p:nvPr/>
        </p:nvCxnSpPr>
        <p:spPr>
          <a:xfrm rot="5400000" flipH="1" flipV="1">
            <a:off x="7528792" y="5256184"/>
            <a:ext cx="213585" cy="466205"/>
          </a:xfrm>
          <a:prstGeom prst="line">
            <a:avLst/>
          </a:prstGeom>
          <a:ln w="571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59" name="Group 58"/>
          <p:cNvGrpSpPr/>
          <p:nvPr/>
        </p:nvGrpSpPr>
        <p:grpSpPr>
          <a:xfrm>
            <a:off x="6637020" y="4328161"/>
            <a:ext cx="1440180" cy="868680"/>
            <a:chOff x="6637020" y="4328161"/>
            <a:chExt cx="1440180" cy="868680"/>
          </a:xfrm>
        </p:grpSpPr>
        <p:cxnSp>
          <p:nvCxnSpPr>
            <p:cNvPr id="21" name="Straight Connector 20"/>
            <p:cNvCxnSpPr>
              <a:endCxn id="31" idx="7"/>
            </p:cNvCxnSpPr>
            <p:nvPr/>
          </p:nvCxnSpPr>
          <p:spPr>
            <a:xfrm rot="10800000" flipV="1">
              <a:off x="7370152" y="4518659"/>
              <a:ext cx="707048" cy="347747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endCxn id="27" idx="0"/>
            </p:cNvCxnSpPr>
            <p:nvPr/>
          </p:nvCxnSpPr>
          <p:spPr>
            <a:xfrm rot="5400000">
              <a:off x="6244010" y="4721171"/>
              <a:ext cx="868680" cy="8265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0" y="857250"/>
            <a:ext cx="8458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Connect each leaf 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i</a:t>
            </a:r>
            <a:r>
              <a:rPr lang="en-US" sz="2000" dirty="0" smtClean="0"/>
              <a:t> to a </a:t>
            </a:r>
            <a:r>
              <a:rPr lang="en-US" sz="2000" dirty="0" err="1" smtClean="0"/>
              <a:t>ClusterHead</a:t>
            </a:r>
            <a:r>
              <a:rPr lang="en-US" sz="2000" dirty="0" smtClean="0"/>
              <a:t> 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i</a:t>
            </a:r>
            <a:r>
              <a:rPr lang="en-US" sz="2000" dirty="0" smtClean="0"/>
              <a:t> such that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i="1" dirty="0" err="1" smtClean="0"/>
              <a:t>d(s</a:t>
            </a:r>
            <a:r>
              <a:rPr lang="en-US" sz="2000" i="1" baseline="-25000" dirty="0" err="1" smtClean="0"/>
              <a:t>i</a:t>
            </a:r>
            <a:r>
              <a:rPr lang="en-US" sz="2000" i="1" baseline="-25000" dirty="0" smtClean="0"/>
              <a:t> 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j</a:t>
            </a:r>
            <a:r>
              <a:rPr lang="en-US" sz="2000" i="1" baseline="-25000" dirty="0" smtClean="0"/>
              <a:t> </a:t>
            </a:r>
            <a:r>
              <a:rPr lang="en-US" sz="2000" i="1" dirty="0" smtClean="0"/>
              <a:t>)	≤</a:t>
            </a:r>
            <a:r>
              <a:rPr lang="en-US" sz="2000" i="1" dirty="0" err="1" smtClean="0"/>
              <a:t>d</a:t>
            </a:r>
            <a:r>
              <a:rPr lang="en-US" sz="2000" i="1" dirty="0" smtClean="0"/>
              <a:t>*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The number of sensors connected to 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i</a:t>
            </a:r>
            <a:r>
              <a:rPr lang="en-US" sz="2000" i="1" baseline="-25000" dirty="0" smtClean="0"/>
              <a:t> </a:t>
            </a:r>
            <a:r>
              <a:rPr lang="en-US" sz="2000" i="1" dirty="0" smtClean="0"/>
              <a:t>≤ </a:t>
            </a:r>
            <a:r>
              <a:rPr lang="en-US" sz="2000" i="1" dirty="0" err="1" smtClean="0"/>
              <a:t>c</a:t>
            </a:r>
            <a:r>
              <a:rPr lang="en-US" sz="2000" i="1" baseline="-25000" dirty="0" err="1" smtClean="0"/>
              <a:t>i</a:t>
            </a:r>
            <a:r>
              <a:rPr lang="en-US" sz="2000" i="1" dirty="0" smtClean="0"/>
              <a:t> </a:t>
            </a:r>
            <a:r>
              <a:rPr lang="en-US" sz="2000" dirty="0" smtClean="0"/>
              <a:t>	</a:t>
            </a:r>
          </a:p>
          <a:p>
            <a:pPr marL="457200" indent="-457200"/>
            <a:endParaRPr lang="en-US" sz="2000" dirty="0" smtClean="0"/>
          </a:p>
          <a:p>
            <a:pPr marL="457200" indent="-457200"/>
            <a:r>
              <a:rPr lang="en-US" sz="2000" dirty="0" smtClean="0">
                <a:solidFill>
                  <a:srgbClr val="FF0000"/>
                </a:solidFill>
              </a:rPr>
              <a:t>Def: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dirty="0" smtClean="0"/>
              <a:t>This assignment is </a:t>
            </a:r>
            <a:r>
              <a:rPr lang="en-US" sz="2000" i="1" dirty="0" smtClean="0"/>
              <a:t>perfect </a:t>
            </a:r>
            <a:r>
              <a:rPr lang="en-US" sz="2000" dirty="0" smtClean="0"/>
              <a:t> if all leaves are connected. 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dirty="0" err="1" smtClean="0"/>
              <a:t>ClusterHead</a:t>
            </a:r>
            <a:r>
              <a:rPr lang="en-US" sz="2000" dirty="0" smtClean="0"/>
              <a:t> </a:t>
            </a:r>
            <a:r>
              <a:rPr lang="en-US" sz="2000" dirty="0" err="1" smtClean="0"/>
              <a:t>s</a:t>
            </a:r>
            <a:r>
              <a:rPr lang="en-US" sz="2000" baseline="-25000" dirty="0" err="1" smtClean="0"/>
              <a:t>i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is </a:t>
            </a:r>
            <a:r>
              <a:rPr lang="en-US" sz="2000" i="1" dirty="0" smtClean="0"/>
              <a:t>saturated </a:t>
            </a:r>
            <a:r>
              <a:rPr lang="en-US" sz="2000" dirty="0" smtClean="0"/>
              <a:t>if it is assigned to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i</a:t>
            </a:r>
            <a:r>
              <a:rPr lang="en-US" sz="2000" dirty="0" smtClean="0"/>
              <a:t> leaves. </a:t>
            </a:r>
          </a:p>
          <a:p>
            <a:pPr marL="914400" lvl="1" indent="-457200">
              <a:buFont typeface="Arial"/>
              <a:buChar char="•"/>
            </a:pPr>
            <a:r>
              <a:rPr lang="en-US" sz="2000" i="1" dirty="0" smtClean="0"/>
              <a:t>E</a:t>
            </a:r>
            <a:r>
              <a:rPr lang="en-US" sz="2000" dirty="0" smtClean="0"/>
              <a:t> the set of all edges between pairs </a:t>
            </a:r>
            <a:r>
              <a:rPr lang="en-US" sz="2000" i="1" dirty="0" smtClean="0"/>
              <a:t>(leaf, CH)</a:t>
            </a:r>
            <a:r>
              <a:rPr lang="en-US" sz="2000" dirty="0" smtClean="0"/>
              <a:t> whose distance is </a:t>
            </a:r>
            <a:r>
              <a:rPr lang="en-US" sz="2000" baseline="-25000" dirty="0" smtClean="0"/>
              <a:t> </a:t>
            </a:r>
            <a:r>
              <a:rPr lang="en-US" sz="2000" i="1" dirty="0" smtClean="0"/>
              <a:t>≤ </a:t>
            </a:r>
            <a:r>
              <a:rPr lang="en-US" sz="2000" i="1" dirty="0" err="1" smtClean="0"/>
              <a:t>d</a:t>
            </a:r>
            <a:r>
              <a:rPr lang="en-US" sz="2000" i="1" dirty="0" smtClean="0"/>
              <a:t>*. </a:t>
            </a:r>
          </a:p>
          <a:p>
            <a:pPr marL="457200" indent="-457200">
              <a:buFont typeface="+mj-lt"/>
              <a:buAutoNum type="arabicPeriod"/>
            </a:pPr>
            <a:endParaRPr lang="en-US" sz="2000" b="1" dirty="0" smtClean="0"/>
          </a:p>
          <a:p>
            <a:pPr marL="457200" indent="-457200"/>
            <a:endParaRPr lang="en-US" sz="2000" dirty="0" smtClean="0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6324599" y="4709160"/>
            <a:ext cx="1905001" cy="1905001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6705600" y="5562600"/>
            <a:ext cx="50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/>
              <a:t>BS</a:t>
            </a:r>
            <a:endParaRPr lang="en-US" sz="2000" i="1" dirty="0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6568440" y="5196840"/>
            <a:ext cx="137160" cy="137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>
            <a:spLocks noChangeAspect="1"/>
          </p:cNvSpPr>
          <p:nvPr/>
        </p:nvSpPr>
        <p:spPr>
          <a:xfrm>
            <a:off x="7253079" y="4846320"/>
            <a:ext cx="137160" cy="137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>
            <a:spLocks noChangeAspect="1"/>
          </p:cNvSpPr>
          <p:nvPr/>
        </p:nvSpPr>
        <p:spPr>
          <a:xfrm>
            <a:off x="7848600" y="5265420"/>
            <a:ext cx="137160" cy="137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5494673" y="5421868"/>
            <a:ext cx="311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s</a:t>
            </a:r>
            <a:r>
              <a:rPr lang="en-US" i="1" baseline="-25000" dirty="0" err="1" smtClean="0"/>
              <a:t>j</a:t>
            </a:r>
            <a:endParaRPr lang="en-US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7917833" y="5269468"/>
            <a:ext cx="311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err="1" smtClean="0"/>
              <a:t>s</a:t>
            </a:r>
            <a:r>
              <a:rPr lang="en-US" i="1" baseline="-25000" dirty="0" err="1" smtClean="0"/>
              <a:t>i</a:t>
            </a:r>
            <a:endParaRPr lang="en-US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0" y="3585775"/>
            <a:ext cx="5638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sz="2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Warmup</a:t>
            </a:r>
            <a:r>
              <a:rPr lang="en-US" sz="2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Lemma</a:t>
            </a:r>
            <a:r>
              <a:rPr lang="en-US" sz="2000" b="1" dirty="0" smtClean="0">
                <a:latin typeface="Times New Roman"/>
                <a:cs typeface="Times New Roman"/>
              </a:rPr>
              <a:t>: </a:t>
            </a:r>
            <a:r>
              <a:rPr lang="en-US" sz="2000" dirty="0" smtClean="0">
                <a:latin typeface="Times New Roman"/>
                <a:cs typeface="Times New Roman"/>
              </a:rPr>
              <a:t>Assume </a:t>
            </a:r>
            <a:r>
              <a:rPr lang="en-US" sz="2000" i="1" dirty="0" smtClean="0">
                <a:latin typeface="Times New Roman"/>
                <a:cs typeface="Times New Roman"/>
              </a:rPr>
              <a:t>M </a:t>
            </a:r>
            <a:r>
              <a:rPr lang="en-US" sz="2000" dirty="0" smtClean="0">
                <a:latin typeface="Times New Roman"/>
                <a:cs typeface="Times New Roman"/>
              </a:rPr>
              <a:t> is an assignment at which leaf </a:t>
            </a:r>
            <a:r>
              <a:rPr lang="en-US" sz="2000" i="1" dirty="0" err="1" smtClean="0">
                <a:latin typeface="Times New Roman"/>
                <a:cs typeface="Times New Roman"/>
              </a:rPr>
              <a:t>s</a:t>
            </a:r>
            <a:r>
              <a:rPr lang="en-US" sz="2000" i="1" baseline="-25000" dirty="0" err="1" smtClean="0">
                <a:latin typeface="Times New Roman"/>
                <a:cs typeface="Times New Roman"/>
              </a:rPr>
              <a:t>j</a:t>
            </a:r>
            <a:r>
              <a:rPr lang="en-US" sz="2000" dirty="0" smtClean="0">
                <a:latin typeface="Times New Roman"/>
                <a:cs typeface="Times New Roman"/>
              </a:rPr>
              <a:t>  is not assigned to a CH.   Then if a perfect assignment exists then there is an augmenting (alternating) path </a:t>
            </a:r>
            <a:r>
              <a:rPr lang="en-US" sz="2000" dirty="0" err="1" smtClean="0">
                <a:latin typeface="Times New Roman"/>
                <a:cs typeface="Times New Roman"/>
              </a:rPr>
              <a:t>π</a:t>
            </a:r>
            <a:endParaRPr lang="en-US" sz="2000" dirty="0" smtClean="0">
              <a:latin typeface="Times New Roman"/>
              <a:cs typeface="Times New Roman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latin typeface="Times New Roman"/>
                <a:cs typeface="Times New Roman"/>
              </a:rPr>
              <a:t>starting at </a:t>
            </a:r>
            <a:r>
              <a:rPr lang="en-US" sz="2000" i="1" dirty="0" err="1" smtClean="0">
                <a:latin typeface="Times New Roman"/>
                <a:cs typeface="Times New Roman"/>
              </a:rPr>
              <a:t>s</a:t>
            </a:r>
            <a:r>
              <a:rPr lang="en-US" sz="2000" i="1" baseline="-25000" dirty="0" err="1" smtClean="0">
                <a:latin typeface="Times New Roman"/>
                <a:cs typeface="Times New Roman"/>
              </a:rPr>
              <a:t>j</a:t>
            </a:r>
            <a:endParaRPr lang="en-US" sz="2000" i="1" dirty="0" smtClean="0">
              <a:latin typeface="Times New Roman"/>
              <a:cs typeface="Times New Roman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latin typeface="Times New Roman"/>
                <a:cs typeface="Times New Roman"/>
              </a:rPr>
              <a:t>ending at non-saturated </a:t>
            </a:r>
            <a:r>
              <a:rPr lang="en-US" sz="2000" dirty="0" err="1" smtClean="0">
                <a:latin typeface="Times New Roman"/>
                <a:cs typeface="Times New Roman"/>
              </a:rPr>
              <a:t>ClusterHead</a:t>
            </a:r>
            <a:r>
              <a:rPr lang="en-US" sz="2000" dirty="0" smtClean="0">
                <a:latin typeface="Times New Roman"/>
                <a:cs typeface="Times New Roman"/>
              </a:rPr>
              <a:t> </a:t>
            </a:r>
            <a:r>
              <a:rPr lang="en-US" sz="2000" i="1" dirty="0" err="1" smtClean="0">
                <a:latin typeface="Times New Roman"/>
                <a:cs typeface="Times New Roman"/>
              </a:rPr>
              <a:t>s</a:t>
            </a:r>
            <a:r>
              <a:rPr lang="en-US" sz="2000" i="1" baseline="-25000" dirty="0" err="1" smtClean="0">
                <a:latin typeface="Times New Roman"/>
                <a:cs typeface="Times New Roman"/>
              </a:rPr>
              <a:t>i</a:t>
            </a:r>
            <a:endParaRPr lang="en-US" sz="2000" i="1" baseline="-25000" dirty="0" smtClean="0">
              <a:latin typeface="Times New Roman"/>
              <a:cs typeface="Times New Roman"/>
            </a:endParaRP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 smtClean="0">
                <a:latin typeface="Times New Roman"/>
                <a:cs typeface="Times New Roman"/>
              </a:rPr>
              <a:t>alternating between edges of </a:t>
            </a:r>
            <a:r>
              <a:rPr lang="en-US" sz="2000" i="1" dirty="0" smtClean="0">
                <a:latin typeface="Times New Roman"/>
                <a:cs typeface="Times New Roman"/>
              </a:rPr>
              <a:t>E</a:t>
            </a:r>
            <a:r>
              <a:rPr lang="en-US" sz="2000" dirty="0" smtClean="0">
                <a:latin typeface="Times New Roman"/>
                <a:cs typeface="Times New Roman"/>
              </a:rPr>
              <a:t> which participates (resp. does not participate) in the assignment. </a:t>
            </a:r>
          </a:p>
          <a:p>
            <a:pPr marL="457200" indent="-457200">
              <a:buFont typeface="+mj-lt"/>
              <a:buAutoNum type="arabicPeriod"/>
            </a:pPr>
            <a:endParaRPr lang="en-US" sz="2000" b="1" dirty="0" smtClean="0"/>
          </a:p>
        </p:txBody>
      </p:sp>
      <p:sp>
        <p:nvSpPr>
          <p:cNvPr id="38" name="Oval 37"/>
          <p:cNvSpPr>
            <a:spLocks noChangeAspect="1"/>
          </p:cNvSpPr>
          <p:nvPr/>
        </p:nvSpPr>
        <p:spPr>
          <a:xfrm>
            <a:off x="5806440" y="5494020"/>
            <a:ext cx="137160" cy="137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>
            <a:off x="6644640" y="4267200"/>
            <a:ext cx="137160" cy="137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>
            <a:spLocks noChangeAspect="1"/>
          </p:cNvSpPr>
          <p:nvPr/>
        </p:nvSpPr>
        <p:spPr>
          <a:xfrm>
            <a:off x="7940040" y="4419600"/>
            <a:ext cx="137160" cy="1371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5943600" y="4384273"/>
            <a:ext cx="2030274" cy="1178327"/>
            <a:chOff x="5943600" y="4384273"/>
            <a:chExt cx="2030274" cy="1178327"/>
          </a:xfrm>
        </p:grpSpPr>
        <p:cxnSp>
          <p:nvCxnSpPr>
            <p:cNvPr id="15" name="Straight Connector 14"/>
            <p:cNvCxnSpPr>
              <a:stCxn id="38" idx="6"/>
              <a:endCxn id="27" idx="3"/>
            </p:cNvCxnSpPr>
            <p:nvPr/>
          </p:nvCxnSpPr>
          <p:spPr>
            <a:xfrm flipV="1">
              <a:off x="5943600" y="5313913"/>
              <a:ext cx="644927" cy="248687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>
              <a:stCxn id="40" idx="5"/>
              <a:endCxn id="31" idx="1"/>
            </p:cNvCxnSpPr>
            <p:nvPr/>
          </p:nvCxnSpPr>
          <p:spPr>
            <a:xfrm rot="16200000" flipH="1">
              <a:off x="6776372" y="4369613"/>
              <a:ext cx="482134" cy="511453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endCxn id="32" idx="0"/>
            </p:cNvCxnSpPr>
            <p:nvPr/>
          </p:nvCxnSpPr>
          <p:spPr>
            <a:xfrm rot="5400000">
              <a:off x="7581154" y="4872700"/>
              <a:ext cx="728747" cy="56693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5943600" y="4419600"/>
            <a:ext cx="2030274" cy="1178327"/>
            <a:chOff x="5943600" y="4384273"/>
            <a:chExt cx="2030274" cy="1178327"/>
          </a:xfrm>
        </p:grpSpPr>
        <p:cxnSp>
          <p:nvCxnSpPr>
            <p:cNvPr id="69" name="Straight Connector 68"/>
            <p:cNvCxnSpPr/>
            <p:nvPr/>
          </p:nvCxnSpPr>
          <p:spPr>
            <a:xfrm flipV="1">
              <a:off x="5943600" y="5313913"/>
              <a:ext cx="644927" cy="248687"/>
            </a:xfrm>
            <a:prstGeom prst="line">
              <a:avLst/>
            </a:prstGeom>
            <a:ln w="25400" cap="flat" cmpd="sng" algn="ctr">
              <a:solidFill>
                <a:schemeClr val="accent6"/>
              </a:solidFill>
              <a:prstDash val="dot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6776372" y="4369613"/>
              <a:ext cx="482134" cy="511453"/>
            </a:xfrm>
            <a:prstGeom prst="line">
              <a:avLst/>
            </a:prstGeom>
            <a:ln w="25400" cap="flat" cmpd="sng" algn="ctr">
              <a:solidFill>
                <a:schemeClr val="accent6"/>
              </a:solidFill>
              <a:prstDash val="dot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5400000">
              <a:off x="7581154" y="4872700"/>
              <a:ext cx="728747" cy="56693"/>
            </a:xfrm>
            <a:prstGeom prst="line">
              <a:avLst/>
            </a:prstGeom>
            <a:ln w="25400" cap="flat" cmpd="sng" algn="ctr">
              <a:solidFill>
                <a:schemeClr val="accent6"/>
              </a:solidFill>
              <a:prstDash val="dot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Freeform 73"/>
          <p:cNvSpPr/>
          <p:nvPr/>
        </p:nvSpPr>
        <p:spPr>
          <a:xfrm>
            <a:off x="5888567" y="4309533"/>
            <a:ext cx="2146300" cy="1236134"/>
          </a:xfrm>
          <a:custGeom>
            <a:avLst/>
            <a:gdLst>
              <a:gd name="connsiteX0" fmla="*/ 0 w 2146300"/>
              <a:gd name="connsiteY0" fmla="*/ 1236134 h 1236134"/>
              <a:gd name="connsiteX1" fmla="*/ 715433 w 2146300"/>
              <a:gd name="connsiteY1" fmla="*/ 952500 h 1236134"/>
              <a:gd name="connsiteX2" fmla="*/ 808566 w 2146300"/>
              <a:gd name="connsiteY2" fmla="*/ 8467 h 1236134"/>
              <a:gd name="connsiteX3" fmla="*/ 867833 w 2146300"/>
              <a:gd name="connsiteY3" fmla="*/ 0 h 1236134"/>
              <a:gd name="connsiteX4" fmla="*/ 1439333 w 2146300"/>
              <a:gd name="connsiteY4" fmla="*/ 567267 h 1236134"/>
              <a:gd name="connsiteX5" fmla="*/ 2099733 w 2146300"/>
              <a:gd name="connsiteY5" fmla="*/ 160867 h 1236134"/>
              <a:gd name="connsiteX6" fmla="*/ 2146300 w 2146300"/>
              <a:gd name="connsiteY6" fmla="*/ 215900 h 1236134"/>
              <a:gd name="connsiteX7" fmla="*/ 2082800 w 2146300"/>
              <a:gd name="connsiteY7" fmla="*/ 1003300 h 1236134"/>
              <a:gd name="connsiteX8" fmla="*/ 2082800 w 2146300"/>
              <a:gd name="connsiteY8" fmla="*/ 1003300 h 1236134"/>
              <a:gd name="connsiteX9" fmla="*/ 2053166 w 2146300"/>
              <a:gd name="connsiteY9" fmla="*/ 1007534 h 1236134"/>
              <a:gd name="connsiteX10" fmla="*/ 2053166 w 2146300"/>
              <a:gd name="connsiteY10" fmla="*/ 1007534 h 1236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46300" h="1236134">
                <a:moveTo>
                  <a:pt x="0" y="1236134"/>
                </a:moveTo>
                <a:lnTo>
                  <a:pt x="715433" y="952500"/>
                </a:lnTo>
                <a:lnTo>
                  <a:pt x="808566" y="8467"/>
                </a:lnTo>
                <a:lnTo>
                  <a:pt x="867833" y="0"/>
                </a:lnTo>
                <a:lnTo>
                  <a:pt x="1439333" y="567267"/>
                </a:lnTo>
                <a:lnTo>
                  <a:pt x="2099733" y="160867"/>
                </a:lnTo>
                <a:lnTo>
                  <a:pt x="2146300" y="215900"/>
                </a:lnTo>
                <a:lnTo>
                  <a:pt x="2082800" y="1003300"/>
                </a:lnTo>
                <a:lnTo>
                  <a:pt x="2082800" y="1003300"/>
                </a:lnTo>
                <a:lnTo>
                  <a:pt x="2053166" y="1007534"/>
                </a:lnTo>
                <a:lnTo>
                  <a:pt x="2053166" y="1007534"/>
                </a:lnTo>
              </a:path>
            </a:pathLst>
          </a:custGeom>
          <a:ln w="76200" cap="flat" cmpd="sng" algn="ctr">
            <a:solidFill>
              <a:schemeClr val="accent4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2080672" y="6412468"/>
            <a:ext cx="3945048" cy="36933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Proof – immediate from flow algorithms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7615521" y="544651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7318340" y="49530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6781800" y="51054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  <p:bldP spid="7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543800" cy="5524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Computing the assignment</a:t>
            </a:r>
            <a:r>
              <a:rPr lang="en-US" sz="2222" dirty="0" smtClean="0"/>
              <a:t/>
            </a:r>
            <a:br>
              <a:rPr lang="en-US" sz="2222" dirty="0" smtClean="0"/>
            </a:br>
            <a:endParaRPr lang="en-US" sz="2222" dirty="0"/>
          </a:p>
        </p:txBody>
      </p:sp>
      <p:sp>
        <p:nvSpPr>
          <p:cNvPr id="20" name="TextBox 19"/>
          <p:cNvSpPr txBox="1"/>
          <p:nvPr/>
        </p:nvSpPr>
        <p:spPr>
          <a:xfrm>
            <a:off x="0" y="857250"/>
            <a:ext cx="8458200" cy="62170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100" dirty="0" smtClean="0"/>
              <a:t>To obtain efficient algorithm, we need to recycle some ancient results: </a:t>
            </a:r>
          </a:p>
          <a:p>
            <a:r>
              <a:rPr lang="en-US" sz="2100" dirty="0" smtClean="0"/>
              <a:t>Given a set of unit disks  </a:t>
            </a:r>
            <a:r>
              <a:rPr lang="en-US" sz="2100" i="1" dirty="0" smtClean="0"/>
              <a:t>S={D</a:t>
            </a:r>
            <a:r>
              <a:rPr lang="en-US" sz="2100" i="1" baseline="-25000" dirty="0" smtClean="0"/>
              <a:t>1</a:t>
            </a:r>
            <a:r>
              <a:rPr lang="en-US" sz="2100" i="1" dirty="0" smtClean="0"/>
              <a:t>, ..</a:t>
            </a:r>
            <a:r>
              <a:rPr lang="en-US" sz="2100" i="1" dirty="0" err="1" smtClean="0"/>
              <a:t>D</a:t>
            </a:r>
            <a:r>
              <a:rPr lang="en-US" sz="2100" i="1" baseline="-25000" dirty="0" err="1" smtClean="0"/>
              <a:t>n</a:t>
            </a:r>
            <a:r>
              <a:rPr lang="en-US" sz="2100" i="1" dirty="0" smtClean="0"/>
              <a:t>} </a:t>
            </a:r>
            <a:r>
              <a:rPr lang="en-US" sz="2100" dirty="0" smtClean="0"/>
              <a:t>in the plane, we have a data structure that supports </a:t>
            </a:r>
          </a:p>
          <a:p>
            <a:r>
              <a:rPr lang="en-US" sz="2100" dirty="0" smtClean="0"/>
              <a:t>	- Finding a disk of </a:t>
            </a:r>
            <a:r>
              <a:rPr lang="en-US" sz="2100" i="1" dirty="0" smtClean="0"/>
              <a:t>S</a:t>
            </a:r>
            <a:r>
              <a:rPr lang="en-US" sz="2100" dirty="0" smtClean="0"/>
              <a:t> containing a query point </a:t>
            </a:r>
            <a:r>
              <a:rPr lang="en-US" sz="2100" i="1" dirty="0" err="1" smtClean="0"/>
              <a:t>q</a:t>
            </a:r>
            <a:endParaRPr lang="en-US" sz="2100" i="1" dirty="0" smtClean="0"/>
          </a:p>
          <a:p>
            <a:r>
              <a:rPr lang="en-US" sz="2100" i="1" dirty="0" smtClean="0"/>
              <a:t>	- </a:t>
            </a:r>
            <a:r>
              <a:rPr lang="en-US" sz="2100" dirty="0" smtClean="0"/>
              <a:t>Deleting this disk </a:t>
            </a:r>
          </a:p>
          <a:p>
            <a:endParaRPr lang="en-US" sz="2100" dirty="0" smtClean="0"/>
          </a:p>
          <a:p>
            <a:r>
              <a:rPr lang="en-US" sz="2100" dirty="0" smtClean="0"/>
              <a:t>Each in </a:t>
            </a:r>
            <a:r>
              <a:rPr lang="en-US" sz="2100" dirty="0" err="1" smtClean="0"/>
              <a:t>O(log</a:t>
            </a:r>
            <a:r>
              <a:rPr lang="en-US" sz="2100" dirty="0" smtClean="0"/>
              <a:t> </a:t>
            </a:r>
            <a:r>
              <a:rPr lang="en-US" sz="2100" i="1" dirty="0" err="1" smtClean="0"/>
              <a:t>n</a:t>
            </a:r>
            <a:r>
              <a:rPr lang="en-US" sz="2100" dirty="0" smtClean="0"/>
              <a:t>) time.  [Efrat, Katz, </a:t>
            </a:r>
            <a:r>
              <a:rPr lang="en-US" sz="2100" dirty="0" err="1" smtClean="0"/>
              <a:t>Itai</a:t>
            </a:r>
            <a:r>
              <a:rPr lang="en-US" sz="2100" dirty="0" smtClean="0"/>
              <a:t> 95]</a:t>
            </a:r>
          </a:p>
          <a:p>
            <a:endParaRPr lang="en-US" sz="2100" dirty="0" smtClean="0"/>
          </a:p>
          <a:p>
            <a:r>
              <a:rPr lang="en-US" sz="2100" dirty="0" smtClean="0"/>
              <a:t>Applications: Assume that </a:t>
            </a:r>
          </a:p>
          <a:p>
            <a:pPr lvl="1">
              <a:buFont typeface="Arial"/>
              <a:buChar char="•"/>
            </a:pPr>
            <a:r>
              <a:rPr lang="en-US" sz="2100" dirty="0" smtClean="0"/>
              <a:t>the centers of the disks are </a:t>
            </a:r>
          </a:p>
          <a:p>
            <a:pPr lvl="1"/>
            <a:r>
              <a:rPr lang="en-US" sz="2100" dirty="0" smtClean="0"/>
              <a:t>    the </a:t>
            </a:r>
            <a:r>
              <a:rPr lang="en-US" sz="2100" dirty="0" err="1" smtClean="0"/>
              <a:t>ClusterHeads</a:t>
            </a:r>
            <a:r>
              <a:rPr lang="en-US" sz="2100" dirty="0" smtClean="0"/>
              <a:t>, </a:t>
            </a:r>
          </a:p>
          <a:p>
            <a:pPr lvl="1">
              <a:buFont typeface="Arial"/>
              <a:buChar char="•"/>
            </a:pPr>
            <a:r>
              <a:rPr lang="en-US" sz="2100" dirty="0" smtClean="0"/>
              <a:t>the radius of the disks is </a:t>
            </a:r>
            <a:r>
              <a:rPr lang="en-US" sz="2100" i="1" dirty="0" err="1" smtClean="0"/>
              <a:t>d</a:t>
            </a:r>
            <a:r>
              <a:rPr lang="en-US" sz="2100" i="1" dirty="0" smtClean="0"/>
              <a:t>* </a:t>
            </a:r>
          </a:p>
          <a:p>
            <a:pPr lvl="1">
              <a:buFont typeface="Arial"/>
              <a:buChar char="•"/>
            </a:pPr>
            <a:r>
              <a:rPr lang="en-US" sz="2100" i="1" dirty="0" err="1" smtClean="0"/>
              <a:t>q</a:t>
            </a:r>
            <a:r>
              <a:rPr lang="en-US" sz="2100" dirty="0" smtClean="0"/>
              <a:t> is actually a leaf </a:t>
            </a:r>
            <a:r>
              <a:rPr lang="en-US" sz="2100" i="1" dirty="0" err="1" smtClean="0"/>
              <a:t>s</a:t>
            </a:r>
            <a:r>
              <a:rPr lang="en-US" sz="2100" i="1" baseline="-25000" dirty="0" err="1" smtClean="0"/>
              <a:t>j</a:t>
            </a:r>
            <a:endParaRPr lang="en-US" sz="2100" i="1" dirty="0" smtClean="0"/>
          </a:p>
          <a:p>
            <a:pPr lvl="1">
              <a:buFont typeface="Arial"/>
              <a:buChar char="•"/>
            </a:pPr>
            <a:endParaRPr lang="en-US" sz="2100" dirty="0" smtClean="0"/>
          </a:p>
          <a:p>
            <a:r>
              <a:rPr lang="en-US" sz="2100" dirty="0" smtClean="0"/>
              <a:t>Then by repeating these operations we can find all </a:t>
            </a:r>
            <a:r>
              <a:rPr lang="en-US" sz="2100" dirty="0" err="1" smtClean="0"/>
              <a:t>Clusterheads</a:t>
            </a:r>
            <a:r>
              <a:rPr lang="en-US" sz="2100" dirty="0" smtClean="0"/>
              <a:t> which are neighbors of </a:t>
            </a:r>
            <a:r>
              <a:rPr lang="en-US" sz="2100" dirty="0" err="1" smtClean="0"/>
              <a:t>s</a:t>
            </a:r>
            <a:r>
              <a:rPr lang="en-US" sz="2100" baseline="-25000" dirty="0" err="1" smtClean="0"/>
              <a:t>j</a:t>
            </a:r>
            <a:r>
              <a:rPr lang="en-US" sz="2100" dirty="0" smtClean="0"/>
              <a:t>. </a:t>
            </a:r>
          </a:p>
          <a:p>
            <a:pPr lvl="1"/>
            <a:endParaRPr lang="en-US" sz="2100" dirty="0" smtClean="0"/>
          </a:p>
          <a:p>
            <a:pPr lvl="1"/>
            <a:endParaRPr lang="en-US" sz="2100" dirty="0" smtClean="0"/>
          </a:p>
          <a:p>
            <a:pPr marL="457200" indent="-457200">
              <a:buFont typeface="+mj-lt"/>
              <a:buAutoNum type="arabicPeriod"/>
            </a:pPr>
            <a:endParaRPr lang="en-US" sz="2000" i="1" dirty="0" smtClean="0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5372098" y="2804159"/>
            <a:ext cx="1905001" cy="1905001"/>
          </a:xfrm>
          <a:prstGeom prst="ellipse">
            <a:avLst/>
          </a:prstGeom>
          <a:solidFill>
            <a:schemeClr val="bg2"/>
          </a:solidFill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5791200" y="2804159"/>
            <a:ext cx="1905001" cy="1905001"/>
          </a:xfrm>
          <a:prstGeom prst="ellipse">
            <a:avLst/>
          </a:prstGeom>
          <a:solidFill>
            <a:schemeClr val="bg2">
              <a:alpha val="62000"/>
            </a:schemeClr>
          </a:solidFill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>
            <a:spLocks noChangeAspect="1"/>
          </p:cNvSpPr>
          <p:nvPr/>
        </p:nvSpPr>
        <p:spPr>
          <a:xfrm>
            <a:off x="4838699" y="3411795"/>
            <a:ext cx="1905001" cy="1905001"/>
          </a:xfrm>
          <a:prstGeom prst="ellipse">
            <a:avLst/>
          </a:prstGeom>
          <a:solidFill>
            <a:schemeClr val="accent1">
              <a:alpha val="62000"/>
            </a:schemeClr>
          </a:solidFill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>
            <a:spLocks noChangeAspect="1"/>
          </p:cNvSpPr>
          <p:nvPr/>
        </p:nvSpPr>
        <p:spPr>
          <a:xfrm>
            <a:off x="4838699" y="2438400"/>
            <a:ext cx="1905001" cy="1905001"/>
          </a:xfrm>
          <a:prstGeom prst="ellipse">
            <a:avLst/>
          </a:prstGeom>
          <a:solidFill>
            <a:srgbClr val="008000">
              <a:alpha val="62000"/>
            </a:srgbClr>
          </a:solidFill>
          <a:ln w="381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5999015" y="3272135"/>
            <a:ext cx="401785" cy="690265"/>
            <a:chOff x="5999015" y="3272135"/>
            <a:chExt cx="401785" cy="690265"/>
          </a:xfrm>
        </p:grpSpPr>
        <p:sp>
          <p:nvSpPr>
            <p:cNvPr id="38" name="Oval 37"/>
            <p:cNvSpPr/>
            <p:nvPr/>
          </p:nvSpPr>
          <p:spPr>
            <a:xfrm>
              <a:off x="6172200" y="3733800"/>
              <a:ext cx="228600" cy="228600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999015" y="3272135"/>
              <a:ext cx="3463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q</a:t>
              </a:r>
              <a:endParaRPr lang="en-US" sz="2400" dirty="0"/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1905000" y="5867400"/>
            <a:ext cx="701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100" dirty="0" smtClean="0"/>
              <a:t>Actually, we can grow a BFS trees of alternating paths, rooted at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s</a:t>
            </a:r>
            <a:r>
              <a:rPr lang="en-US" sz="2100" i="1" baseline="-25000" dirty="0" err="1" smtClean="0"/>
              <a:t>j</a:t>
            </a:r>
            <a:r>
              <a:rPr lang="en-US" sz="2100" i="1" baseline="-25000" dirty="0" smtClean="0"/>
              <a:t> </a:t>
            </a:r>
            <a:r>
              <a:rPr lang="en-US" sz="2100" dirty="0" smtClean="0"/>
              <a:t>in </a:t>
            </a:r>
            <a:r>
              <a:rPr lang="en-US" sz="2100" dirty="0" err="1" smtClean="0"/>
              <a:t>O(</a:t>
            </a:r>
            <a:r>
              <a:rPr lang="en-US" sz="2100" i="1" dirty="0" err="1" smtClean="0"/>
              <a:t>n</a:t>
            </a:r>
            <a:r>
              <a:rPr lang="en-US" sz="2100" dirty="0" smtClean="0"/>
              <a:t> log </a:t>
            </a:r>
            <a:r>
              <a:rPr lang="en-US" sz="2100" i="1" dirty="0" err="1" smtClean="0"/>
              <a:t>n</a:t>
            </a:r>
            <a:r>
              <a:rPr lang="en-US" sz="2100" dirty="0" smtClean="0"/>
              <a:t>) time.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4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1228</TotalTime>
  <Words>1162</Words>
  <Application>Microsoft Office PowerPoint</Application>
  <PresentationFormat>On-screen Show (4:3)</PresentationFormat>
  <Paragraphs>158</Paragraphs>
  <Slides>16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Data Transmission and Base-Station Placement for Optimizing Network Lifetime   Esther M. Arkin  and Joseph S. B. Mitchell Stony Brook University     Swaminathan Sankararaman, Javad Taheri Alon Efrat,  Srinivasan Ramasubramanian  U of Arizona     Valentin Polishchuk  U of Helsinki  </vt:lpstr>
      <vt:lpstr>Problem Formalization (1) </vt:lpstr>
      <vt:lpstr>More Interesting Problem  </vt:lpstr>
      <vt:lpstr>Topologies – what is this obsession about trees. </vt:lpstr>
      <vt:lpstr>And what’s the deal with 2-trees ?  </vt:lpstr>
      <vt:lpstr>Fixed BS  - the decision problem  </vt:lpstr>
      <vt:lpstr>Computing the assignment </vt:lpstr>
      <vt:lpstr>Computing the assignment-cont </vt:lpstr>
      <vt:lpstr>Computing the assignment </vt:lpstr>
      <vt:lpstr>Computing the assignment </vt:lpstr>
      <vt:lpstr>Orbits around si  for a fixed duration τ</vt:lpstr>
      <vt:lpstr>Finding opt location of a basestaion – fixed duration</vt:lpstr>
      <vt:lpstr>Finding optimum duration</vt:lpstr>
      <vt:lpstr>Finding 3-Level Trees is NP-Hard</vt:lpstr>
      <vt:lpstr>Construction</vt:lpstr>
      <vt:lpstr>Proof</vt:lpstr>
    </vt:vector>
  </TitlesOfParts>
  <Manager/>
  <Company>UA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Transmission and Base-Station Placement for Optimizing Network Lifetime∗ Esther M. Arkin Applied Math and Statistics, Stony Brook University estie@ams.stonybrook.edu Alon Efrat Computer Science, University of Arizona alon@cs.arizona.edu Joseph S. B. </dc:title>
  <dc:subject/>
  <dc:creator>alon Efrat</dc:creator>
  <cp:keywords/>
  <dc:description/>
  <cp:lastModifiedBy>polishch</cp:lastModifiedBy>
  <cp:revision>155</cp:revision>
  <dcterms:created xsi:type="dcterms:W3CDTF">2010-10-14T13:52:50Z</dcterms:created>
  <dcterms:modified xsi:type="dcterms:W3CDTF">2011-10-02T13:47:00Z</dcterms:modified>
  <cp:category/>
</cp:coreProperties>
</file>